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21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89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7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4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964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07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008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30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627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60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64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13.04.2016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7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10" Type="http://schemas.microsoft.com/office/2007/relationships/hdphoto" Target="../media/hdphoto3.wdp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microsoft.com/office/2007/relationships/hdphoto" Target="../media/hdphoto4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microsoft.com/office/2007/relationships/hdphoto" Target="../media/hdphoto5.wdp"/><Relationship Id="rId4" Type="http://schemas.openxmlformats.org/officeDocument/2006/relationships/image" Target="../media/image14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4.png"/><Relationship Id="rId7" Type="http://schemas.microsoft.com/office/2007/relationships/hdphoto" Target="../media/hdphoto6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2.jpeg"/><Relationship Id="rId4" Type="http://schemas.microsoft.com/office/2007/relationships/hdphoto" Target="../media/hdphoto5.wdp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chemeClr val="bg2">
                <a:tint val="97000"/>
                <a:shade val="80000"/>
                <a:hueMod val="110000"/>
                <a:satMod val="130000"/>
                <a:lumMod val="96000"/>
              </a:schemeClr>
            </a:gs>
            <a:gs pos="100000">
              <a:schemeClr val="bg2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3410" y="4221088"/>
            <a:ext cx="7117180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Провела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Антошкина Нина Александровна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468560" y="908720"/>
            <a:ext cx="98155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Мастер-класс:</a:t>
            </a:r>
            <a:br>
              <a:rPr lang="ru-RU" sz="5400" b="1" cap="none" spc="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cap="none" spc="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</a:t>
            </a:r>
          </a:p>
          <a:p>
            <a:pPr algn="ctr"/>
            <a:r>
              <a:rPr lang="ru-RU" sz="5400" b="1" cap="none" spc="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«Картинка предлогов»</a:t>
            </a:r>
            <a:endParaRPr lang="ru-RU" sz="5400" b="1" cap="none" spc="0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416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87058"/>
            <a:ext cx="3672407" cy="111325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Цель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мастер-класса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Поделиться с педагогами собственной разработкой, игрой</a:t>
            </a:r>
          </a:p>
          <a:p>
            <a:r>
              <a:rPr lang="ru-RU" sz="2400" b="1" dirty="0" smtClean="0"/>
              <a:t>«Картина предлогов»</a:t>
            </a:r>
            <a:endParaRPr lang="ru-RU" sz="28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1" b="8571"/>
          <a:stretch>
            <a:fillRect/>
          </a:stretch>
        </p:blipFill>
        <p:spPr>
          <a:xfrm flipH="1">
            <a:off x="4901856" y="1556792"/>
            <a:ext cx="3168352" cy="3168352"/>
          </a:xfrm>
        </p:spPr>
      </p:pic>
    </p:spTree>
    <p:extLst>
      <p:ext uri="{BB962C8B-B14F-4D97-AF65-F5344CB8AC3E}">
        <p14:creationId xmlns:p14="http://schemas.microsoft.com/office/powerpoint/2010/main" val="34990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3297953" cy="11132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Задачи:</a:t>
            </a:r>
            <a:endParaRPr lang="ru-RU" sz="3200" dirty="0"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2132856"/>
            <a:ext cx="4176464" cy="3520976"/>
          </a:xfrm>
        </p:spPr>
        <p:txBody>
          <a:bodyPr>
            <a:noAutofit/>
          </a:bodyPr>
          <a:lstStyle/>
          <a:p>
            <a:pPr marL="342900" indent="-342900">
              <a:buClrTx/>
              <a:buFont typeface="Wingdings" pitchFamily="2" charset="2"/>
              <a:buChar char="v"/>
            </a:pPr>
            <a:r>
              <a:rPr lang="ru-RU" sz="2000" dirty="0">
                <a:latin typeface="Arial Black" panose="020B0A04020102020204" pitchFamily="34" charset="0"/>
                <a:ea typeface="+mj-ea"/>
                <a:cs typeface="+mj-cs"/>
              </a:rPr>
              <a:t>показать  возможность применения на практике данной </a:t>
            </a:r>
            <a:r>
              <a:rPr lang="ru-RU" sz="2000" dirty="0" smtClean="0">
                <a:latin typeface="Arial Black" panose="020B0A04020102020204" pitchFamily="34" charset="0"/>
                <a:ea typeface="+mj-ea"/>
                <a:cs typeface="+mj-cs"/>
              </a:rPr>
              <a:t>методики;</a:t>
            </a:r>
          </a:p>
          <a:p>
            <a:pPr marL="342900" indent="-342900">
              <a:buClrTx/>
              <a:buFont typeface="Wingdings" pitchFamily="2" charset="2"/>
              <a:buChar char="v"/>
            </a:pPr>
            <a:r>
              <a:rPr lang="ru-RU" sz="2000" dirty="0">
                <a:latin typeface="Arial Black" panose="020B0A04020102020204" pitchFamily="34" charset="0"/>
                <a:ea typeface="+mj-ea"/>
                <a:cs typeface="+mj-cs"/>
              </a:rPr>
              <a:t>дать рекомендации педагогам по эффективному использованию данной методики при организации коррекционной работы с учащимися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4788024" y="1772816"/>
            <a:ext cx="3429000" cy="3429000"/>
          </a:xfrm>
        </p:spPr>
      </p:pic>
    </p:spTree>
    <p:extLst>
      <p:ext uri="{BB962C8B-B14F-4D97-AF65-F5344CB8AC3E}">
        <p14:creationId xmlns:p14="http://schemas.microsoft.com/office/powerpoint/2010/main" val="24247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Практическая значимость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2500312"/>
            <a:ext cx="4248472" cy="4097040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endParaRPr lang="ru-RU" sz="1800" dirty="0" smtClean="0"/>
          </a:p>
          <a:p>
            <a:pPr marL="342900" lvl="0" indent="-342900">
              <a:buClrTx/>
              <a:buFont typeface="Wingdings" pitchFamily="2" charset="2"/>
              <a:buChar char="v"/>
            </a:pPr>
            <a:r>
              <a:rPr lang="ru-RU" sz="2600" dirty="0">
                <a:solidFill>
                  <a:prstClr val="black"/>
                </a:solidFill>
                <a:latin typeface="Arial Black" panose="020B0A04020102020204" pitchFamily="34" charset="0"/>
              </a:rPr>
              <a:t>Данная методика </a:t>
            </a:r>
            <a:r>
              <a:rPr lang="ru-RU" sz="26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поможет  учителям</a:t>
            </a:r>
            <a:r>
              <a:rPr lang="ru-RU" sz="2600" dirty="0">
                <a:solidFill>
                  <a:prstClr val="black"/>
                </a:solidFill>
                <a:latin typeface="Arial Black" panose="020B0A04020102020204" pitchFamily="34" charset="0"/>
              </a:rPr>
              <a:t>, логопедам, дефектологам  воспитателям  в  работе  над предлогами на разных этапах их изучения  для разных категорий детей, с различным уровнем речевого и интеллектуального развития. </a:t>
            </a:r>
          </a:p>
          <a:p>
            <a:pPr>
              <a:buClrTx/>
            </a:pPr>
            <a:endParaRPr lang="ru-RU" dirty="0" smtClean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301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Документы\логопедия планирование\картин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92" y="548680"/>
            <a:ext cx="9144000" cy="608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Арка 1"/>
          <p:cNvSpPr/>
          <p:nvPr/>
        </p:nvSpPr>
        <p:spPr>
          <a:xfrm>
            <a:off x="4387073" y="4672791"/>
            <a:ext cx="3868814" cy="1308017"/>
          </a:xfrm>
          <a:custGeom>
            <a:avLst/>
            <a:gdLst>
              <a:gd name="connsiteX0" fmla="*/ 103106 w 4320480"/>
              <a:gd name="connsiteY0" fmla="*/ 1016047 h 2924944"/>
              <a:gd name="connsiteX1" fmla="*/ 2078628 w 4320480"/>
              <a:gd name="connsiteY1" fmla="*/ 1044 h 2924944"/>
              <a:gd name="connsiteX2" fmla="*/ 4093840 w 4320480"/>
              <a:gd name="connsiteY2" fmla="*/ 810365 h 2924944"/>
              <a:gd name="connsiteX3" fmla="*/ 3593854 w 4320480"/>
              <a:gd name="connsiteY3" fmla="*/ 978986 h 2924944"/>
              <a:gd name="connsiteX4" fmla="*/ 2106599 w 4320480"/>
              <a:gd name="connsiteY4" fmla="*/ 501926 h 2924944"/>
              <a:gd name="connsiteX5" fmla="*/ 606824 w 4320480"/>
              <a:gd name="connsiteY5" fmla="*/ 1125361 h 2924944"/>
              <a:gd name="connsiteX6" fmla="*/ 103106 w 4320480"/>
              <a:gd name="connsiteY6" fmla="*/ 1016047 h 2924944"/>
              <a:gd name="connsiteX0" fmla="*/ 0 w 4143134"/>
              <a:gd name="connsiteY0" fmla="*/ 1015067 h 1124381"/>
              <a:gd name="connsiteX1" fmla="*/ 1975522 w 4143134"/>
              <a:gd name="connsiteY1" fmla="*/ 64 h 1124381"/>
              <a:gd name="connsiteX2" fmla="*/ 4143134 w 4143134"/>
              <a:gd name="connsiteY2" fmla="*/ 977025 h 1124381"/>
              <a:gd name="connsiteX3" fmla="*/ 3490748 w 4143134"/>
              <a:gd name="connsiteY3" fmla="*/ 978006 h 1124381"/>
              <a:gd name="connsiteX4" fmla="*/ 2003493 w 4143134"/>
              <a:gd name="connsiteY4" fmla="*/ 500946 h 1124381"/>
              <a:gd name="connsiteX5" fmla="*/ 503718 w 4143134"/>
              <a:gd name="connsiteY5" fmla="*/ 1124381 h 1124381"/>
              <a:gd name="connsiteX6" fmla="*/ 0 w 4143134"/>
              <a:gd name="connsiteY6" fmla="*/ 1015067 h 1124381"/>
              <a:gd name="connsiteX0" fmla="*/ 0 w 4143134"/>
              <a:gd name="connsiteY0" fmla="*/ 1015067 h 1322501"/>
              <a:gd name="connsiteX1" fmla="*/ 1975522 w 4143134"/>
              <a:gd name="connsiteY1" fmla="*/ 64 h 1322501"/>
              <a:gd name="connsiteX2" fmla="*/ 4143134 w 4143134"/>
              <a:gd name="connsiteY2" fmla="*/ 977025 h 1322501"/>
              <a:gd name="connsiteX3" fmla="*/ 3490748 w 4143134"/>
              <a:gd name="connsiteY3" fmla="*/ 978006 h 1322501"/>
              <a:gd name="connsiteX4" fmla="*/ 2003493 w 4143134"/>
              <a:gd name="connsiteY4" fmla="*/ 500946 h 1322501"/>
              <a:gd name="connsiteX5" fmla="*/ 595158 w 4143134"/>
              <a:gd name="connsiteY5" fmla="*/ 1322501 h 1322501"/>
              <a:gd name="connsiteX6" fmla="*/ 0 w 4143134"/>
              <a:gd name="connsiteY6" fmla="*/ 1015067 h 1322501"/>
              <a:gd name="connsiteX0" fmla="*/ 0 w 4143134"/>
              <a:gd name="connsiteY0" fmla="*/ 1015067 h 1398701"/>
              <a:gd name="connsiteX1" fmla="*/ 1975522 w 4143134"/>
              <a:gd name="connsiteY1" fmla="*/ 64 h 1398701"/>
              <a:gd name="connsiteX2" fmla="*/ 4143134 w 4143134"/>
              <a:gd name="connsiteY2" fmla="*/ 977025 h 1398701"/>
              <a:gd name="connsiteX3" fmla="*/ 3490748 w 4143134"/>
              <a:gd name="connsiteY3" fmla="*/ 978006 h 1398701"/>
              <a:gd name="connsiteX4" fmla="*/ 2003493 w 4143134"/>
              <a:gd name="connsiteY4" fmla="*/ 500946 h 1398701"/>
              <a:gd name="connsiteX5" fmla="*/ 671358 w 4143134"/>
              <a:gd name="connsiteY5" fmla="*/ 1398701 h 1398701"/>
              <a:gd name="connsiteX6" fmla="*/ 0 w 4143134"/>
              <a:gd name="connsiteY6" fmla="*/ 1015067 h 1398701"/>
              <a:gd name="connsiteX0" fmla="*/ 0 w 4143134"/>
              <a:gd name="connsiteY0" fmla="*/ 938879 h 1322513"/>
              <a:gd name="connsiteX1" fmla="*/ 1975522 w 4143134"/>
              <a:gd name="connsiteY1" fmla="*/ 76 h 1322513"/>
              <a:gd name="connsiteX2" fmla="*/ 4143134 w 4143134"/>
              <a:gd name="connsiteY2" fmla="*/ 900837 h 1322513"/>
              <a:gd name="connsiteX3" fmla="*/ 3490748 w 4143134"/>
              <a:gd name="connsiteY3" fmla="*/ 901818 h 1322513"/>
              <a:gd name="connsiteX4" fmla="*/ 2003493 w 4143134"/>
              <a:gd name="connsiteY4" fmla="*/ 424758 h 1322513"/>
              <a:gd name="connsiteX5" fmla="*/ 671358 w 4143134"/>
              <a:gd name="connsiteY5" fmla="*/ 1322513 h 1322513"/>
              <a:gd name="connsiteX6" fmla="*/ 0 w 4143134"/>
              <a:gd name="connsiteY6" fmla="*/ 938879 h 1322513"/>
              <a:gd name="connsiteX0" fmla="*/ 0 w 3525935"/>
              <a:gd name="connsiteY0" fmla="*/ 945718 h 1329352"/>
              <a:gd name="connsiteX1" fmla="*/ 1975522 w 3525935"/>
              <a:gd name="connsiteY1" fmla="*/ 6915 h 1329352"/>
              <a:gd name="connsiteX2" fmla="*/ 3335414 w 3525935"/>
              <a:gd name="connsiteY2" fmla="*/ 663836 h 1329352"/>
              <a:gd name="connsiteX3" fmla="*/ 3490748 w 3525935"/>
              <a:gd name="connsiteY3" fmla="*/ 908657 h 1329352"/>
              <a:gd name="connsiteX4" fmla="*/ 2003493 w 3525935"/>
              <a:gd name="connsiteY4" fmla="*/ 431597 h 1329352"/>
              <a:gd name="connsiteX5" fmla="*/ 671358 w 3525935"/>
              <a:gd name="connsiteY5" fmla="*/ 1329352 h 1329352"/>
              <a:gd name="connsiteX6" fmla="*/ 0 w 3525935"/>
              <a:gd name="connsiteY6" fmla="*/ 945718 h 1329352"/>
              <a:gd name="connsiteX0" fmla="*/ 0 w 3878183"/>
              <a:gd name="connsiteY0" fmla="*/ 945718 h 1329352"/>
              <a:gd name="connsiteX1" fmla="*/ 1975522 w 3878183"/>
              <a:gd name="connsiteY1" fmla="*/ 6915 h 1329352"/>
              <a:gd name="connsiteX2" fmla="*/ 3335414 w 3878183"/>
              <a:gd name="connsiteY2" fmla="*/ 663836 h 1329352"/>
              <a:gd name="connsiteX3" fmla="*/ 3856508 w 3878183"/>
              <a:gd name="connsiteY3" fmla="*/ 756257 h 1329352"/>
              <a:gd name="connsiteX4" fmla="*/ 2003493 w 3878183"/>
              <a:gd name="connsiteY4" fmla="*/ 431597 h 1329352"/>
              <a:gd name="connsiteX5" fmla="*/ 671358 w 3878183"/>
              <a:gd name="connsiteY5" fmla="*/ 1329352 h 1329352"/>
              <a:gd name="connsiteX6" fmla="*/ 0 w 3878183"/>
              <a:gd name="connsiteY6" fmla="*/ 945718 h 1329352"/>
              <a:gd name="connsiteX0" fmla="*/ 0 w 3803861"/>
              <a:gd name="connsiteY0" fmla="*/ 945718 h 1329352"/>
              <a:gd name="connsiteX1" fmla="*/ 1975522 w 3803861"/>
              <a:gd name="connsiteY1" fmla="*/ 6915 h 1329352"/>
              <a:gd name="connsiteX2" fmla="*/ 3335414 w 3803861"/>
              <a:gd name="connsiteY2" fmla="*/ 663836 h 1329352"/>
              <a:gd name="connsiteX3" fmla="*/ 3780308 w 3803861"/>
              <a:gd name="connsiteY3" fmla="*/ 908657 h 1329352"/>
              <a:gd name="connsiteX4" fmla="*/ 2003493 w 3803861"/>
              <a:gd name="connsiteY4" fmla="*/ 431597 h 1329352"/>
              <a:gd name="connsiteX5" fmla="*/ 671358 w 3803861"/>
              <a:gd name="connsiteY5" fmla="*/ 1329352 h 1329352"/>
              <a:gd name="connsiteX6" fmla="*/ 0 w 3803861"/>
              <a:gd name="connsiteY6" fmla="*/ 945718 h 1329352"/>
              <a:gd name="connsiteX0" fmla="*/ 0 w 3800092"/>
              <a:gd name="connsiteY0" fmla="*/ 947984 h 1331618"/>
              <a:gd name="connsiteX1" fmla="*/ 1975522 w 3800092"/>
              <a:gd name="connsiteY1" fmla="*/ 9181 h 1331618"/>
              <a:gd name="connsiteX2" fmla="*/ 3167774 w 3800092"/>
              <a:gd name="connsiteY2" fmla="*/ 635622 h 1331618"/>
              <a:gd name="connsiteX3" fmla="*/ 3780308 w 3800092"/>
              <a:gd name="connsiteY3" fmla="*/ 910923 h 1331618"/>
              <a:gd name="connsiteX4" fmla="*/ 2003493 w 3800092"/>
              <a:gd name="connsiteY4" fmla="*/ 433863 h 1331618"/>
              <a:gd name="connsiteX5" fmla="*/ 671358 w 3800092"/>
              <a:gd name="connsiteY5" fmla="*/ 1331618 h 1331618"/>
              <a:gd name="connsiteX6" fmla="*/ 0 w 3800092"/>
              <a:gd name="connsiteY6" fmla="*/ 947984 h 1331618"/>
              <a:gd name="connsiteX0" fmla="*/ 0 w 3808810"/>
              <a:gd name="connsiteY0" fmla="*/ 950797 h 1334431"/>
              <a:gd name="connsiteX1" fmla="*/ 1975522 w 3808810"/>
              <a:gd name="connsiteY1" fmla="*/ 11994 h 1334431"/>
              <a:gd name="connsiteX2" fmla="*/ 3487814 w 3808810"/>
              <a:gd name="connsiteY2" fmla="*/ 607955 h 1334431"/>
              <a:gd name="connsiteX3" fmla="*/ 3780308 w 3808810"/>
              <a:gd name="connsiteY3" fmla="*/ 913736 h 1334431"/>
              <a:gd name="connsiteX4" fmla="*/ 2003493 w 3808810"/>
              <a:gd name="connsiteY4" fmla="*/ 436676 h 1334431"/>
              <a:gd name="connsiteX5" fmla="*/ 671358 w 3808810"/>
              <a:gd name="connsiteY5" fmla="*/ 1334431 h 1334431"/>
              <a:gd name="connsiteX6" fmla="*/ 0 w 3808810"/>
              <a:gd name="connsiteY6" fmla="*/ 950797 h 1334431"/>
              <a:gd name="connsiteX0" fmla="*/ 0 w 3868814"/>
              <a:gd name="connsiteY0" fmla="*/ 939588 h 1323222"/>
              <a:gd name="connsiteX1" fmla="*/ 1975522 w 3868814"/>
              <a:gd name="connsiteY1" fmla="*/ 785 h 1323222"/>
              <a:gd name="connsiteX2" fmla="*/ 3868814 w 3868814"/>
              <a:gd name="connsiteY2" fmla="*/ 825346 h 1323222"/>
              <a:gd name="connsiteX3" fmla="*/ 3780308 w 3868814"/>
              <a:gd name="connsiteY3" fmla="*/ 902527 h 1323222"/>
              <a:gd name="connsiteX4" fmla="*/ 2003493 w 3868814"/>
              <a:gd name="connsiteY4" fmla="*/ 425467 h 1323222"/>
              <a:gd name="connsiteX5" fmla="*/ 671358 w 3868814"/>
              <a:gd name="connsiteY5" fmla="*/ 1323222 h 1323222"/>
              <a:gd name="connsiteX6" fmla="*/ 0 w 3868814"/>
              <a:gd name="connsiteY6" fmla="*/ 939588 h 1323222"/>
              <a:gd name="connsiteX0" fmla="*/ 0 w 3868814"/>
              <a:gd name="connsiteY0" fmla="*/ 939588 h 1323222"/>
              <a:gd name="connsiteX1" fmla="*/ 1975522 w 3868814"/>
              <a:gd name="connsiteY1" fmla="*/ 785 h 1323222"/>
              <a:gd name="connsiteX2" fmla="*/ 3868814 w 3868814"/>
              <a:gd name="connsiteY2" fmla="*/ 825346 h 1323222"/>
              <a:gd name="connsiteX3" fmla="*/ 3780308 w 3868814"/>
              <a:gd name="connsiteY3" fmla="*/ 902527 h 1323222"/>
              <a:gd name="connsiteX4" fmla="*/ 2125413 w 3868814"/>
              <a:gd name="connsiteY4" fmla="*/ 440707 h 1323222"/>
              <a:gd name="connsiteX5" fmla="*/ 671358 w 3868814"/>
              <a:gd name="connsiteY5" fmla="*/ 1323222 h 1323222"/>
              <a:gd name="connsiteX6" fmla="*/ 0 w 3868814"/>
              <a:gd name="connsiteY6" fmla="*/ 939588 h 1323222"/>
              <a:gd name="connsiteX0" fmla="*/ 0 w 3868814"/>
              <a:gd name="connsiteY0" fmla="*/ 924383 h 1308017"/>
              <a:gd name="connsiteX1" fmla="*/ 1746922 w 3868814"/>
              <a:gd name="connsiteY1" fmla="*/ 820 h 1308017"/>
              <a:gd name="connsiteX2" fmla="*/ 3868814 w 3868814"/>
              <a:gd name="connsiteY2" fmla="*/ 810141 h 1308017"/>
              <a:gd name="connsiteX3" fmla="*/ 3780308 w 3868814"/>
              <a:gd name="connsiteY3" fmla="*/ 887322 h 1308017"/>
              <a:gd name="connsiteX4" fmla="*/ 2125413 w 3868814"/>
              <a:gd name="connsiteY4" fmla="*/ 425502 h 1308017"/>
              <a:gd name="connsiteX5" fmla="*/ 671358 w 3868814"/>
              <a:gd name="connsiteY5" fmla="*/ 1308017 h 1308017"/>
              <a:gd name="connsiteX6" fmla="*/ 0 w 3868814"/>
              <a:gd name="connsiteY6" fmla="*/ 924383 h 130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8814" h="1308017">
                <a:moveTo>
                  <a:pt x="0" y="924383"/>
                </a:moveTo>
                <a:cubicBezTo>
                  <a:pt x="277479" y="338359"/>
                  <a:pt x="1102120" y="19860"/>
                  <a:pt x="1746922" y="820"/>
                </a:cubicBezTo>
                <a:cubicBezTo>
                  <a:pt x="2391724" y="-18220"/>
                  <a:pt x="3490304" y="295747"/>
                  <a:pt x="3868814" y="810141"/>
                </a:cubicBezTo>
                <a:cubicBezTo>
                  <a:pt x="3702152" y="866348"/>
                  <a:pt x="3946970" y="831115"/>
                  <a:pt x="3780308" y="887322"/>
                </a:cubicBezTo>
                <a:cubicBezTo>
                  <a:pt x="3473565" y="582029"/>
                  <a:pt x="2734822" y="414079"/>
                  <a:pt x="2125413" y="425502"/>
                </a:cubicBezTo>
                <a:cubicBezTo>
                  <a:pt x="1453653" y="438094"/>
                  <a:pt x="907118" y="943366"/>
                  <a:pt x="671358" y="1308017"/>
                </a:cubicBezTo>
                <a:lnTo>
                  <a:pt x="0" y="924383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pic>
        <p:nvPicPr>
          <p:cNvPr id="1028" name="Picture 4" descr="C:\Users\admin\Desktop\Документы\логопедия планирование\ku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3335013" cy="293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539208" y="5326799"/>
            <a:ext cx="608856" cy="33444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004048" y="4970997"/>
            <a:ext cx="576064" cy="35580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4797152"/>
            <a:ext cx="457200" cy="35174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037312" y="4673611"/>
            <a:ext cx="334888" cy="41157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516216" y="4673611"/>
            <a:ext cx="288032" cy="37142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948264" y="4797152"/>
            <a:ext cx="144016" cy="28803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308304" y="4941168"/>
            <a:ext cx="72008" cy="20773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596336" y="5045033"/>
            <a:ext cx="72008" cy="281766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956376" y="5185916"/>
            <a:ext cx="0" cy="1873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 descr="C:\Users\admin\Pictures\img070.jpg"/>
          <p:cNvSpPr/>
          <p:nvPr/>
        </p:nvSpPr>
        <p:spPr>
          <a:xfrm>
            <a:off x="3822127" y="5494023"/>
            <a:ext cx="564945" cy="560131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000" r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" name="Рисунок 14" descr="http://photoshablon.ru/_nw/464/01471841.jp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6985" b="82744" l="69556" r="99778">
                        <a14:backgroundMark x1="71556" y1="57380" x2="74444" y2="51975"/>
                        <a14:backgroundMark x1="74444" y1="51975" x2="76889" y2="50520"/>
                        <a14:backgroundMark x1="76889" y1="50520" x2="83778" y2="48233"/>
                        <a14:backgroundMark x1="83778" y1="48233" x2="87333" y2="49064"/>
                        <a14:backgroundMark x1="87333" y1="49064" x2="90667" y2="50728"/>
                        <a14:backgroundMark x1="90667" y1="50728" x2="92222" y2="52599"/>
                        <a14:backgroundMark x1="92222" y1="52599" x2="92889" y2="56965"/>
                        <a14:backgroundMark x1="92889" y1="56549" x2="94667" y2="60707"/>
                        <a14:backgroundMark x1="94667" y1="60707" x2="94444" y2="66944"/>
                        <a14:backgroundMark x1="94444" y1="66944" x2="91111" y2="67360"/>
                        <a14:backgroundMark x1="91111" y1="67360" x2="90889" y2="64657"/>
                        <a14:backgroundMark x1="90889" y1="64657" x2="85333" y2="64657"/>
                        <a14:backgroundMark x1="85556" y1="64657" x2="84000" y2="64033"/>
                        <a14:backgroundMark x1="84000" y1="64033" x2="83111" y2="64033"/>
                        <a14:backgroundMark x1="83111" y1="64033" x2="82222" y2="65281"/>
                        <a14:backgroundMark x1="82222" y1="65281" x2="84667" y2="68191"/>
                        <a14:backgroundMark x1="84667" y1="68191" x2="82000" y2="70270"/>
                        <a14:backgroundMark x1="82000" y1="70270" x2="80000" y2="68815"/>
                        <a14:backgroundMark x1="80000" y1="68815" x2="80889" y2="67983"/>
                        <a14:backgroundMark x1="80889" y1="67983" x2="79556" y2="63617"/>
                        <a14:backgroundMark x1="79556" y1="63617" x2="77556" y2="63202"/>
                        <a14:backgroundMark x1="77556" y1="63202" x2="76889" y2="65073"/>
                        <a14:backgroundMark x1="76889" y1="65073" x2="76889" y2="67568"/>
                        <a14:backgroundMark x1="76889" y1="67568" x2="73778" y2="68815"/>
                        <a14:backgroundMark x1="73333" y1="69023" x2="72444" y2="66528"/>
                        <a14:backgroundMark x1="72444" y1="66528" x2="74444" y2="65281"/>
                        <a14:backgroundMark x1="74444" y1="65281" x2="75333" y2="61331"/>
                        <a14:backgroundMark x1="75333" y1="61331" x2="74444" y2="60291"/>
                        <a14:backgroundMark x1="74444" y1="60291" x2="72444" y2="62786"/>
                        <a14:backgroundMark x1="72444" y1="62786" x2="70222" y2="63410"/>
                        <a14:backgroundMark x1="70222" y1="63410" x2="69556" y2="60499"/>
                        <a14:backgroundMark x1="69556" y1="60499" x2="71111" y2="60083"/>
                        <a14:backgroundMark x1="71111" y1="60083" x2="71333" y2="567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694" t="47222" r="5185" b="30209"/>
          <a:stretch/>
        </p:blipFill>
        <p:spPr bwMode="auto">
          <a:xfrm>
            <a:off x="2021190" y="5978819"/>
            <a:ext cx="659765" cy="6597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C:\Users\admin\Desktop\Документы\логопедия планирование\пташка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7750" b="84750" l="43250" r="84750">
                        <a14:backgroundMark x1="46250" y1="62000" x2="50250" y2="62500"/>
                        <a14:backgroundMark x1="50250" y1="62500" x2="55500" y2="61250"/>
                        <a14:backgroundMark x1="55500" y1="61250" x2="62250" y2="66500"/>
                        <a14:backgroundMark x1="62250" y1="66500" x2="64750" y2="63500"/>
                        <a14:backgroundMark x1="64750" y1="63500" x2="69250" y2="62000"/>
                        <a14:backgroundMark x1="69250" y1="62000" x2="69500" y2="65750"/>
                        <a14:backgroundMark x1="69500" y1="65750" x2="68250" y2="67250"/>
                        <a14:backgroundMark x1="68250" y1="67250" x2="68250" y2="70000"/>
                        <a14:backgroundMark x1="68250" y1="70000" x2="75500" y2="72000"/>
                        <a14:backgroundMark x1="75500" y1="72000" x2="81000" y2="79250"/>
                        <a14:backgroundMark x1="81000" y1="79250" x2="78500" y2="79500"/>
                        <a14:backgroundMark x1="78500" y1="79500" x2="73750" y2="79000"/>
                        <a14:backgroundMark x1="73750" y1="79000" x2="73750" y2="81250"/>
                        <a14:backgroundMark x1="73750" y1="81250" x2="67000" y2="77750"/>
                        <a14:backgroundMark x1="67000" y1="77750" x2="63500" y2="75000"/>
                        <a14:backgroundMark x1="63500" y1="75000" x2="60250" y2="75000"/>
                        <a14:backgroundMark x1="60250" y1="75000" x2="57750" y2="81250"/>
                        <a14:backgroundMark x1="57750" y1="81250" x2="51000" y2="80250"/>
                        <a14:backgroundMark x1="52250" y1="80250" x2="50500" y2="77750"/>
                        <a14:backgroundMark x1="50500" y1="77750" x2="59250" y2="72750"/>
                        <a14:backgroundMark x1="59250" y1="72750" x2="51750" y2="69750"/>
                        <a14:backgroundMark x1="51750" y1="69750" x2="45500" y2="61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57516" r="17647" b="16994"/>
          <a:stretch/>
        </p:blipFill>
        <p:spPr bwMode="auto">
          <a:xfrm>
            <a:off x="1387415" y="1933228"/>
            <a:ext cx="993775" cy="692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C:\Users\admin\Desktop\Документы\логопедия планирование\рубашка.jpg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3500" b="83750" l="13750" r="87750">
                        <a14:foregroundMark x1="42750" y1="13750" x2="56250" y2="13500"/>
                        <a14:foregroundMark x1="56000" y1="13750" x2="59750" y2="16500"/>
                        <a14:foregroundMark x1="59750" y1="16500" x2="71750" y2="21000"/>
                        <a14:foregroundMark x1="71750" y1="21000" x2="87250" y2="33500"/>
                        <a14:foregroundMark x1="87750" y1="33750" x2="77500" y2="45750"/>
                        <a14:foregroundMark x1="77250" y1="45750" x2="71500" y2="42500"/>
                        <a14:foregroundMark x1="71500" y1="42500" x2="75000" y2="77500"/>
                        <a14:foregroundMark x1="75000" y1="77500" x2="72000" y2="80750"/>
                        <a14:foregroundMark x1="72000" y1="80750" x2="65000" y2="83250"/>
                        <a14:foregroundMark x1="65000" y1="83250" x2="58000" y2="83750"/>
                        <a14:foregroundMark x1="58000" y1="83750" x2="43250" y2="83750"/>
                        <a14:foregroundMark x1="43250" y1="83750" x2="35750" y2="83250"/>
                        <a14:foregroundMark x1="35750" y1="83250" x2="24250" y2="78000"/>
                        <a14:foregroundMark x1="24250" y1="78000" x2="27000" y2="44500"/>
                        <a14:foregroundMark x1="27000" y1="44500" x2="21500" y2="46000"/>
                        <a14:foregroundMark x1="21500" y1="46000" x2="13750" y2="34000"/>
                        <a14:foregroundMark x1="13750" y1="34000" x2="29250" y2="20750"/>
                        <a14:foregroundMark x1="29250" y1="20750" x2="38750" y2="16750"/>
                        <a14:foregroundMark x1="38750" y1="16750" x2="42750" y2="14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69" t="13102" r="12166" b="14304"/>
          <a:stretch/>
        </p:blipFill>
        <p:spPr bwMode="auto">
          <a:xfrm rot="1072178">
            <a:off x="422745" y="3662348"/>
            <a:ext cx="1679575" cy="163766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145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920x1200_parket-pol-sten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4"/>
            <a:ext cx="7236296" cy="6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753" y="332656"/>
            <a:ext cx="4206494" cy="27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скачанные файлы (2)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46277"/>
            <a:ext cx="2511722" cy="25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433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3888432" cy="397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3510038-sleeping-kitten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11" y="2780928"/>
            <a:ext cx="3976329" cy="31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36296" y="1690583"/>
            <a:ext cx="20882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Вот я  посмотрел вокруг</a:t>
            </a:r>
            <a:r>
              <a:rPr lang="ru-RU" b="1" dirty="0" smtClean="0"/>
              <a:t>,</a:t>
            </a:r>
          </a:p>
          <a:p>
            <a:r>
              <a:rPr lang="ru-RU" b="1" dirty="0" err="1"/>
              <a:t>С</a:t>
            </a:r>
            <a:r>
              <a:rPr lang="ru-RU" b="1" dirty="0" err="1" smtClean="0"/>
              <a:t>очинились</a:t>
            </a:r>
            <a:r>
              <a:rPr lang="ru-RU" b="1" dirty="0" smtClean="0"/>
              <a:t> </a:t>
            </a:r>
            <a:r>
              <a:rPr lang="ru-RU" b="1" dirty="0"/>
              <a:t>строчки вдруг:</a:t>
            </a:r>
          </a:p>
          <a:p>
            <a:r>
              <a:rPr lang="ru-RU" b="1" dirty="0"/>
              <a:t>«На стене висит картина, </a:t>
            </a:r>
            <a:endParaRPr lang="ru-RU" b="1" dirty="0" smtClean="0"/>
          </a:p>
          <a:p>
            <a:r>
              <a:rPr lang="ru-RU" b="1" dirty="0"/>
              <a:t>А</a:t>
            </a:r>
            <a:r>
              <a:rPr lang="ru-RU" b="1" dirty="0" smtClean="0"/>
              <a:t> </a:t>
            </a:r>
            <a:r>
              <a:rPr lang="ru-RU" b="1" dirty="0"/>
              <a:t>под ней стоит корзина.</a:t>
            </a:r>
          </a:p>
          <a:p>
            <a:r>
              <a:rPr lang="ru-RU" b="1" dirty="0"/>
              <a:t>В той корзине кошка спит. </a:t>
            </a:r>
            <a:endParaRPr lang="ru-RU" b="1" dirty="0" smtClean="0"/>
          </a:p>
          <a:p>
            <a:r>
              <a:rPr lang="ru-RU" b="1" dirty="0" smtClean="0"/>
              <a:t>Рядом </a:t>
            </a:r>
            <a:r>
              <a:rPr lang="ru-RU" b="1" dirty="0"/>
              <a:t>с ней клубок лежит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3148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1920x1200_parket-pol-sten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4"/>
            <a:ext cx="9144000" cy="6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admin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4206494" cy="27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admin\Desktop\433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79040"/>
            <a:ext cx="2376264" cy="242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dmin\Desktop\скачанные файлы (2)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28354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admin\Desktop\3510038-sleeping-kitten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107" y="2257322"/>
            <a:ext cx="1758197" cy="138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1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1920x1200_parket-pol-sten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4"/>
            <a:ext cx="9144000" cy="6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admin\Desktop\433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454" y="352670"/>
            <a:ext cx="366203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dmin\Desktop\скачанные файлы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9610">
            <a:off x="3008344" y="1339652"/>
            <a:ext cx="2304256" cy="152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admin\Desktop\3510038-sleeping-kitten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59" y="1641868"/>
            <a:ext cx="2550285" cy="201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dmin\Desktop\скачанные файлы (2)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134" y="4305696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44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920x1200_parket-pol-sten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4"/>
            <a:ext cx="9144000" cy="6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753" y="332656"/>
            <a:ext cx="4206494" cy="27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скачанные файлы (2)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46277"/>
            <a:ext cx="2511722" cy="25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433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3888432" cy="397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3510038-sleeping-kitten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11" y="2780928"/>
            <a:ext cx="3976329" cy="31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8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404</TotalTime>
  <Words>104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Summer</vt:lpstr>
      <vt:lpstr>Тема Office</vt:lpstr>
      <vt:lpstr>  Провела Антошкина Нина Александровна</vt:lpstr>
      <vt:lpstr>Цель мастер-класса</vt:lpstr>
      <vt:lpstr>Задачи:</vt:lpstr>
      <vt:lpstr>Практическая значимость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Мастер-класс: игра «Картинка предлогов»</dc:title>
  <dc:creator>admin</dc:creator>
  <cp:lastModifiedBy>admin</cp:lastModifiedBy>
  <cp:revision>15</cp:revision>
  <dcterms:created xsi:type="dcterms:W3CDTF">2015-09-21T19:25:48Z</dcterms:created>
  <dcterms:modified xsi:type="dcterms:W3CDTF">2016-04-13T19:26:02Z</dcterms:modified>
</cp:coreProperties>
</file>