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Тема опыта: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   </a:t>
            </a:r>
            <a:r>
              <a:rPr lang="ru-RU" sz="4800" b="1" dirty="0">
                <a:latin typeface="Times New Roman"/>
                <a:ea typeface="Calibri"/>
                <a:cs typeface="Times New Roman"/>
              </a:rPr>
              <a:t>«Проектно-исследовательская деятельность младших школьников»</a:t>
            </a:r>
            <a:r>
              <a:rPr lang="ru-RU" sz="4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i="1" dirty="0">
                <a:latin typeface="Times New Roman"/>
                <a:ea typeface="Calibri"/>
                <a:cs typeface="Times New Roman"/>
              </a:rPr>
              <a:t>учитель начальных классов 1квалификационной категории  Мосина Ольга Владимировна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9192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692696"/>
            <a:ext cx="8568952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000" b="1" u="sng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>1.2. Актуальность опыта.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Стремление к исследованию генетически присуще ребёнку; поисковая активность, выраженная в потребности исследовать окружающий мир, – одно из главных и естественных проявлений детской психики. Дети уже по природе своей исследователи и  самые ценные и прочные знания добываются нами самостоятельно, в ходе собственных творческих изысканий.</a:t>
            </a:r>
          </a:p>
          <a:p>
            <a:pPr lvl="0" algn="just">
              <a:lnSpc>
                <a:spcPct val="115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                        Александр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Ильич  Савенков    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/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  </a:t>
            </a:r>
            <a:r>
              <a:rPr lang="ru-RU" sz="2000" spc="2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 Исследовать, открыть, изучить - значит сделать шаг в неизведанное и непознанное. Эти слова теперь звучат как мое педагогическое кредо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376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08720"/>
            <a:ext cx="7488832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u="sng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1.4.Длительность работы над опытом. </a:t>
            </a:r>
            <a:endParaRPr lang="ru-RU" sz="2000" u="sng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I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этап. </a:t>
            </a:r>
            <a:r>
              <a:rPr lang="ru-RU" sz="20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2009-2010 г    Теоретический. 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                             1. </a:t>
            </a:r>
            <a:r>
              <a:rPr lang="ru-RU" sz="20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Изучение литературы.</a:t>
            </a:r>
            <a:r>
              <a:rPr lang="ru-RU" sz="2000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>                              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>                                 2. </a:t>
            </a:r>
            <a:r>
              <a:rPr lang="ru-RU" sz="2000" i="1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>Пробные исследования, анализ результатов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i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II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этап.</a:t>
            </a:r>
            <a:r>
              <a:rPr lang="ru-RU" sz="20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 2010-2013г  Теоретико-практический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Внедрение в практику  проектно-исследовательской деятельности во внеурочной время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Изучение теоретического материала по организации проектно-исследовательской деятельности на уроках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Организация пробных исследований на уроках, анализ результатов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III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этап  2013</a:t>
            </a:r>
            <a:r>
              <a:rPr lang="ru-RU" sz="20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-2015 Практический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Организация проектно-исследовательской деятельности на уроках и во внеурочное время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73815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08720"/>
            <a:ext cx="6912768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181100" algn="l"/>
              </a:tabLst>
            </a:pPr>
            <a:r>
              <a:rPr lang="ru-RU" sz="2000" b="1" u="sng" dirty="0">
                <a:latin typeface="Times New Roman"/>
                <a:ea typeface="Times New Roman"/>
                <a:cs typeface="Times New Roman"/>
              </a:rPr>
              <a:t>2.1.Цели и задачи работы</a:t>
            </a:r>
            <a:endParaRPr lang="ru-RU" sz="2000" u="sng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1811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Основная цель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: включение младших школьников в проектно-исследовательскую деятельность.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</a:rPr>
              <a:t>Задачи:</a:t>
            </a:r>
            <a:endParaRPr lang="ru-RU" sz="2000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Times New Roman"/>
              </a:rPr>
              <a:t>Углубление своих знаний о проектно-исследовательской деятельности.</a:t>
            </a:r>
            <a:endParaRPr lang="ru-RU" sz="2000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Times New Roman"/>
              </a:rPr>
              <a:t>Организовать работу с классом в урочное время с привлечением занятий внеурочной деятельности по данной теме.</a:t>
            </a:r>
            <a:endParaRPr lang="ru-RU" sz="2000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Times New Roman"/>
              </a:rPr>
              <a:t>Развивать творческие способности обучающихся, исследовательские навыки.</a:t>
            </a:r>
            <a:endParaRPr lang="ru-RU" sz="2000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Times New Roman"/>
              </a:rPr>
              <a:t>Воспитывать активность, интерес к проектно-исследовательской деятельности.</a:t>
            </a:r>
            <a:endParaRPr lang="ru-RU" sz="2000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Times New Roman"/>
              </a:rPr>
              <a:t>Формировать опыт сотрудничества.</a:t>
            </a:r>
            <a:endParaRPr lang="ru-RU" sz="2000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/>
                <a:ea typeface="Times New Roman"/>
              </a:rPr>
              <a:t>Воспитывать коммуникативные качества.</a:t>
            </a:r>
            <a:endParaRPr lang="ru-RU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59188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2656"/>
            <a:ext cx="8928992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2.2 Значимые теоретические 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сведения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>
                <a:latin typeface="Times New Roman"/>
                <a:ea typeface="Times New Roman"/>
                <a:cs typeface="Times New Roman"/>
              </a:rPr>
              <a:t>Проектная деятельность учащихся</a:t>
            </a:r>
            <a:r>
              <a:rPr lang="ru-RU" sz="2000" u="sng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–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совместная учебно-познавательная, творческая или игровая деятельность учащихся. 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b="1" i="1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 smtClean="0">
                <a:latin typeface="Times New Roman"/>
                <a:ea typeface="Times New Roman"/>
                <a:cs typeface="Times New Roman"/>
              </a:rPr>
              <a:t>Исследовательская </a:t>
            </a:r>
            <a:r>
              <a:rPr lang="ru-RU" sz="2000" b="1" i="1" u="sng" dirty="0">
                <a:latin typeface="Times New Roman"/>
                <a:ea typeface="Times New Roman"/>
                <a:cs typeface="Times New Roman"/>
              </a:rPr>
              <a:t>деятельность учащихся</a:t>
            </a:r>
            <a:r>
              <a:rPr lang="ru-RU" sz="2000" u="sng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– деятельность учащихся, связанная с решением учащимися творческой, исследовательской задачи с </a:t>
            </a:r>
            <a:r>
              <a:rPr lang="ru-RU" sz="2000" u="sng" dirty="0">
                <a:latin typeface="Times New Roman"/>
                <a:ea typeface="Times New Roman"/>
                <a:cs typeface="Times New Roman"/>
              </a:rPr>
              <a:t>заранее неизвестным решением и предполагающая наличие основных </a:t>
            </a:r>
            <a:r>
              <a:rPr lang="ru-RU" sz="2000" u="sng" dirty="0" smtClean="0">
                <a:latin typeface="Times New Roman"/>
                <a:ea typeface="Times New Roman"/>
                <a:cs typeface="Times New Roman"/>
              </a:rPr>
              <a:t>этапов.</a:t>
            </a:r>
            <a:endParaRPr lang="ru-RU" sz="2000" u="sng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b="1" i="1" u="sng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 smtClean="0">
                <a:latin typeface="Times New Roman"/>
                <a:ea typeface="Times New Roman"/>
                <a:cs typeface="Times New Roman"/>
              </a:rPr>
              <a:t>Проектно-исследовательская </a:t>
            </a:r>
            <a:r>
              <a:rPr lang="ru-RU" sz="2000" b="1" i="1" u="sng" dirty="0">
                <a:latin typeface="Times New Roman"/>
                <a:ea typeface="Times New Roman"/>
                <a:cs typeface="Times New Roman"/>
              </a:rPr>
              <a:t>деятельность</a:t>
            </a:r>
            <a:r>
              <a:rPr lang="ru-RU" sz="2000" u="sng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– деятельность по проектированию собственного исследования, предполагающая выделение целей и задач, принципов отбора методик, планирование хода исследования, определение ожидаемых результатов, оценка реализуемости исследования, определение необходимых ресурсов.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44623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908720"/>
            <a:ext cx="8568952" cy="6049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Основные этапы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u="sng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Основными этапами проектной деятельности являются:</a:t>
            </a:r>
            <a:endParaRPr lang="ru-RU" sz="1400" b="1" u="sng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Определение тематического поля и темы проекта, поиск и анализ проблемы, постановка цели проекта, выбор названия проекта;</a:t>
            </a:r>
            <a:endParaRPr lang="ru-RU" dirty="0">
              <a:solidFill>
                <a:prstClr val="black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Обсуждение возможных вариантов исследования, сравнение предполагаемых стратегий, выбор способов, сбор и изучение информации, определение формы продукта и требований к продукту, составление плана работы, распределение обязанностей;</a:t>
            </a:r>
            <a:endParaRPr lang="ru-RU" dirty="0">
              <a:solidFill>
                <a:prstClr val="black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Выполнение запланированных технологический операций, внесение необходимых изменений;</a:t>
            </a:r>
            <a:endParaRPr lang="ru-RU" dirty="0">
              <a:solidFill>
                <a:prstClr val="black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Подготовка и защита презентации;</a:t>
            </a:r>
            <a:endParaRPr lang="ru-RU" dirty="0">
              <a:solidFill>
                <a:prstClr val="black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Анализ результатов выполнения проекта, оценка качества выполнения проекта.</a:t>
            </a:r>
            <a:endParaRPr lang="ru-RU" dirty="0">
              <a:solidFill>
                <a:prstClr val="black"/>
              </a:solidFill>
            </a:endParaRPr>
          </a:p>
          <a:p>
            <a:pPr lvl="0">
              <a:lnSpc>
                <a:spcPct val="115000"/>
              </a:lnSpc>
            </a:pPr>
            <a:r>
              <a:rPr lang="ru-RU" b="1" u="sng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Этапы научного исследования:</a:t>
            </a:r>
            <a:endParaRPr lang="ru-RU" sz="1400" b="1" u="sng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Формулирование проблемы, обоснование актуальности выбранной темы.</a:t>
            </a:r>
            <a:endParaRPr lang="ru-RU" dirty="0">
              <a:solidFill>
                <a:prstClr val="black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Постановка цели и конкретных задач исследования.</a:t>
            </a:r>
            <a:endParaRPr lang="ru-RU" dirty="0">
              <a:solidFill>
                <a:prstClr val="black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Определение объекта и предмета исследования.</a:t>
            </a:r>
            <a:endParaRPr lang="ru-RU" dirty="0">
              <a:solidFill>
                <a:prstClr val="black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Выбор метода (методики) проведения исследования.</a:t>
            </a:r>
            <a:endParaRPr lang="ru-RU" dirty="0">
              <a:solidFill>
                <a:prstClr val="black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Описание процесса исследования.</a:t>
            </a:r>
            <a:endParaRPr lang="ru-RU" dirty="0">
              <a:solidFill>
                <a:prstClr val="black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Обсуждение результатов исследования.</a:t>
            </a:r>
            <a:endParaRPr lang="ru-RU" dirty="0">
              <a:solidFill>
                <a:prstClr val="black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Формулирование выводов и оценка полученных результатов</a:t>
            </a:r>
            <a:endParaRPr lang="ru-RU" dirty="0">
              <a:solidFill>
                <a:prstClr val="black"/>
              </a:solidFill>
            </a:endParaRPr>
          </a:p>
          <a:p>
            <a:pPr lvl="0" algn="just">
              <a:lnSpc>
                <a:spcPct val="115000"/>
              </a:lnSpc>
            </a:pPr>
            <a:r>
              <a:rPr lang="ru-RU" dirty="0">
                <a:solidFill>
                  <a:srgbClr val="181818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616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496944" cy="650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2.3.Организация проектно-исследовательской деятельности </a:t>
            </a:r>
            <a:endParaRPr lang="ru-RU" sz="1400" b="1" u="sng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       </a:t>
            </a:r>
            <a:r>
              <a:rPr lang="ru-RU" b="1" u="sng" dirty="0">
                <a:latin typeface="Times New Roman"/>
                <a:ea typeface="Calibri"/>
                <a:cs typeface="Times New Roman"/>
              </a:rPr>
              <a:t>В 2009-2010 учебном году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изучила теоретический материал по вопросу  «Работа с одаренными и способными детьми в начальной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школе</a:t>
            </a:r>
          </a:p>
          <a:p>
            <a:pPr>
              <a:spcAft>
                <a:spcPts val="0"/>
              </a:spcAft>
            </a:pPr>
            <a:r>
              <a:rPr lang="ru-RU" b="1" u="sng" dirty="0" smtClean="0">
                <a:latin typeface="Times New Roman"/>
                <a:ea typeface="Calibri"/>
                <a:cs typeface="Times New Roman"/>
              </a:rPr>
              <a:t>        </a:t>
            </a:r>
            <a:r>
              <a:rPr lang="ru-RU" b="1" u="sng" dirty="0">
                <a:latin typeface="Times New Roman"/>
                <a:ea typeface="Calibri"/>
                <a:cs typeface="Times New Roman"/>
              </a:rPr>
              <a:t>В 2010-2012уч.году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взяла тему по самообразованию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   «Активные методы и приемы познавательной деятельности младших школьников». </a:t>
            </a:r>
            <a:endParaRPr lang="ru-RU" b="1" dirty="0" smtClean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2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класс урок литературного 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чтения«Люблю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природу русскую. Весна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». 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коллективный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проект «Книжка-малышка»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3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класс    урок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литературного чтения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«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Обобщение по разделу «Собирай по ягодке-наберешь кузовок»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Сочинение пословиц  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u="sng" dirty="0" smtClean="0">
                <a:latin typeface="Times New Roman"/>
                <a:ea typeface="Calibri"/>
                <a:cs typeface="Times New Roman"/>
              </a:rPr>
              <a:t>         В </a:t>
            </a:r>
            <a:r>
              <a:rPr lang="ru-RU" b="1" u="sng" dirty="0">
                <a:latin typeface="Times New Roman"/>
                <a:ea typeface="Calibri"/>
                <a:cs typeface="Times New Roman"/>
              </a:rPr>
              <a:t>2012-2013 учебном году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я  работа ла по теме по самообразованию «Проблемное изучение материала на уроках окружающего мира.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Уроки окружающего мира  «Температура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 термометр. Практическая работа «Знакомство с устройством термометра», «Экология и экономика», «Для чего нужна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экономика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  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Тема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 самообразованию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«Исследовательская деятельность учащихся начальных классов на уроках окружающего мира»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Исследования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 теме «Перепела. Содержание, кормление, разведение», «Условия проращивания лука»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u="sng" dirty="0" smtClean="0">
                <a:latin typeface="Times New Roman"/>
                <a:ea typeface="Calibri"/>
                <a:cs typeface="Times New Roman"/>
              </a:rPr>
              <a:t>            В </a:t>
            </a:r>
            <a:r>
              <a:rPr lang="ru-RU" b="1" u="sng" dirty="0">
                <a:latin typeface="Times New Roman"/>
                <a:ea typeface="Calibri"/>
                <a:cs typeface="Times New Roman"/>
              </a:rPr>
              <a:t>2013-2014 </a:t>
            </a:r>
            <a:r>
              <a:rPr lang="ru-RU" b="1" u="sng" dirty="0" err="1" smtClean="0">
                <a:latin typeface="Times New Roman"/>
                <a:ea typeface="Calibri"/>
                <a:cs typeface="Times New Roman"/>
              </a:rPr>
              <a:t>уч.году</a:t>
            </a:r>
            <a:r>
              <a:rPr lang="ru-RU" b="1" u="sng" dirty="0" smtClean="0">
                <a:latin typeface="Times New Roman"/>
                <a:ea typeface="Calibri"/>
                <a:cs typeface="Times New Roman"/>
              </a:rPr>
              <a:t> 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уроки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математики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, технологии , «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Я-исследователь»                                                     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985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604867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/>
                <a:ea typeface="Calibri"/>
                <a:cs typeface="Times New Roman"/>
              </a:rPr>
              <a:t>Выводы:</a:t>
            </a:r>
          </a:p>
          <a:p>
            <a:r>
              <a:rPr lang="ru-RU" dirty="0" smtClean="0">
                <a:latin typeface="Times New Roman"/>
                <a:ea typeface="Calibri"/>
                <a:cs typeface="Times New Roman"/>
              </a:rPr>
              <a:t>Проектно-исследовательская  деятельность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помогает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ребёнку в саморазвитии и самореализации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,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активизирует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познавательную и творческую активность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,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формирует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положительные личностные качества.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r>
              <a:rPr lang="ru-RU" b="1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r>
              <a:rPr lang="ru-RU" b="1" u="sng" dirty="0" smtClean="0"/>
              <a:t>Результаты </a:t>
            </a:r>
            <a:r>
              <a:rPr lang="ru-RU" b="1" u="sng" dirty="0"/>
              <a:t>работы:</a:t>
            </a:r>
          </a:p>
          <a:p>
            <a:pPr>
              <a:spcAft>
                <a:spcPts val="0"/>
              </a:spcAft>
            </a:pPr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Всероссийский экологический форум «Зеленая планета»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2013 г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Перегримов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Костя (участие)</a:t>
            </a:r>
          </a:p>
          <a:p>
            <a:pPr>
              <a:spcAft>
                <a:spcPts val="0"/>
              </a:spcAft>
            </a:pPr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Районная  научно-практическая  конференция: 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2013 г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Мехнина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Лиза (2 место)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Васильева Алина, 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Перегримов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Костя (участие)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2014г Васильева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Алина,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Русакова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Катя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(1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место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),</a:t>
            </a:r>
          </a:p>
          <a:p>
            <a:pPr>
              <a:spcAft>
                <a:spcPts val="0"/>
              </a:spcAft>
            </a:pPr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i="1" dirty="0">
                <a:latin typeface="Times New Roman"/>
                <a:ea typeface="Times New Roman"/>
              </a:rPr>
              <a:t>Конкурс творческих проектов «Хотим все знать</a:t>
            </a:r>
            <a:r>
              <a:rPr lang="ru-RU" b="1" i="1" dirty="0" smtClean="0">
                <a:latin typeface="Times New Roman"/>
                <a:ea typeface="Times New Roman"/>
              </a:rPr>
              <a:t>»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2014г Коллективный проект «Мы за ЗОЖ»  диплом 1 степени</a:t>
            </a:r>
          </a:p>
          <a:p>
            <a:pPr>
              <a:spcAft>
                <a:spcPts val="0"/>
              </a:spcAft>
            </a:pPr>
            <a:r>
              <a:rPr lang="ru-RU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i="1" smtClean="0">
                <a:latin typeface="Times New Roman"/>
                <a:ea typeface="Calibri"/>
                <a:cs typeface="Times New Roman"/>
              </a:rPr>
              <a:t>Школьная </a:t>
            </a:r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научно-практическая  конференция  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2013г 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Перегримов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Костя, Васильева Алина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;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2014 г Панкратова Эвелина,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Перегримов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Женя, 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ВасильеваАлина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Русакова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Катя  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68245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</TotalTime>
  <Words>635</Words>
  <Application>Microsoft Office PowerPoint</Application>
  <PresentationFormat>Экран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Тема опыта:    «Проектно-исследовательская деятельность младших школьников»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опыта:    «Проектно-исследовательская деятельность младших школьников»  </dc:title>
  <dc:creator>Пользователь</dc:creator>
  <cp:lastModifiedBy>Пользователь</cp:lastModifiedBy>
  <cp:revision>5</cp:revision>
  <dcterms:created xsi:type="dcterms:W3CDTF">2015-01-29T17:31:24Z</dcterms:created>
  <dcterms:modified xsi:type="dcterms:W3CDTF">2015-01-29T18:15:21Z</dcterms:modified>
</cp:coreProperties>
</file>