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64" r:id="rId6"/>
    <p:sldId id="265" r:id="rId7"/>
    <p:sldId id="260" r:id="rId8"/>
    <p:sldId id="263" r:id="rId9"/>
    <p:sldId id="262" r:id="rId10"/>
    <p:sldId id="261" r:id="rId11"/>
    <p:sldId id="259" r:id="rId12"/>
    <p:sldId id="266" r:id="rId13"/>
    <p:sldId id="267" r:id="rId14"/>
    <p:sldId id="269" r:id="rId15"/>
    <p:sldId id="270" r:id="rId16"/>
    <p:sldId id="268" r:id="rId17"/>
    <p:sldId id="271" r:id="rId18"/>
    <p:sldId id="272" r:id="rId19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D58"/>
    <a:srgbClr val="990033"/>
    <a:srgbClr val="000032"/>
    <a:srgbClr val="B80000"/>
    <a:srgbClr val="66CCFF"/>
    <a:srgbClr val="0099FF"/>
    <a:srgbClr val="850E01"/>
    <a:srgbClr val="101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28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810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3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557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1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61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594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07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56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94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544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ADF81-3CC2-4486-BEA4-C0098DE4218B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297C1-D28C-4500-AD97-DAF8E47CF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1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jpeg"/><Relationship Id="rId7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12.jpe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16.jpeg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7.wdp"/><Relationship Id="rId5" Type="http://schemas.openxmlformats.org/officeDocument/2006/relationships/image" Target="../media/image19.jpeg"/><Relationship Id="rId4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9.wdp"/><Relationship Id="rId5" Type="http://schemas.openxmlformats.org/officeDocument/2006/relationships/image" Target="../media/image21.jpeg"/><Relationship Id="rId4" Type="http://schemas.microsoft.com/office/2007/relationships/hdphoto" Target="../media/hdphoto8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1.wdp"/><Relationship Id="rId5" Type="http://schemas.openxmlformats.org/officeDocument/2006/relationships/image" Target="../media/image23.jpeg"/><Relationship Id="rId4" Type="http://schemas.microsoft.com/office/2007/relationships/hdphoto" Target="../media/hdphoto10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microsoft.com/office/2007/relationships/hdphoto" Target="../media/hdphoto12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E:\Картинки разное\R4Prp5O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01815"/>
            <a:ext cx="7056784" cy="1440161"/>
          </a:xfrm>
        </p:spPr>
        <p:txBody>
          <a:bodyPr>
            <a:noAutofit/>
          </a:bodyPr>
          <a:lstStyle/>
          <a:p>
            <a:r>
              <a:rPr lang="ru-RU" sz="3000" b="1" i="1" dirty="0" smtClean="0">
                <a:solidFill>
                  <a:srgbClr val="101E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Крайнова Наталья Юрьевна – </a:t>
            </a:r>
            <a:br>
              <a:rPr lang="ru-RU" sz="3000" b="1" i="1" dirty="0" smtClean="0">
                <a:solidFill>
                  <a:srgbClr val="101E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000" b="1" i="1" dirty="0" smtClean="0">
                <a:solidFill>
                  <a:srgbClr val="101E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  <a:endParaRPr lang="ru-RU" sz="3000" b="1" i="1" dirty="0">
              <a:solidFill>
                <a:srgbClr val="101E1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04765"/>
            <a:ext cx="8640960" cy="194421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 ФИТБОЛ – ГИМНАСТИКИ  </a:t>
            </a:r>
            <a:b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ОБРАЗОВАТЕЛЬНОЙ ДЕЯТЕЛЬНОСТИ </a:t>
            </a:r>
            <a:b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ФИЗИЧЕСКОЙ КУЛЬТУРЕ</a:t>
            </a:r>
            <a:b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 ДЕТЬМИ  ДОШКОЛЬНОГО ВОЗРАСТА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3" name="Picture 9" descr="E:\Картинки разное\50701431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068960"/>
            <a:ext cx="2966442" cy="2658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72008" y="44624"/>
            <a:ext cx="8964488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101E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«Детский сад № 2 комбинированного вида» Бавлинского муниципального района РТ </a:t>
            </a:r>
            <a:r>
              <a:rPr lang="ru-RU" sz="2800" b="1" i="1" dirty="0" err="1" smtClean="0">
                <a:solidFill>
                  <a:srgbClr val="101E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г.Бавлы</a:t>
            </a:r>
            <a:endParaRPr lang="ru-RU" sz="2800" b="1" i="1" dirty="0">
              <a:solidFill>
                <a:srgbClr val="101E1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20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3" y="547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8928992" cy="1368152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ФИТБОЛ – гимнастики можно использовать в любой части образовательной деятельности физической культуры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419872" y="1628800"/>
            <a:ext cx="5328592" cy="648072"/>
          </a:xfrm>
          <a:prstGeom prst="snip2Diag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ХОДЬБА, БЕГ, ПРЫЖКИ, ПЕРЕСТРОЕНИЕ</a:t>
            </a: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3419872" y="4797152"/>
            <a:ext cx="5472608" cy="648072"/>
          </a:xfrm>
          <a:prstGeom prst="snip2Diag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МЯЧА,  КАК ОРИЕНТИР, ПРЕДМЕТ, УТЯЖЕЛИТЕЛЬ, ОПОРА, ПРЕПЯТСТВИЕ</a:t>
            </a: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3419872" y="2636912"/>
            <a:ext cx="5400600" cy="648072"/>
          </a:xfrm>
          <a:prstGeom prst="snip2Diag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НАКЛОНЫ, ПОВОРОТЫ, ПРИСЕДАНИЯ, ДВИЖЕНИЯ РУКАМИ И НОГАМИ ИЗ И. П. – СТОЯ, СИДЯ, ЛЁЖА</a:t>
            </a:r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3419872" y="3645024"/>
            <a:ext cx="5442164" cy="864096"/>
          </a:xfrm>
          <a:prstGeom prst="snip2Diag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ШКОЛЫ МЯЧА, УПРАЖНЕНИЯ НА РАЗВИТИЕ СИЛЫ, ЛОВКОСТИ, ГИБКОСТИ, РАВНОВЕСИЯ</a:t>
            </a: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3419872" y="5777094"/>
            <a:ext cx="5472608" cy="864096"/>
          </a:xfrm>
          <a:prstGeom prst="snip2Diag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НА РЕЛАКСАЦИЮ, ДЫХАТЕЛЬНЫЕ УПРАЖНЕНИЯ, ПАЛЬЧИКОВЫЕ ИГРЫ, РАБОТА С РУЧНЫМИ МАССАЖЁРАМИ</a:t>
            </a:r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107504" y="1556792"/>
            <a:ext cx="2952328" cy="792088"/>
          </a:xfrm>
          <a:prstGeom prst="stripedRightArrow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b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107504" y="2492896"/>
            <a:ext cx="2952328" cy="792088"/>
          </a:xfrm>
          <a:prstGeom prst="stripedRightArrow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ОРУ</a:t>
            </a:r>
            <a:endParaRPr lang="ru-RU" b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Штриховая стрелка вправо 12"/>
          <p:cNvSpPr/>
          <p:nvPr/>
        </p:nvSpPr>
        <p:spPr>
          <a:xfrm>
            <a:off x="107504" y="3434471"/>
            <a:ext cx="3096344" cy="1074649"/>
          </a:xfrm>
          <a:prstGeom prst="stripedRightArrow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ДВИЖЕНИЯ</a:t>
            </a:r>
            <a:endParaRPr lang="ru-RU" b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107504" y="4566351"/>
            <a:ext cx="3096344" cy="1022889"/>
          </a:xfrm>
          <a:prstGeom prst="stripedRightArrow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ПОДВИЖНАЯ ИГРА</a:t>
            </a:r>
            <a:endParaRPr lang="ru-RU" b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107504" y="5676916"/>
            <a:ext cx="3096344" cy="1064452"/>
          </a:xfrm>
          <a:prstGeom prst="stripedRightArrow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ЗАКЛЮЧИТЕЛЬНАЯ ЧАСТЬ</a:t>
            </a:r>
            <a:endParaRPr lang="ru-RU" b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70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4624"/>
            <a:ext cx="8568952" cy="144016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Варианты использования ФИТБОЛОВ</a:t>
            </a:r>
            <a:b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водной части основных движений физической культуры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E:\Физкультура\Фото физо\DSC017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6504" y="1909454"/>
            <a:ext cx="3032475" cy="47599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I:\Физкультура\Фото физо\DSC0173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602908"/>
            <a:ext cx="2924664" cy="456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916832"/>
            <a:ext cx="3181251" cy="477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Физкультура\Фото физо\DSC017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88641"/>
            <a:ext cx="5256584" cy="3312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Физкультура\Фото физо\DSC017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172162"/>
            <a:ext cx="4790482" cy="3539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E:\Картинки разное\kids18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828151"/>
            <a:ext cx="2626217" cy="265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Картинки разное\tcvet31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651805" y="144037"/>
            <a:ext cx="2160674" cy="2249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80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Физкультура\Фото физо\DSC017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16633"/>
            <a:ext cx="4752528" cy="35456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Физкультура\Фото физо\DSC017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284984"/>
            <a:ext cx="5025331" cy="3517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772" y="110062"/>
            <a:ext cx="224948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816399">
            <a:off x="259615" y="4388810"/>
            <a:ext cx="224948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0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Физкультура\Фото физо\DSC017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896544" cy="3409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Физкультура\Фото физо\DSC0175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9261" y="2996953"/>
            <a:ext cx="4907235" cy="3861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063" y="188640"/>
            <a:ext cx="224948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232835">
            <a:off x="215888" y="4391119"/>
            <a:ext cx="224948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69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E:\Физкультура\Фото физо\DSC017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170832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Физкультура\Фото физо\DSC017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846" y="2996952"/>
            <a:ext cx="5042412" cy="3781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4738" y="178726"/>
            <a:ext cx="224948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249985">
            <a:off x="357449" y="4314446"/>
            <a:ext cx="224948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09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Физкультура\Фото физо\DSC017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344" y="2996952"/>
            <a:ext cx="4826967" cy="35829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Физкультура\Фото физо\DSC0176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9095" y="188640"/>
            <a:ext cx="5373687" cy="3411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48482" y="231502"/>
            <a:ext cx="224948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94183">
            <a:off x="6681222" y="4512314"/>
            <a:ext cx="2249487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27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06" y="175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E:\Физкультура\Фото физо\DSC017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120" y="3419179"/>
            <a:ext cx="4609230" cy="3456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Физкультура\Фото физо\IMG_05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423" y="89000"/>
            <a:ext cx="4686462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390" y="4797152"/>
            <a:ext cx="2026758" cy="2087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52688" y="17562"/>
            <a:ext cx="2120426" cy="21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13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22960" y="116632"/>
            <a:ext cx="7498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РАБОТЫ НА ФИТБОЛЕ  </a:t>
            </a:r>
          </a:p>
          <a:p>
            <a:r>
              <a:rPr lang="ru-RU" sz="24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ДЕТЬМИ ДОШКОЛЬНОГО ВОЗРАСТА</a:t>
            </a:r>
            <a:endParaRPr lang="ru-RU" sz="24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с двумя вырезанными соседними углами 1"/>
          <p:cNvSpPr/>
          <p:nvPr/>
        </p:nvSpPr>
        <p:spPr>
          <a:xfrm>
            <a:off x="3203848" y="3356992"/>
            <a:ext cx="2808312" cy="1512168"/>
          </a:xfrm>
          <a:prstGeom prst="snip2Same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ПОДБОР МЯЧА ПО РОСТУ ЗАНИМАЮЩЕГОСЯ</a:t>
            </a:r>
          </a:p>
        </p:txBody>
      </p:sp>
      <p:sp>
        <p:nvSpPr>
          <p:cNvPr id="9" name="Прямоугольник с двумя вырезанными соседними углами 8"/>
          <p:cNvSpPr/>
          <p:nvPr/>
        </p:nvSpPr>
        <p:spPr>
          <a:xfrm>
            <a:off x="3275856" y="5157192"/>
            <a:ext cx="2722093" cy="1512168"/>
          </a:xfrm>
          <a:prstGeom prst="snip2Same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 </a:t>
            </a:r>
            <a:endParaRPr lang="ru-RU" b="1" i="1" dirty="0" smtClean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ДОЛЖНЫ ПРИЧИНЯТЬ  БОЛЬ ИЛИ  ВЫЗЫВАТЬ ДИСКОМФОРТ</a:t>
            </a:r>
          </a:p>
        </p:txBody>
      </p:sp>
      <p:sp>
        <p:nvSpPr>
          <p:cNvPr id="10" name="Прямоугольник с двумя вырезанными соседними углами 9"/>
          <p:cNvSpPr/>
          <p:nvPr/>
        </p:nvSpPr>
        <p:spPr>
          <a:xfrm>
            <a:off x="3203848" y="1268760"/>
            <a:ext cx="2664296" cy="1816968"/>
          </a:xfrm>
          <a:prstGeom prst="snip2Same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СПОРТИВНАЯ ОДЕЖДА БЕЗ МЕТАЛЛИЧЕСКИХ ПРЕДМЕТОВ, МОЛНИЙ, ЗАСТЁЖЕК</a:t>
            </a: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6156175" y="1268760"/>
            <a:ext cx="2808312" cy="1783433"/>
          </a:xfrm>
          <a:prstGeom prst="snip2Same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ИСПОЛЬЗУЮТСЯ СКРУЧИВАНИЯ В ШЕЙНОМ И ПОЯСНИЧНОМ ОТДЕЛАХ ПОЗВОНОЧНИКА</a:t>
            </a:r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>
            <a:off x="6242395" y="3429000"/>
            <a:ext cx="2722093" cy="1512168"/>
          </a:xfrm>
          <a:prstGeom prst="snip2Same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ДИСТАНЦИЯ МЕЖДУ </a:t>
            </a:r>
            <a:r>
              <a:rPr lang="ru-RU" sz="1700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ЗАНИМАЮЩИМИСЯ</a:t>
            </a:r>
            <a:r>
              <a:rPr lang="ru-RU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 МЕНЕЕ 1 М</a:t>
            </a:r>
          </a:p>
        </p:txBody>
      </p:sp>
      <p:sp>
        <p:nvSpPr>
          <p:cNvPr id="3" name="Прямоугольник с двумя вырезанными соседними углами 2"/>
          <p:cNvSpPr/>
          <p:nvPr/>
        </p:nvSpPr>
        <p:spPr>
          <a:xfrm>
            <a:off x="251520" y="3356992"/>
            <a:ext cx="2808312" cy="1584176"/>
          </a:xfrm>
          <a:prstGeom prst="snip2Same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ИСКЛЮЧЕНИЕ РЕЗКИХ И БЫСТРЫХ ДВИЖЕНИЙ</a:t>
            </a:r>
          </a:p>
        </p:txBody>
      </p:sp>
      <p:sp>
        <p:nvSpPr>
          <p:cNvPr id="18" name="Прямоугольник с двумя вырезанными соседними углами 17"/>
          <p:cNvSpPr/>
          <p:nvPr/>
        </p:nvSpPr>
        <p:spPr>
          <a:xfrm>
            <a:off x="197616" y="1259632"/>
            <a:ext cx="2808312" cy="1781944"/>
          </a:xfrm>
          <a:prstGeom prst="snip2SameRec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ЗЛОУПОТРЕБЛЯТЬ СТАТИЧЕСКИМИ </a:t>
            </a:r>
            <a:r>
              <a:rPr lang="ru-RU" sz="17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УПРАЖНЕНИЯМИ </a:t>
            </a:r>
            <a:r>
              <a:rPr lang="ru-RU" sz="1700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И.П. – ЛЁЖА  ЖИВОТОМ НА МЯЧЕ</a:t>
            </a:r>
          </a:p>
        </p:txBody>
      </p:sp>
    </p:spTree>
    <p:extLst>
      <p:ext uri="{BB962C8B-B14F-4D97-AF65-F5344CB8AC3E}">
        <p14:creationId xmlns:p14="http://schemas.microsoft.com/office/powerpoint/2010/main" val="277227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18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8352928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возникновения </a:t>
            </a:r>
            <a:b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ФИТБОЛ - гимнастики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9" y="1338813"/>
            <a:ext cx="2912133" cy="3731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994248" y="1859488"/>
            <a:ext cx="60422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Впервые </a:t>
            </a:r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ФИТБОЛ появился в 50-е годы </a:t>
            </a:r>
            <a:r>
              <a:rPr lang="en-US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вв. Его применила Швейцарский врач – физиотерапевт </a:t>
            </a:r>
            <a:r>
              <a:rPr lang="ru-RU" sz="2000" b="1" i="1" dirty="0" err="1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Сюзан</a:t>
            </a:r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Кляйн</a:t>
            </a:r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b="1" i="1" dirty="0" err="1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Фогельбах</a:t>
            </a:r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лечения больных церебральным параличом. И уже в 80-е года ее американская коллега  Джоан Познер </a:t>
            </a:r>
            <a:r>
              <a:rPr lang="ru-RU" sz="2000" b="1" i="1" dirty="0" err="1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Мауэр</a:t>
            </a:r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стала использовать мяч для восстановления, против травм </a:t>
            </a:r>
            <a:r>
              <a:rPr lang="ru-RU" sz="2000" b="1" i="1" dirty="0" err="1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опорно</a:t>
            </a:r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двигательного аппарата. </a:t>
            </a:r>
            <a:endParaRPr lang="ru-RU" sz="2000" b="1" i="1" dirty="0" smtClean="0">
              <a:solidFill>
                <a:srgbClr val="001D5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Первый </a:t>
            </a:r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семинар по ФИТБОЛ – гимнастике состоялся в Италии, в 1996 г. </a:t>
            </a:r>
            <a:endParaRPr lang="ru-RU" sz="2000" i="1" dirty="0">
              <a:solidFill>
                <a:srgbClr val="001D5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273913"/>
            <a:ext cx="8856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</a:t>
            </a:r>
            <a:r>
              <a:rPr lang="ru-RU" sz="2000" b="1" i="1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ФИТБОЛ – гимнастика широко используется в спорте, педагогике и медицине. Так и в дошкольной педагогике новой формой работы по физическому воспитанию является ФИТБОЛ – гимнастика. </a:t>
            </a:r>
            <a:endParaRPr lang="ru-RU" sz="2000" i="1" dirty="0">
              <a:solidFill>
                <a:srgbClr val="001D5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91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712968" cy="1224136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использования  ФИТБОЛА  </a:t>
            </a:r>
            <a:br>
              <a:rPr lang="ru-RU" sz="36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с детьми дошкольного возраста</a:t>
            </a:r>
            <a:endParaRPr lang="ru-RU" sz="36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251520" y="1340768"/>
            <a:ext cx="3600400" cy="864096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Гимнастика</a:t>
            </a:r>
            <a:endParaRPr lang="ru-RU" sz="3600" b="1" i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1331640" y="2348880"/>
            <a:ext cx="3600400" cy="864096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Атлетика</a:t>
            </a:r>
            <a:endParaRPr lang="ru-RU" sz="3600" b="1" i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3635896" y="4509120"/>
            <a:ext cx="3600400" cy="864096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Танец</a:t>
            </a:r>
            <a:endParaRPr lang="ru-RU" sz="3600" b="1" i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4932040" y="5561856"/>
            <a:ext cx="3600400" cy="864096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3600" b="1" i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2483768" y="3421004"/>
            <a:ext cx="3600400" cy="864096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Коррекция</a:t>
            </a:r>
            <a:endParaRPr lang="ru-RU" sz="3600" b="1" i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00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496944" cy="17526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Преимущества упражнений </a:t>
            </a:r>
          </a:p>
          <a:p>
            <a:r>
              <a:rPr lang="ru-RU" sz="44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ФИТБОЛОМ</a:t>
            </a:r>
            <a:endParaRPr lang="ru-RU" sz="44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060848"/>
            <a:ext cx="792088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Clr>
                <a:srgbClr val="850E01"/>
              </a:buClr>
              <a:buFont typeface="Wingdings" pitchFamily="2" charset="2"/>
              <a:buChar char="Ø"/>
            </a:pPr>
            <a:r>
              <a:rPr lang="ru-RU" sz="4400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здоровительный эффект</a:t>
            </a:r>
          </a:p>
          <a:p>
            <a:pPr marL="571500" indent="-571500">
              <a:buClr>
                <a:srgbClr val="850E01"/>
              </a:buClr>
              <a:buFont typeface="Wingdings" pitchFamily="2" charset="2"/>
              <a:buChar char="Ø"/>
            </a:pPr>
            <a:r>
              <a:rPr lang="ru-RU" sz="4400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ногофункциональность </a:t>
            </a:r>
          </a:p>
          <a:p>
            <a:pPr marL="571500" indent="-571500">
              <a:buClr>
                <a:srgbClr val="850E01"/>
              </a:buClr>
              <a:buFont typeface="Wingdings" pitchFamily="2" charset="2"/>
              <a:buChar char="Ø"/>
            </a:pPr>
            <a:r>
              <a:rPr lang="ru-RU" sz="4400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оступность</a:t>
            </a:r>
          </a:p>
          <a:p>
            <a:pPr marL="571500" indent="-571500">
              <a:buClr>
                <a:srgbClr val="850E01"/>
              </a:buClr>
              <a:buFont typeface="Wingdings" pitchFamily="2" charset="2"/>
              <a:buChar char="Ø"/>
            </a:pPr>
            <a:r>
              <a:rPr lang="ru-RU" sz="4400" b="1" i="1" dirty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4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ффективность</a:t>
            </a:r>
          </a:p>
        </p:txBody>
      </p:sp>
    </p:spTree>
    <p:extLst>
      <p:ext uri="{BB962C8B-B14F-4D97-AF65-F5344CB8AC3E}">
        <p14:creationId xmlns:p14="http://schemas.microsoft.com/office/powerpoint/2010/main" val="290831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764704"/>
            <a:ext cx="2232248" cy="864096"/>
          </a:xfrm>
        </p:spPr>
        <p:txBody>
          <a:bodyPr>
            <a:normAutofit/>
          </a:bodyPr>
          <a:lstStyle/>
          <a:p>
            <a:pPr algn="l"/>
            <a:r>
              <a:rPr lang="ru-RU" sz="44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44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6512" y="1394970"/>
            <a:ext cx="9180512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Clr>
                <a:srgbClr val="850E01"/>
              </a:buCl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эффективности физкультурно - оздоровительной работы</a:t>
            </a:r>
          </a:p>
          <a:p>
            <a:pPr>
              <a:buClr>
                <a:srgbClr val="850E01"/>
              </a:buClr>
            </a:pPr>
            <a:endParaRPr lang="ru-RU" sz="1000" b="1" i="1" dirty="0" smtClean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Clr>
                <a:srgbClr val="850E01"/>
              </a:buCl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профилактика различных заболеваний</a:t>
            </a:r>
          </a:p>
          <a:p>
            <a:pPr marL="571500" indent="-571500">
              <a:buClr>
                <a:srgbClr val="850E01"/>
              </a:buClr>
              <a:buFont typeface="Wingdings" pitchFamily="2" charset="2"/>
              <a:buChar char="Ø"/>
            </a:pPr>
            <a:endParaRPr lang="ru-RU" sz="1000" b="1" i="1" dirty="0" smtClean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Clr>
                <a:srgbClr val="850E01"/>
              </a:buCl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сохранение и укрепление здоровья</a:t>
            </a:r>
          </a:p>
          <a:p>
            <a:pPr marL="571500" indent="-571500">
              <a:buClr>
                <a:srgbClr val="850E01"/>
              </a:buCl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приобщение детей к здоровому образу жизни </a:t>
            </a:r>
          </a:p>
        </p:txBody>
      </p:sp>
    </p:spTree>
    <p:extLst>
      <p:ext uri="{BB962C8B-B14F-4D97-AF65-F5344CB8AC3E}">
        <p14:creationId xmlns:p14="http://schemas.microsoft.com/office/powerpoint/2010/main" val="379545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-99392"/>
            <a:ext cx="2232248" cy="864096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4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395536" y="620688"/>
            <a:ext cx="8640960" cy="1944216"/>
          </a:xfrm>
          <a:prstGeom prst="flowChartDocumen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0032"/>
              </a:solidFill>
            </a:endParaRPr>
          </a:p>
          <a:p>
            <a:pPr algn="ctr"/>
            <a:r>
              <a:rPr lang="ru-RU" b="1" i="1" dirty="0" smtClean="0">
                <a:solidFill>
                  <a:srgbClr val="850E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rgbClr val="850E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solidFill>
                  <a:srgbClr val="850E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Оздоровительно – коррекционные</a:t>
            </a:r>
            <a:r>
              <a:rPr lang="ru-RU" b="1" i="1" dirty="0">
                <a:solidFill>
                  <a:srgbClr val="850E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i="1" dirty="0" smtClean="0">
                <a:solidFill>
                  <a:srgbClr val="850E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Гармонично развивать мышечную силу, гибкость, выносливость, быстроту.</a:t>
            </a:r>
          </a:p>
          <a:p>
            <a:pPr marL="342900" indent="-342900" algn="just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Содействовать развитию координационных способностей, функции равновесия, вестибулярной  устойчивости.</a:t>
            </a:r>
          </a:p>
          <a:p>
            <a:pPr marL="342900" indent="-342900" algn="just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Формировать и закреплять навыки правильной осанки.</a:t>
            </a:r>
          </a:p>
          <a:p>
            <a:pPr marL="342900" indent="-342900" algn="just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Содействовать профилактике  плоскостопия.</a:t>
            </a:r>
          </a:p>
          <a:p>
            <a:pPr marL="342900" indent="-342900" algn="just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Развивать мелкую и крупную моторику.</a:t>
            </a:r>
            <a:endParaRPr lang="ru-RU" sz="1700" b="1" i="1" dirty="0">
              <a:solidFill>
                <a:srgbClr val="00003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395536" y="2636912"/>
            <a:ext cx="8640960" cy="2016224"/>
          </a:xfrm>
          <a:prstGeom prst="flowChartDocumen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0032"/>
              </a:solidFill>
            </a:endParaRPr>
          </a:p>
          <a:p>
            <a:pPr algn="ctr"/>
            <a:r>
              <a:rPr lang="ru-RU" b="1" i="1" dirty="0" smtClean="0">
                <a:solidFill>
                  <a:srgbClr val="850E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II. Образовательные:</a:t>
            </a:r>
          </a:p>
          <a:p>
            <a:pPr marL="342900" indent="-342900" algn="just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Вооружить дошкольников знаниями о пользе упражнений с </a:t>
            </a:r>
            <a:r>
              <a:rPr lang="ru-RU" sz="1700" b="1" i="1" dirty="0" err="1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фитболами</a:t>
            </a: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Содействовать формированию жизненно необходимых двигательных умений и навыков детей в соответствии с их индивидуальными и возрастными особенностями. Развитие физических качеств. </a:t>
            </a:r>
          </a:p>
          <a:p>
            <a:pPr marL="342900" indent="-342900" algn="just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культуры движения  и потребности в занятиях физическими упражнениями.</a:t>
            </a:r>
            <a:endParaRPr lang="ru-RU" sz="1700" b="1" i="1" dirty="0">
              <a:solidFill>
                <a:srgbClr val="00003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395536" y="4725144"/>
            <a:ext cx="8640960" cy="2016224"/>
          </a:xfrm>
          <a:prstGeom prst="flowChartDocument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850E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III. Воспитательные:</a:t>
            </a:r>
          </a:p>
          <a:p>
            <a:pPr marL="342900" indent="-342900" algn="just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Воспитывать положительное отношение к физическим упражнениям, подвижным играм, закаливающим процедурам. </a:t>
            </a:r>
          </a:p>
          <a:p>
            <a:pPr marL="342900" indent="-342900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Развивать чувство товарищества и взаимопомощи, инициативу.</a:t>
            </a:r>
          </a:p>
          <a:p>
            <a:pPr marL="342900" indent="-342900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самоконтроля и самооценки.</a:t>
            </a:r>
          </a:p>
          <a:p>
            <a:pPr marL="342900" indent="-342900">
              <a:buClr>
                <a:srgbClr val="850E01"/>
              </a:buClr>
              <a:buAutoNum type="arabicPeriod"/>
            </a:pPr>
            <a:r>
              <a:rPr lang="ru-RU" sz="17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Воспитывать трудолюбие и стремлению к достижению поставленной цели. </a:t>
            </a:r>
          </a:p>
          <a:p>
            <a:endParaRPr lang="ru-RU" sz="500" b="1" i="1" dirty="0">
              <a:solidFill>
                <a:srgbClr val="00003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0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5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532" y="0"/>
            <a:ext cx="8424936" cy="1268760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 </a:t>
            </a:r>
          </a:p>
          <a:p>
            <a:r>
              <a:rPr lang="ru-RU" sz="40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ФИТБОЛ - гимнастики</a:t>
            </a:r>
            <a:endParaRPr lang="ru-RU" sz="40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2231740" y="1319465"/>
            <a:ext cx="4680520" cy="525359"/>
          </a:xfrm>
          <a:prstGeom prst="flowChartPredefinedProcess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Ходьба, прыжки, бег</a:t>
            </a:r>
            <a:endParaRPr lang="ru-RU" sz="28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19789551" flipH="1">
            <a:off x="1570637" y="1947881"/>
            <a:ext cx="776914" cy="297944"/>
          </a:xfrm>
          <a:prstGeom prst="stripedRightArrow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42330">
            <a:off x="4317630" y="1964990"/>
            <a:ext cx="476046" cy="34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856569">
            <a:off x="6753034" y="1839247"/>
            <a:ext cx="7493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107504" y="2420888"/>
            <a:ext cx="2808312" cy="576063"/>
          </a:xfrm>
          <a:prstGeom prst="roundRect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месте, в движении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131840" y="2420888"/>
            <a:ext cx="2808312" cy="576063"/>
          </a:xfrm>
          <a:prstGeom prst="roundRect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Сидя на мяче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6176" y="2420888"/>
            <a:ext cx="2808312" cy="576063"/>
          </a:xfrm>
          <a:prstGeom prst="roundRect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мячом в руках и ногах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типовой процесс 25"/>
          <p:cNvSpPr/>
          <p:nvPr/>
        </p:nvSpPr>
        <p:spPr>
          <a:xfrm>
            <a:off x="2195736" y="3140968"/>
            <a:ext cx="4680520" cy="525359"/>
          </a:xfrm>
          <a:prstGeom prst="flowChartPredefinedProcess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ОРУ</a:t>
            </a:r>
            <a:endParaRPr lang="ru-RU" sz="28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4535996" y="3845024"/>
            <a:ext cx="4428491" cy="952128"/>
          </a:xfrm>
          <a:prstGeom prst="round2DiagRect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 АНАТОМИЧЕСКОМУ  ПРИЗНАКУ:</a:t>
            </a:r>
          </a:p>
          <a:p>
            <a:pPr algn="ctr"/>
            <a:r>
              <a:rPr lang="ru-RU" sz="15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для рук и плечевого пояса,  для ног и тазового отдела; для туловища и шеи.</a:t>
            </a:r>
            <a:endParaRPr lang="ru-RU" sz="1500" b="1" i="1" dirty="0">
              <a:solidFill>
                <a:srgbClr val="B8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137910" y="3861048"/>
            <a:ext cx="4146057" cy="936104"/>
          </a:xfrm>
          <a:prstGeom prst="round2DiagRect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ИСПОЛЬЗОВАНИЮ ПРЕДМЕТОВ:</a:t>
            </a:r>
          </a:p>
          <a:p>
            <a:pPr algn="ctr"/>
            <a:r>
              <a:rPr lang="ru-RU" sz="15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без предметов;  с предметами;</a:t>
            </a:r>
          </a:p>
          <a:p>
            <a:pPr algn="ctr"/>
            <a:r>
              <a:rPr lang="ru-RU" sz="15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на снарядах (на мяче);</a:t>
            </a:r>
          </a:p>
          <a:p>
            <a:pPr algn="ctr"/>
            <a:r>
              <a:rPr lang="ru-RU" sz="15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 с использованием  тренажёров, эспандеров.</a:t>
            </a:r>
          </a:p>
        </p:txBody>
      </p:sp>
      <p:sp>
        <p:nvSpPr>
          <p:cNvPr id="30" name="Прямоугольник с двумя скругленными противолежащими углами 29"/>
          <p:cNvSpPr/>
          <p:nvPr/>
        </p:nvSpPr>
        <p:spPr>
          <a:xfrm>
            <a:off x="4555653" y="4967754"/>
            <a:ext cx="4408835" cy="792087"/>
          </a:xfrm>
          <a:prstGeom prst="round2DiagRect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ПРИЗНАКУ ОРГАНИЗАЦИИ ГРУППЫ:</a:t>
            </a:r>
          </a:p>
          <a:p>
            <a:pPr algn="ctr"/>
            <a:r>
              <a:rPr lang="ru-RU" sz="15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одиночные; по 2-е, по 3-е; в кругу, </a:t>
            </a:r>
          </a:p>
          <a:p>
            <a:pPr algn="ctr"/>
            <a:r>
              <a:rPr lang="ru-RU" sz="15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в сцеплении шеренгой;  в движении.</a:t>
            </a:r>
          </a:p>
        </p:txBody>
      </p:sp>
      <p:sp>
        <p:nvSpPr>
          <p:cNvPr id="31" name="Прямоугольник с двумя скругленными противолежащими углами 30"/>
          <p:cNvSpPr/>
          <p:nvPr/>
        </p:nvSpPr>
        <p:spPr>
          <a:xfrm>
            <a:off x="149386" y="4980446"/>
            <a:ext cx="4134705" cy="792088"/>
          </a:xfrm>
          <a:prstGeom prst="round2DiagRect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ИСХОДНЫМ  ПОЛОЖЕНИЯМ:</a:t>
            </a:r>
          </a:p>
          <a:p>
            <a:pPr algn="ctr"/>
            <a:r>
              <a:rPr lang="ru-RU" sz="16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5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стоя;  из </a:t>
            </a:r>
            <a:r>
              <a:rPr lang="ru-RU" sz="1500" b="1" i="1" dirty="0" err="1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sz="15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. сидя (приседа); из  упоров; </a:t>
            </a:r>
          </a:p>
          <a:p>
            <a:pPr algn="ctr"/>
            <a:r>
              <a:rPr lang="ru-RU" sz="15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лёжа, на боку, спине, животе</a:t>
            </a:r>
          </a:p>
        </p:txBody>
      </p:sp>
      <p:sp>
        <p:nvSpPr>
          <p:cNvPr id="32" name="Прямоугольник с двумя скругленными противолежащими углами 31"/>
          <p:cNvSpPr/>
          <p:nvPr/>
        </p:nvSpPr>
        <p:spPr>
          <a:xfrm>
            <a:off x="2330755" y="5877272"/>
            <a:ext cx="4539496" cy="792087"/>
          </a:xfrm>
          <a:prstGeom prst="round2DiagRect">
            <a:avLst/>
          </a:prstGeom>
          <a:noFill/>
          <a:ln>
            <a:solidFill>
              <a:srgbClr val="000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ПРЕИМУЩЕСТВУ ВОЗДЕЙСТВИЯ:</a:t>
            </a:r>
          </a:p>
          <a:p>
            <a:pPr algn="ctr"/>
            <a:r>
              <a:rPr lang="ru-RU" sz="16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на силу; на растягивание; на расслабление;</a:t>
            </a:r>
          </a:p>
          <a:p>
            <a:pPr algn="ctr"/>
            <a:r>
              <a:rPr lang="ru-RU" sz="1600" b="1" i="1" dirty="0" smtClean="0">
                <a:solidFill>
                  <a:srgbClr val="B80000"/>
                </a:solidFill>
                <a:latin typeface="Times New Roman" pitchFamily="18" charset="0"/>
                <a:cs typeface="Times New Roman" pitchFamily="18" charset="0"/>
              </a:rPr>
              <a:t>-на координацию; на дыхание.</a:t>
            </a:r>
          </a:p>
        </p:txBody>
      </p:sp>
    </p:spTree>
    <p:extLst>
      <p:ext uri="{BB962C8B-B14F-4D97-AF65-F5344CB8AC3E}">
        <p14:creationId xmlns:p14="http://schemas.microsoft.com/office/powerpoint/2010/main" val="28475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508" y="-27384"/>
            <a:ext cx="8856984" cy="144016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освоения упражнений </a:t>
            </a:r>
          </a:p>
          <a:p>
            <a:r>
              <a:rPr lang="ru-RU" sz="40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мячом</a:t>
            </a:r>
            <a:br>
              <a:rPr lang="ru-RU" sz="40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4365104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907704" y="1556792"/>
            <a:ext cx="7101617" cy="864096"/>
          </a:xfrm>
          <a:prstGeom prst="flowChartAlternateProcess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Дать представление о форме и физических свойствах </a:t>
            </a:r>
            <a:r>
              <a:rPr lang="ru-RU" sz="1600" b="1" dirty="0" err="1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фитбола</a:t>
            </a: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Учить правильной посадке на </a:t>
            </a:r>
            <a:r>
              <a:rPr lang="ru-RU" sz="1600" b="1" dirty="0" err="1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фитболе</a:t>
            </a: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Учить базовым положениям при выполнении упражнений в партере .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907704" y="2563996"/>
            <a:ext cx="7101617" cy="2017132"/>
          </a:xfrm>
          <a:prstGeom prst="flowChartAlternateProcess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Учить сохранению правильной осанки при выполнении упражнений для рук и ног в сочетании с покачиваниями на </a:t>
            </a:r>
            <a:r>
              <a:rPr lang="ru-RU" sz="1600" b="1" dirty="0" err="1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фитболе</a:t>
            </a:r>
            <a:r>
              <a:rPr lang="ru-RU" sz="1600" b="1" dirty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 smtClean="0">
              <a:solidFill>
                <a:srgbClr val="00003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Формировать навык сохранения правильной осанки в упражнениях с уменьшением площади опоры.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Учить ребёнка упражнениям на сохранение  равновесия с различными положениями на </a:t>
            </a:r>
            <a:r>
              <a:rPr lang="ru-RU" sz="1600" b="1" dirty="0" err="1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фитболе</a:t>
            </a: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Формировать умение выполнять упражнения  в расслаблении  мышц на </a:t>
            </a:r>
            <a:r>
              <a:rPr lang="ru-RU" sz="1600" b="1" dirty="0" err="1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фитболе</a:t>
            </a: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1934879" y="4717299"/>
            <a:ext cx="7101617" cy="1015957"/>
          </a:xfrm>
          <a:prstGeom prst="flowChartAlternateProcess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Учить выполнять комплексы ОРУ с использованием </a:t>
            </a:r>
            <a:r>
              <a:rPr lang="ru-RU" sz="1600" b="1" dirty="0" err="1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фитбола</a:t>
            </a: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 в едином для всей группе темпе.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Формировать умение выполнять упражнения на растягивание с использованием </a:t>
            </a:r>
            <a:r>
              <a:rPr lang="ru-RU" sz="1600" b="1" dirty="0" err="1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фитбола</a:t>
            </a: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1934879" y="5869427"/>
            <a:ext cx="7101617" cy="871941"/>
          </a:xfrm>
          <a:prstGeom prst="flowChartAlternateProcess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Совершенствовать качество выполнения упражнений в равновесии детей старшего дошкольного возраста</a:t>
            </a:r>
            <a:r>
              <a:rPr lang="ru-RU" sz="1600" b="1" dirty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 smtClean="0">
              <a:solidFill>
                <a:srgbClr val="00003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07504" y="1556792"/>
            <a:ext cx="1584176" cy="864096"/>
          </a:xfrm>
          <a:prstGeom prst="flowChartAlternateProcess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3200" b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179512" y="3140514"/>
            <a:ext cx="1584176" cy="864096"/>
          </a:xfrm>
          <a:prstGeom prst="flowChartAlternateProcess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200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3200" b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179512" y="4793229"/>
            <a:ext cx="1596899" cy="864096"/>
          </a:xfrm>
          <a:prstGeom prst="flowChartAlternateProcess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3000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3000" b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179512" y="5860892"/>
            <a:ext cx="1584176" cy="864096"/>
          </a:xfrm>
          <a:prstGeom prst="flowChartAlternateProcess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3000" b="1" dirty="0" smtClean="0">
                <a:solidFill>
                  <a:srgbClr val="0000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3000" b="1" dirty="0">
              <a:solidFill>
                <a:srgbClr val="0000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95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Картинки разное\anywalls.com-8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424936" cy="1968624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ПРОВЕДЕНИИ УПРАЖНЕНИЙ ФИТБОЛ – ГИМНАСТИКИ В ОБРАЗОВАТЕЛЬНОЙ ДЕЯТЕЛЬНОСТИ ПО ФИЗИЧЕСКОЙ КУЛЬТУРЕ, МЯЧ ИСПОЛЬЗУЕТСЯ КАК: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251520" y="2276872"/>
            <a:ext cx="3456384" cy="576064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Ориентир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1192957" y="3133523"/>
            <a:ext cx="3456384" cy="576064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Препятствие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2839128" y="4028581"/>
            <a:ext cx="3456384" cy="576064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4211960" y="4896544"/>
            <a:ext cx="3456384" cy="576064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Опора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5364088" y="5821678"/>
            <a:ext cx="3456384" cy="576064"/>
          </a:xfrm>
          <a:prstGeom prst="homePlate">
            <a:avLst/>
          </a:prstGeom>
          <a:noFill/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000032"/>
                </a:solidFill>
                <a:latin typeface="Times New Roman" pitchFamily="18" charset="0"/>
                <a:cs typeface="Times New Roman" pitchFamily="18" charset="0"/>
              </a:rPr>
              <a:t>Отягощение</a:t>
            </a:r>
          </a:p>
        </p:txBody>
      </p:sp>
      <p:pic>
        <p:nvPicPr>
          <p:cNvPr id="4101" name="Picture 5" descr="E:\Картинки разное\cdolls14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7727" y="2185346"/>
            <a:ext cx="3407406" cy="205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3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736</Words>
  <Application>Microsoft Office PowerPoint</Application>
  <PresentationFormat>Экран (4:3)</PresentationFormat>
  <Paragraphs>112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Крайнова Наталья Юрьевна –  инструктор по физической культуре</vt:lpstr>
      <vt:lpstr>История возникновения                     ФИТБОЛ - гимнастики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16</dc:creator>
  <cp:lastModifiedBy>Admin</cp:lastModifiedBy>
  <cp:revision>60</cp:revision>
  <cp:lastPrinted>2015-09-08T06:46:06Z</cp:lastPrinted>
  <dcterms:created xsi:type="dcterms:W3CDTF">2015-08-13T08:07:39Z</dcterms:created>
  <dcterms:modified xsi:type="dcterms:W3CDTF">2016-09-24T13:54:19Z</dcterms:modified>
</cp:coreProperties>
</file>