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1" r:id="rId4"/>
    <p:sldId id="271" r:id="rId5"/>
    <p:sldId id="270" r:id="rId6"/>
    <p:sldId id="269" r:id="rId7"/>
    <p:sldId id="272" r:id="rId8"/>
    <p:sldId id="268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367645"/>
            <a:ext cx="3183571" cy="4941675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1700" dirty="0">
                <a:effectLst/>
              </a:rPr>
              <a:t>Широко известное и распространенное до 2002 года изображение нашей потрясающей планеты. Рождение этой фотографии было результатом долгой и кропотливой работы. Из нарезки кадров многомесячных исследований движения океанов, облаков, дрейфующих льдов ученые составили удивительную по цветовой гамме мозаику.</a:t>
            </a:r>
            <a:r>
              <a:rPr lang="ru-RU" sz="1700" dirty="0"/>
              <a:t/>
            </a:r>
            <a:br>
              <a:rPr lang="ru-RU" sz="1700" dirty="0"/>
            </a:br>
            <a:r>
              <a:rPr lang="ru-RU" sz="1700" dirty="0">
                <a:effectLst/>
              </a:rPr>
              <a:t>«Синий мрамор» признан общечеловеческим достоянием и даже сейчас считается самым детальным и подробным изображением земного шара.</a:t>
            </a:r>
            <a:endParaRPr lang="ru-RU" sz="17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43800" cy="914400"/>
          </a:xfrm>
        </p:spPr>
        <p:txBody>
          <a:bodyPr/>
          <a:lstStyle/>
          <a:p>
            <a:r>
              <a:rPr lang="ru-RU" sz="4000" dirty="0"/>
              <a:t>«СИНИЙ МРАМОР» (</a:t>
            </a:r>
            <a:r>
              <a:rPr lang="en-US" sz="4000" dirty="0"/>
              <a:t>BLUE MARBLE)</a:t>
            </a:r>
            <a:endParaRPr lang="ru-RU" sz="4000" dirty="0"/>
          </a:p>
        </p:txBody>
      </p:sp>
      <p:pic>
        <p:nvPicPr>
          <p:cNvPr id="1027" name="Picture 3" descr="d:\Users\User\Desktop\Sinij-mramor-blue-mar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475252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973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1052736"/>
            <a:ext cx="4377680" cy="5661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543800" cy="914400"/>
          </a:xfrm>
        </p:spPr>
        <p:txBody>
          <a:bodyPr/>
          <a:lstStyle/>
          <a:p>
            <a:r>
              <a:rPr lang="ru-RU" b="1" dirty="0">
                <a:effectLst/>
              </a:rPr>
              <a:t>Земля ночью</a:t>
            </a:r>
            <a:endParaRPr lang="ru-RU" dirty="0"/>
          </a:p>
        </p:txBody>
      </p:sp>
      <p:pic>
        <p:nvPicPr>
          <p:cNvPr id="7170" name="Picture 2" descr="d:\Users\User\Desktop\1303833808_nasa_earth-1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574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928320" y="1124744"/>
            <a:ext cx="3215680" cy="4608512"/>
          </a:xfrm>
        </p:spPr>
        <p:txBody>
          <a:bodyPr/>
          <a:lstStyle/>
          <a:p>
            <a:pPr marL="18288" indent="0">
              <a:buNone/>
            </a:pPr>
            <a:r>
              <a:rPr lang="ru-RU" dirty="0">
                <a:effectLst/>
              </a:rPr>
              <a:t>Через 9 дней после разрушительного землетрясения в 7 баллов, а так же последующего </a:t>
            </a:r>
            <a:r>
              <a:rPr lang="ru-RU" dirty="0" err="1">
                <a:effectLst/>
              </a:rPr>
              <a:t>автершока</a:t>
            </a:r>
            <a:r>
              <a:rPr lang="ru-RU" dirty="0">
                <a:effectLst/>
              </a:rPr>
              <a:t> в 5.9 баллов.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43800" cy="914400"/>
          </a:xfrm>
        </p:spPr>
        <p:txBody>
          <a:bodyPr/>
          <a:lstStyle/>
          <a:p>
            <a:r>
              <a:rPr lang="ru-RU" sz="3600" b="1" dirty="0">
                <a:effectLst/>
              </a:rPr>
              <a:t>Ущерб </a:t>
            </a:r>
            <a:r>
              <a:rPr lang="ru-RU" sz="3600" b="1" dirty="0" err="1">
                <a:effectLst/>
              </a:rPr>
              <a:t>автершоков</a:t>
            </a:r>
            <a:r>
              <a:rPr lang="ru-RU" sz="3600" b="1" dirty="0">
                <a:effectLst/>
              </a:rPr>
              <a:t> землетрясения на Гаити</a:t>
            </a:r>
            <a:endParaRPr lang="ru-RU" sz="3600" dirty="0"/>
          </a:p>
        </p:txBody>
      </p:sp>
      <p:pic>
        <p:nvPicPr>
          <p:cNvPr id="8194" name="Picture 2" descr="d:\Users\User\Desktop\1303827027_nasa_earth-1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867" y="1268760"/>
            <a:ext cx="5715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98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700808"/>
            <a:ext cx="3600400" cy="4824536"/>
          </a:xfrm>
        </p:spPr>
        <p:txBody>
          <a:bodyPr>
            <a:normAutofit fontScale="85000" lnSpcReduction="20000"/>
          </a:bodyPr>
          <a:lstStyle/>
          <a:p>
            <a:pPr marL="18288" indent="0">
              <a:buNone/>
            </a:pPr>
            <a:r>
              <a:rPr lang="ru-RU" dirty="0">
                <a:effectLst/>
              </a:rPr>
              <a:t>Снимок, полученный с рекордного (около 6 миллиардов километров) расстояния при помощи космического зонда </a:t>
            </a:r>
            <a:r>
              <a:rPr lang="ru-RU" dirty="0" err="1">
                <a:effectLst/>
              </a:rPr>
              <a:t>Voyajer</a:t>
            </a:r>
            <a:r>
              <a:rPr lang="ru-RU" dirty="0">
                <a:effectLst/>
              </a:rPr>
              <a:t> 1. Этому космическому аппарату удалось передать NASA около 60 кадров из самых глубин Солнечной системы, в том числе и «Бледно-синюю точку», где земной шар выглядит крошечной (0.12 пикселя) голубоватой пылинкой на коричневой полосе.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/>
              </a:rPr>
              <a:t>«Бледно-синей точке» суждено было стать самым первым «портретом» Земли на бескрайнем фоне космического пространства.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543800" cy="914400"/>
          </a:xfrm>
        </p:spPr>
        <p:txBody>
          <a:bodyPr/>
          <a:lstStyle/>
          <a:p>
            <a:r>
              <a:rPr lang="ru-RU" sz="4000" b="1" cap="all" dirty="0">
                <a:effectLst/>
              </a:rPr>
              <a:t>«БЛЕДНО-СИНЯЯ ТОЧКА»</a:t>
            </a:r>
            <a:r>
              <a:rPr lang="ru-RU" b="1" cap="all" dirty="0">
                <a:effectLst/>
              </a:rPr>
              <a:t/>
            </a:r>
            <a:br>
              <a:rPr lang="ru-RU" b="1" cap="all" dirty="0">
                <a:effectLst/>
              </a:rPr>
            </a:br>
            <a:endParaRPr lang="ru-RU" dirty="0"/>
          </a:p>
        </p:txBody>
      </p:sp>
      <p:pic>
        <p:nvPicPr>
          <p:cNvPr id="2050" name="Picture 2" descr="d:\Users\User\Desktop\Bledno-sinjaja-toc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84784"/>
            <a:ext cx="3960440" cy="493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023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60032" y="1124744"/>
            <a:ext cx="3816424" cy="5472608"/>
          </a:xfrm>
        </p:spPr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ru-RU" dirty="0">
                <a:effectLst/>
              </a:rPr>
              <a:t>Экипажем Аполлона 11 были сделаны еще две знаменитые фотографии, на которых закругленной линией виден Терминатор Земли (от лат. </a:t>
            </a:r>
            <a:r>
              <a:rPr lang="ru-RU" dirty="0" err="1">
                <a:effectLst/>
              </a:rPr>
              <a:t>terminare</a:t>
            </a:r>
            <a:r>
              <a:rPr lang="ru-RU" dirty="0">
                <a:effectLst/>
              </a:rPr>
              <a:t> — прекращать) — линия </a:t>
            </a:r>
            <a:r>
              <a:rPr lang="ru-RU" dirty="0" err="1">
                <a:effectLst/>
              </a:rPr>
              <a:t>светораздела</a:t>
            </a:r>
            <a:r>
              <a:rPr lang="ru-RU" dirty="0">
                <a:effectLst/>
              </a:rPr>
              <a:t>, отделяющая освещённую (светлую) часть небесного тела от неосвещённой (тёмной) части, огибающий по кругу планету дважды за сутки – на закате и восходе. На Северном и Южном полюсе это явление наблюдается довольно редко.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620688"/>
            <a:ext cx="7543800" cy="914400"/>
          </a:xfrm>
        </p:spPr>
        <p:txBody>
          <a:bodyPr/>
          <a:lstStyle/>
          <a:p>
            <a:r>
              <a:rPr lang="ru-RU" sz="4000" b="1" cap="all" dirty="0">
                <a:effectLst/>
              </a:rPr>
              <a:t>ТЕРМИНАТОР ЗЕМЛИ</a:t>
            </a:r>
            <a:br>
              <a:rPr lang="ru-RU" sz="4000" b="1" cap="all" dirty="0">
                <a:effectLst/>
              </a:rPr>
            </a:br>
            <a:endParaRPr lang="ru-RU" sz="4000" dirty="0"/>
          </a:p>
        </p:txBody>
      </p:sp>
      <p:pic>
        <p:nvPicPr>
          <p:cNvPr id="5122" name="Picture 2" descr="d:\Users\User\Desktop\Terminator-Zem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333" y="1124744"/>
            <a:ext cx="4317183" cy="551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65038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4048" y="1340768"/>
            <a:ext cx="3600400" cy="504056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>
                <a:effectLst/>
              </a:rPr>
              <a:t>Одним из увлекательных аспектов взгляда на Землю ночью является то, насколько хорошо огни показывают распределение людей. На примере этой фотографии видно, что население Египта почти полностью сосредоточено вдоль долины Нила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00" cy="914400"/>
          </a:xfrm>
        </p:spPr>
        <p:txBody>
          <a:bodyPr/>
          <a:lstStyle/>
          <a:p>
            <a:r>
              <a:rPr lang="ru-RU" sz="4400" b="1" dirty="0">
                <a:effectLst/>
              </a:rPr>
              <a:t>Дельта реки Нил </a:t>
            </a:r>
            <a:r>
              <a:rPr lang="ru-RU" sz="4400" b="1" dirty="0" smtClean="0">
                <a:effectLst/>
              </a:rPr>
              <a:t>ночью</a:t>
            </a:r>
            <a:endParaRPr lang="ru-RU" sz="4400" dirty="0"/>
          </a:p>
        </p:txBody>
      </p:sp>
      <p:pic>
        <p:nvPicPr>
          <p:cNvPr id="2050" name="Picture 2" descr="d:\Users\User\Desktop\1303818941_nasa_earth-1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95278"/>
            <a:ext cx="4392488" cy="515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79162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148064" y="1412776"/>
            <a:ext cx="3657600" cy="5112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914400"/>
          </a:xfrm>
        </p:spPr>
        <p:txBody>
          <a:bodyPr/>
          <a:lstStyle/>
          <a:p>
            <a:r>
              <a:rPr lang="ru-RU" sz="4000" b="1" dirty="0">
                <a:effectLst/>
              </a:rPr>
              <a:t>Небесные </a:t>
            </a:r>
            <a:r>
              <a:rPr lang="ru-RU" sz="4000" b="1" dirty="0" smtClean="0">
                <a:effectLst/>
              </a:rPr>
              <a:t>Горы</a:t>
            </a:r>
            <a:r>
              <a:rPr lang="ru-RU" sz="4000" dirty="0">
                <a:effectLst/>
              </a:rPr>
              <a:t> Тянь-Шань</a:t>
            </a:r>
            <a:endParaRPr lang="ru-RU" sz="4000" dirty="0"/>
          </a:p>
        </p:txBody>
      </p:sp>
      <p:pic>
        <p:nvPicPr>
          <p:cNvPr id="3074" name="Picture 2" descr="d:\Users\User\Desktop\1303820577_nasa_earth-1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340" y="1526000"/>
            <a:ext cx="813690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430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32040" y="1412776"/>
            <a:ext cx="3888432" cy="5256584"/>
          </a:xfrm>
        </p:spPr>
        <p:txBody>
          <a:bodyPr>
            <a:normAutofit/>
          </a:bodyPr>
          <a:lstStyle/>
          <a:p>
            <a:pPr marL="384048" lvl="1" indent="0">
              <a:buNone/>
            </a:pPr>
            <a:r>
              <a:rPr lang="ru-RU" dirty="0">
                <a:effectLst/>
              </a:rPr>
              <a:t> Этот неземной пейзаж на самом деле 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одно из многих внутренних озер в Тибете. Многочисленные ископаемые береговой линии свидетельствуют о том, что раньше озера были гораздо больше. На протяжении тысячелетий, изменения климата привели к большей сухости Тибетского нагорья.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543800" cy="914400"/>
          </a:xfrm>
        </p:spPr>
        <p:txBody>
          <a:bodyPr/>
          <a:lstStyle/>
          <a:p>
            <a:pPr algn="ctr"/>
            <a:r>
              <a:rPr lang="ru-RU" b="1" dirty="0">
                <a:effectLst/>
              </a:rPr>
              <a:t>Другой </a:t>
            </a:r>
            <a:r>
              <a:rPr lang="ru-RU" b="1" dirty="0" smtClean="0">
                <a:effectLst/>
              </a:rPr>
              <a:t>мир</a:t>
            </a:r>
            <a:endParaRPr lang="ru-RU" dirty="0"/>
          </a:p>
        </p:txBody>
      </p:sp>
      <p:pic>
        <p:nvPicPr>
          <p:cNvPr id="4098" name="Picture 2" descr="d:\Users\User\Desktop\1303824845_nasa_earth-1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124452" cy="429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45879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300192" y="1268760"/>
            <a:ext cx="2721496" cy="5040560"/>
          </a:xfrm>
        </p:spPr>
        <p:txBody>
          <a:bodyPr/>
          <a:lstStyle/>
          <a:p>
            <a:pPr marL="18288" indent="0">
              <a:buNone/>
            </a:pPr>
            <a:r>
              <a:rPr lang="ru-RU" dirty="0">
                <a:effectLst/>
              </a:rPr>
              <a:t>Дельта Лены является частью заповедника, это важное убежище и питательная среда для многих видов сибирской дикой </a:t>
            </a:r>
            <a:r>
              <a:rPr lang="ru-RU" dirty="0" err="1">
                <a:effectLst/>
              </a:rPr>
              <a:t>природы,место</a:t>
            </a:r>
            <a:r>
              <a:rPr lang="ru-RU" dirty="0">
                <a:effectLst/>
              </a:rPr>
              <a:t> нереста рыбы.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914400"/>
          </a:xfrm>
        </p:spPr>
        <p:txBody>
          <a:bodyPr/>
          <a:lstStyle/>
          <a:p>
            <a:r>
              <a:rPr lang="ru-RU" sz="4000" b="1" dirty="0">
                <a:effectLst/>
              </a:rPr>
              <a:t>Дельта сибирской реки Лена</a:t>
            </a:r>
            <a:endParaRPr lang="ru-RU" sz="4000" dirty="0"/>
          </a:p>
        </p:txBody>
      </p:sp>
      <p:pic>
        <p:nvPicPr>
          <p:cNvPr id="5122" name="Picture 2" descr="d:\Users\User\Desktop\1303825287_nasa_earth-1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612068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2306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32040" y="1196752"/>
            <a:ext cx="4007768" cy="5169767"/>
          </a:xfrm>
        </p:spPr>
        <p:txBody>
          <a:bodyPr>
            <a:normAutofit fontScale="85000" lnSpcReduction="10000"/>
          </a:bodyPr>
          <a:lstStyle/>
          <a:p>
            <a:pPr marL="18288" indent="0">
              <a:buNone/>
            </a:pPr>
            <a:r>
              <a:rPr lang="ru-RU" b="1" dirty="0">
                <a:effectLst/>
              </a:rPr>
              <a:t> </a:t>
            </a:r>
            <a:r>
              <a:rPr lang="ru-RU" dirty="0" smtClean="0">
                <a:effectLst/>
              </a:rPr>
              <a:t>Ледники </a:t>
            </a:r>
            <a:r>
              <a:rPr lang="ru-RU" dirty="0">
                <a:effectLst/>
              </a:rPr>
              <a:t>текут вниз, словно реки, к которым присоединяются притоки, образуя крупные потоки. Но если вода течет, то лед ползет. </a:t>
            </a:r>
            <a:r>
              <a:rPr lang="ru-RU" dirty="0" smtClean="0">
                <a:effectLst/>
              </a:rPr>
              <a:t>Ледник </a:t>
            </a:r>
            <a:r>
              <a:rPr lang="ru-RU" dirty="0" err="1" smtClean="0">
                <a:effectLst/>
              </a:rPr>
              <a:t>Суситна</a:t>
            </a:r>
            <a:r>
              <a:rPr lang="ru-RU" dirty="0" smtClean="0">
                <a:effectLst/>
              </a:rPr>
              <a:t> на Аляске отправился </a:t>
            </a:r>
            <a:r>
              <a:rPr lang="ru-RU" dirty="0">
                <a:effectLst/>
              </a:rPr>
              <a:t>в свое долгое мучительное путешествие, когда над ним прошел спутник NASA - "Терра", 27 августа. Этот снимок со спутника сочетает в себе инфракрасные, красные и зеленые длины волны, образуя снимок ненатурального цвета. Растительность красная, поверхность ледника окроплена свободным от грязи голубым и грязным коричневым льдом. Примеси относительно чистого льда образуют притоки на севере.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43800" cy="914400"/>
          </a:xfrm>
        </p:spPr>
        <p:txBody>
          <a:bodyPr/>
          <a:lstStyle/>
          <a:p>
            <a:r>
              <a:rPr lang="ru-RU" sz="3600" dirty="0">
                <a:effectLst/>
              </a:rPr>
              <a:t>Ледник </a:t>
            </a:r>
            <a:r>
              <a:rPr lang="ru-RU" sz="3600" dirty="0" err="1">
                <a:effectLst/>
              </a:rPr>
              <a:t>Суситна</a:t>
            </a:r>
            <a:r>
              <a:rPr lang="ru-RU" sz="3600" dirty="0">
                <a:effectLst/>
              </a:rPr>
              <a:t> на Аляске</a:t>
            </a:r>
            <a:endParaRPr lang="ru-RU" sz="3600" dirty="0"/>
          </a:p>
        </p:txBody>
      </p:sp>
      <p:pic>
        <p:nvPicPr>
          <p:cNvPr id="1026" name="Picture 2" descr="d:\Users\User\Desktop\1303818477_nasa_earth-1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716016" cy="498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378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4047" y="1124744"/>
            <a:ext cx="4123509" cy="5589240"/>
          </a:xfrm>
        </p:spPr>
        <p:txBody>
          <a:bodyPr/>
          <a:lstStyle/>
          <a:p>
            <a:pPr marL="18288" indent="0">
              <a:buNone/>
            </a:pPr>
            <a:r>
              <a:rPr lang="ru-RU" dirty="0">
                <a:effectLst/>
              </a:rPr>
              <a:t>Н</a:t>
            </a:r>
            <a:r>
              <a:rPr lang="ru-RU" dirty="0" smtClean="0">
                <a:effectLst/>
              </a:rPr>
              <a:t>аходится </a:t>
            </a:r>
            <a:r>
              <a:rPr lang="ru-RU" dirty="0">
                <a:effectLst/>
              </a:rPr>
              <a:t>на Курильских островах к северо-востоку от Японии. Удачное расположение Международной космической станции 12 июня 2009 года позволило астронавтам увидеть и заснять вулкан в ранней стадии извержения. Пик Сарычева является одним из самых активных вулканов в цепи Курильских островов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43800" cy="914400"/>
          </a:xfrm>
        </p:spPr>
        <p:txBody>
          <a:bodyPr/>
          <a:lstStyle/>
          <a:p>
            <a:r>
              <a:rPr lang="ru-RU" b="1" dirty="0">
                <a:effectLst/>
              </a:rPr>
              <a:t>Сарычев </a:t>
            </a:r>
            <a:r>
              <a:rPr lang="ru-RU" b="1" dirty="0" smtClean="0">
                <a:effectLst/>
              </a:rPr>
              <a:t>вулкан</a:t>
            </a:r>
            <a:endParaRPr lang="ru-RU" dirty="0"/>
          </a:p>
        </p:txBody>
      </p:sp>
      <p:pic>
        <p:nvPicPr>
          <p:cNvPr id="6146" name="Picture 2" descr="d:\Users\User\Desktop\1303832197_nasa_earth-10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496855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67293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55</TotalTime>
  <Words>320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«СИНИЙ МРАМОР» (BLUE MARBLE)</vt:lpstr>
      <vt:lpstr>«БЛЕДНО-СИНЯЯ ТОЧКА» </vt:lpstr>
      <vt:lpstr>ТЕРМИНАТОР ЗЕМЛИ </vt:lpstr>
      <vt:lpstr>Дельта реки Нил ночью</vt:lpstr>
      <vt:lpstr>Небесные Горы Тянь-Шань</vt:lpstr>
      <vt:lpstr>Другой мир</vt:lpstr>
      <vt:lpstr>Дельта сибирской реки Лена</vt:lpstr>
      <vt:lpstr>Ледник Суситна на Аляске</vt:lpstr>
      <vt:lpstr>Сарычев вулкан</vt:lpstr>
      <vt:lpstr>Земля ночью</vt:lpstr>
      <vt:lpstr>Ущерб автершоков землетрясения на Гаити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каб20</cp:lastModifiedBy>
  <cp:revision>16</cp:revision>
  <dcterms:created xsi:type="dcterms:W3CDTF">2016-09-13T16:10:00Z</dcterms:created>
  <dcterms:modified xsi:type="dcterms:W3CDTF">2016-09-24T09:22:37Z</dcterms:modified>
</cp:coreProperties>
</file>