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340" r:id="rId2"/>
    <p:sldId id="330" r:id="rId3"/>
    <p:sldId id="356" r:id="rId4"/>
    <p:sldId id="358" r:id="rId5"/>
    <p:sldId id="370" r:id="rId6"/>
    <p:sldId id="354" r:id="rId7"/>
    <p:sldId id="353" r:id="rId8"/>
    <p:sldId id="355" r:id="rId9"/>
    <p:sldId id="359" r:id="rId10"/>
    <p:sldId id="274" r:id="rId11"/>
    <p:sldId id="364" r:id="rId12"/>
    <p:sldId id="348" r:id="rId13"/>
    <p:sldId id="362" r:id="rId14"/>
    <p:sldId id="365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FF9933"/>
    <a:srgbClr val="990000"/>
    <a:srgbClr val="FFCCCC"/>
    <a:srgbClr val="009999"/>
    <a:srgbClr val="FF9966"/>
    <a:srgbClr val="996633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9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B7913E-1A5A-4EAC-836E-A623810617B1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6BA10B-0B04-42E0-8A5D-9F6169B7D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1012B8-CB2B-4D37-8E5F-0790B2D42694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4CFC54-0A75-40C8-B2CF-28F71059CEF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A06E-1BD5-4D33-8B9F-78D4259A0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9C47-A1AC-40B1-9242-D2D7DBC7D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4313"/>
            <a:ext cx="2057400" cy="5911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4313"/>
            <a:ext cx="6019800" cy="5911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4E6C4-164E-4AFB-B89D-6E9C0CDC5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91BA-182D-4498-97B7-911F905E4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BD18D-2989-40DC-9D24-4810260A9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71FE0-7782-4DEE-AA9B-E6F87C079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CE2E-B609-4BF6-A3E5-BD8359341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2DCD9-E6FE-4FCA-9E6D-5C7151791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AE41-57F3-4218-9356-472EA91F1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90B1B-9D15-4C95-B5AE-3009DC183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957DD-BCC3-4A03-B05C-41B2A7A78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Прямоугольник 6"/>
          <p:cNvGrpSpPr>
            <a:grpSpLocks/>
          </p:cNvGrpSpPr>
          <p:nvPr/>
        </p:nvGrpSpPr>
        <p:grpSpPr bwMode="auto">
          <a:xfrm>
            <a:off x="-6350" y="-6350"/>
            <a:ext cx="9156700" cy="1511300"/>
            <a:chOff x="-4" y="-4"/>
            <a:chExt cx="5768" cy="952"/>
          </a:xfrm>
        </p:grpSpPr>
        <p:pic>
          <p:nvPicPr>
            <p:cNvPr id="6154" name="Прямоугольник 6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" y="-4"/>
              <a:ext cx="5768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106363" y="285750"/>
            <a:ext cx="1536700" cy="10239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9723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57D51C-8183-4644-B727-8E63E67DE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6153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750" y="428625"/>
            <a:ext cx="1209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2159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1859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4BACC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4BACC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13" Type="http://schemas.openxmlformats.org/officeDocument/2006/relationships/image" Target="../media/image31.gi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5.gif"/><Relationship Id="rId12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24.gif"/><Relationship Id="rId11" Type="http://schemas.openxmlformats.org/officeDocument/2006/relationships/image" Target="../media/image29.gif"/><Relationship Id="rId5" Type="http://schemas.openxmlformats.org/officeDocument/2006/relationships/image" Target="../media/image23.jpeg"/><Relationship Id="rId15" Type="http://schemas.openxmlformats.org/officeDocument/2006/relationships/image" Target="../media/image33.png"/><Relationship Id="rId10" Type="http://schemas.openxmlformats.org/officeDocument/2006/relationships/image" Target="../media/image28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Relationship Id="rId1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57356" y="188640"/>
            <a:ext cx="6786610" cy="1143000"/>
          </a:xfrm>
        </p:spPr>
        <p:txBody>
          <a:bodyPr/>
          <a:lstStyle/>
          <a:p>
            <a:pPr>
              <a:defRPr/>
            </a:pPr>
            <a:r>
              <a:rPr lang="ru-RU" sz="6000" dirty="0" smtClean="0"/>
              <a:t>РУССКИЙ   ЯЗЫК</a:t>
            </a:r>
            <a:endParaRPr lang="ru-RU" sz="6000" dirty="0"/>
          </a:p>
        </p:txBody>
      </p:sp>
      <p:sp>
        <p:nvSpPr>
          <p:cNvPr id="614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57250" y="1857365"/>
            <a:ext cx="8286750" cy="5000636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        </a:t>
            </a:r>
            <a:r>
              <a:rPr lang="en-US" sz="4000" b="1" dirty="0" smtClean="0">
                <a:solidFill>
                  <a:schemeClr val="tx2"/>
                </a:solidFill>
              </a:rPr>
              <a:t>                                            </a:t>
            </a:r>
          </a:p>
          <a:p>
            <a:pPr>
              <a:buFont typeface="Arial" charset="0"/>
              <a:buNone/>
            </a:pPr>
            <a:r>
              <a:rPr lang="en-US" sz="4000" b="1" dirty="0" smtClean="0">
                <a:solidFill>
                  <a:schemeClr val="tx2"/>
                </a:solidFill>
              </a:rPr>
              <a:t>                                 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pic>
        <p:nvPicPr>
          <p:cNvPr id="4" name="Picture 5" descr="http://s48.radikal.ru/i120/0905/4f/4315089b0d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071934" cy="3000396"/>
          </a:xfrm>
          <a:prstGeom prst="rect">
            <a:avLst/>
          </a:prstGeom>
          <a:ln w="28575">
            <a:solidFill>
              <a:srgbClr val="FF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9124" y="1720840"/>
            <a:ext cx="36433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latin typeface="Arial" pitchFamily="34" charset="0"/>
                <a:ea typeface="Calibri" pitchFamily="34" charset="0"/>
              </a:rPr>
              <a:t>Проверь дружок,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Готов ли ты начать урок?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Все на месте, все в порядке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Книжка, ручка и тетрадки!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На уроке будь старательным,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Будь спокойным и  ….. </a:t>
            </a:r>
            <a:r>
              <a:rPr lang="ru-RU" sz="2000" i="1" dirty="0" smtClean="0">
                <a:latin typeface="Arial" pitchFamily="34" charset="0"/>
                <a:ea typeface="Calibri" pitchFamily="34" charset="0"/>
              </a:rPr>
              <a:t>(внимательным)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Все пиши, не отставая, 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Слушай …. </a:t>
            </a:r>
            <a:r>
              <a:rPr lang="ru-RU" sz="2000" i="1" dirty="0" smtClean="0">
                <a:latin typeface="Arial" pitchFamily="34" charset="0"/>
                <a:ea typeface="Calibri" pitchFamily="34" charset="0"/>
              </a:rPr>
              <a:t>(не перебивая)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Говорите чётко, внятно,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Чтобы было всё </a:t>
            </a:r>
            <a:r>
              <a:rPr lang="ru-RU" sz="2000" i="1" dirty="0" smtClean="0">
                <a:latin typeface="Arial" pitchFamily="34" charset="0"/>
                <a:ea typeface="Calibri" pitchFamily="34" charset="0"/>
              </a:rPr>
              <a:t>(понятно)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Если хочешь отвечать,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hangingPunct="0"/>
            <a:r>
              <a:rPr lang="ru-RU" sz="2000" dirty="0" smtClean="0">
                <a:latin typeface="Arial" pitchFamily="34" charset="0"/>
                <a:ea typeface="Calibri" pitchFamily="34" charset="0"/>
              </a:rPr>
              <a:t>Надо руку…. </a:t>
            </a:r>
            <a:r>
              <a:rPr lang="ru-RU" sz="2000" i="1" dirty="0" smtClean="0">
                <a:latin typeface="Arial" pitchFamily="34" charset="0"/>
                <a:ea typeface="Calibri" pitchFamily="34" charset="0"/>
              </a:rPr>
              <a:t>(поднимать)!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6198990"/>
            <a:ext cx="3096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Учитель: Смагина О.Н.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lack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black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black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00413"/>
            <a:ext cx="4643438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black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AutoShape 6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1753" name="Picture 9" descr="05_moon_meteorit_alh-8100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4538"/>
            <a:ext cx="1404938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05_moon_meteorit_alh-8100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39063" y="2060575"/>
            <a:ext cx="14049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760" name="Picture 16" descr="earth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775" y="4005263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17" descr="4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2" name="Picture 18" descr="mars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19" descr="112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Picture 20" descr="upiter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Picture 21" descr="r4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5400000">
            <a:off x="-33337" y="5857875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Picture 22" descr="r4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7" name="Picture 23" descr="r4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Picture 24" descr="r7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2096382">
            <a:off x="4211638" y="1700213"/>
            <a:ext cx="1657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9" name="Picture 25" descr="56r2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7900" y="0"/>
            <a:ext cx="1371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0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3" name="Группа 8">
            <a:hlinkClick r:id="" action="ppaction://noaction"/>
          </p:cNvPr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01013" y="6029325"/>
            <a:ext cx="946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7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3176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317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70"/>
                </p:tgtEl>
              </p:cMediaNode>
            </p:audio>
          </p:childTnLst>
        </p:cTn>
      </p:par>
    </p:tnLst>
    <p:bldLst>
      <p:bldP spid="31750" grpId="0" animBg="1"/>
      <p:bldP spid="31750" grpId="1" animBg="1"/>
      <p:bldP spid="31750" grpId="2" animBg="1"/>
      <p:bldP spid="31751" grpId="0" animBg="1"/>
      <p:bldP spid="31751" grpId="1" animBg="1"/>
      <p:bldP spid="31751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3" name="Group 1"/>
          <p:cNvGraphicFramePr>
            <a:graphicFrameLocks noGrp="1"/>
          </p:cNvGraphicFramePr>
          <p:nvPr/>
        </p:nvGraphicFramePr>
        <p:xfrm>
          <a:off x="1000125" y="2143125"/>
          <a:ext cx="2916237" cy="3471890"/>
        </p:xfrm>
        <a:graphic>
          <a:graphicData uri="http://schemas.openxmlformats.org/drawingml/2006/table">
            <a:tbl>
              <a:tblPr/>
              <a:tblGrid>
                <a:gridCol w="577850"/>
                <a:gridCol w="1565290"/>
                <a:gridCol w="773097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ирина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мурка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воробей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сергей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жучка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соловей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иванович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9229" name="Group 77"/>
          <p:cNvGraphicFramePr>
            <a:graphicFrameLocks noGrp="1"/>
          </p:cNvGraphicFramePr>
          <p:nvPr/>
        </p:nvGraphicFramePr>
        <p:xfrm>
          <a:off x="5143504" y="2071678"/>
          <a:ext cx="3071834" cy="4214840"/>
        </p:xfrm>
        <a:graphic>
          <a:graphicData uri="http://schemas.openxmlformats.org/drawingml/2006/table">
            <a:tbl>
              <a:tblPr/>
              <a:tblGrid>
                <a:gridCol w="497516"/>
                <a:gridCol w="1932801"/>
                <a:gridCol w="641517"/>
              </a:tblGrid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нина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кошка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сидоров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мальчик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петрович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мурзик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токарь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5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жуков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03" name="Rectangle 115"/>
          <p:cNvSpPr>
            <a:spLocks noChangeArrowheads="1"/>
          </p:cNvSpPr>
          <p:nvPr/>
        </p:nvSpPr>
        <p:spPr bwMode="auto">
          <a:xfrm>
            <a:off x="1643063" y="1571625"/>
            <a:ext cx="1787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Вариант </a:t>
            </a:r>
            <a:r>
              <a:rPr lang="en-GB" sz="2800"/>
              <a:t>I</a:t>
            </a:r>
            <a:endParaRPr lang="ru-RU" sz="2800"/>
          </a:p>
        </p:txBody>
      </p:sp>
      <p:sp>
        <p:nvSpPr>
          <p:cNvPr id="26704" name="Rectangle 115"/>
          <p:cNvSpPr>
            <a:spLocks noChangeArrowheads="1"/>
          </p:cNvSpPr>
          <p:nvPr/>
        </p:nvSpPr>
        <p:spPr bwMode="auto">
          <a:xfrm>
            <a:off x="5572125" y="1571625"/>
            <a:ext cx="1887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Вариант </a:t>
            </a:r>
            <a:r>
              <a:rPr lang="en-GB" sz="2800"/>
              <a:t>II</a:t>
            </a:r>
            <a:endParaRPr lang="ru-RU" sz="280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Индивидуальные карточки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НАЙДИ   ОШИБКУ</a:t>
            </a:r>
            <a:endParaRPr lang="ru-RU" sz="6000" dirty="0"/>
          </a:p>
        </p:txBody>
      </p:sp>
      <p:pic>
        <p:nvPicPr>
          <p:cNvPr id="3" name="Picture 25" descr="http://fantasyflash.ru/grafic/dolls/image/dolls6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928934"/>
            <a:ext cx="1643062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 descr="http://dic.academic.ru/pictures/bse/jpg/0299652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500438"/>
            <a:ext cx="1927225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214554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Вот моя подружка роза, а в руке у розы </a:t>
            </a:r>
            <a:r>
              <a:rPr lang="ru-RU" sz="2800" b="1" dirty="0" err="1" smtClean="0"/>
              <a:t>розы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</a:t>
            </a:r>
            <a:r>
              <a:rPr lang="ru-RU" sz="6000" dirty="0" smtClean="0"/>
              <a:t>РАБОТА В ПАРАХ</a:t>
            </a:r>
            <a:endParaRPr lang="ru-RU" sz="6000" dirty="0" smtClean="0">
              <a:solidFill>
                <a:srgbClr val="248829"/>
              </a:solidFill>
              <a:latin typeface="Comic Sans MS" pitchFamily="66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1612"/>
            <a:ext cx="8362950" cy="4953013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1 пара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ИВАН БЛИНОВ СЪЕЛ МНОГО БЛИНОВ.	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   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2 пара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НАШ ШАРИК ПОЙМАЛ ВОЗДУШНЫЙ ШАРИК.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НЕ БОЙСЯ МОРОЗОВ, СЕРЁЖА МОРОЗОВ.	</a:t>
            </a:r>
          </a:p>
          <a:p>
            <a:pPr>
              <a:lnSpc>
                <a:spcPct val="80000"/>
              </a:lnSpc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3 пара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ХОРОШИ ГРУШИ В КОРЗИНЕ У ГРУШИ.	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КОЛЯ АРБУЗОВ КУПИЛ ШЕСТЬ АРБУЗОВ.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НАША ПОЛЯ ВЕРНУЛАСЬ С ПОЛЯ.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75" y="1643063"/>
            <a:ext cx="4572000" cy="1071562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</a:rPr>
              <a:t>Имена собственные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3786190"/>
            <a:ext cx="2428875" cy="114300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Имена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14942" y="5500702"/>
            <a:ext cx="2786082" cy="10001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Отчества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5500702"/>
            <a:ext cx="2714644" cy="10001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Фамилии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50" y="3714752"/>
            <a:ext cx="2786050" cy="121444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</a:rPr>
              <a:t>Клички животных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428860" y="2857496"/>
            <a:ext cx="1285869" cy="893767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643177" y="3500437"/>
            <a:ext cx="2428889" cy="128588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4321967" y="3607596"/>
            <a:ext cx="2571769" cy="107157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86446" y="2786058"/>
            <a:ext cx="1000130" cy="85725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9723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Итог урока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23-33"/>
          <p:cNvPicPr>
            <a:picLocks noChangeAspect="1" noChangeArrowheads="1"/>
          </p:cNvPicPr>
          <p:nvPr/>
        </p:nvPicPr>
        <p:blipFill>
          <a:blip r:embed="rId4" cstate="print"/>
          <a:srcRect l="13513"/>
          <a:stretch>
            <a:fillRect/>
          </a:stretch>
        </p:blipFill>
        <p:spPr bwMode="auto">
          <a:xfrm>
            <a:off x="0" y="1557338"/>
            <a:ext cx="299720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609600"/>
            <a:ext cx="776128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1628775"/>
            <a:ext cx="368776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2781300"/>
            <a:ext cx="53149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463" y="3860800"/>
            <a:ext cx="27622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57356" y="188640"/>
            <a:ext cx="6786610" cy="1143000"/>
          </a:xfrm>
        </p:spPr>
        <p:txBody>
          <a:bodyPr/>
          <a:lstStyle/>
          <a:p>
            <a:pPr>
              <a:defRPr/>
            </a:pPr>
            <a:r>
              <a:rPr lang="ru-RU" sz="6000" dirty="0" smtClean="0"/>
              <a:t>ЧИСТОПИСАНИЕ</a:t>
            </a:r>
            <a:endParaRPr lang="ru-RU" sz="6000" dirty="0"/>
          </a:p>
        </p:txBody>
      </p:sp>
      <p:sp>
        <p:nvSpPr>
          <p:cNvPr id="614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57250" y="1857365"/>
            <a:ext cx="8286750" cy="5000636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        </a:t>
            </a:r>
            <a:r>
              <a:rPr lang="en-US" sz="4000" b="1" dirty="0" smtClean="0">
                <a:solidFill>
                  <a:schemeClr val="tx2"/>
                </a:solidFill>
              </a:rPr>
              <a:t>                                            </a:t>
            </a:r>
          </a:p>
          <a:p>
            <a:pPr>
              <a:buFont typeface="Arial" charset="0"/>
              <a:buNone/>
            </a:pPr>
            <a:r>
              <a:rPr lang="en-US" sz="4000" b="1" dirty="0" smtClean="0">
                <a:solidFill>
                  <a:schemeClr val="tx2"/>
                </a:solidFill>
              </a:rPr>
              <a:t>                                 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pic>
        <p:nvPicPr>
          <p:cNvPr id="4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 t="21275" r="61752" b="1767"/>
          <a:stretch>
            <a:fillRect/>
          </a:stretch>
        </p:blipFill>
        <p:spPr bwMode="auto">
          <a:xfrm>
            <a:off x="2143108" y="2428868"/>
            <a:ext cx="71438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26FC06"/>
          <p:cNvPicPr>
            <a:picLocks noChangeAspect="1" noChangeArrowheads="1"/>
          </p:cNvPicPr>
          <p:nvPr/>
        </p:nvPicPr>
        <p:blipFill>
          <a:blip r:embed="rId3" cstate="print"/>
          <a:srcRect t="11031" r="53409"/>
          <a:stretch>
            <a:fillRect/>
          </a:stretch>
        </p:blipFill>
        <p:spPr bwMode="auto">
          <a:xfrm>
            <a:off x="4143372" y="3214686"/>
            <a:ext cx="1214445" cy="180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B3B7EE04"/>
          <p:cNvPicPr>
            <a:picLocks noChangeAspect="1" noChangeArrowheads="1"/>
          </p:cNvPicPr>
          <p:nvPr/>
        </p:nvPicPr>
        <p:blipFill>
          <a:blip r:embed="rId4" cstate="print"/>
          <a:srcRect t="31636" r="33260" b="18033"/>
          <a:stretch>
            <a:fillRect/>
          </a:stretch>
        </p:blipFill>
        <p:spPr bwMode="auto">
          <a:xfrm>
            <a:off x="3214678" y="3286124"/>
            <a:ext cx="1000131" cy="173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FA29F24E"/>
          <p:cNvPicPr>
            <a:picLocks noChangeAspect="1" noChangeArrowheads="1"/>
          </p:cNvPicPr>
          <p:nvPr/>
        </p:nvPicPr>
        <p:blipFill>
          <a:blip r:embed="rId5" cstate="print"/>
          <a:srcRect t="7715" r="48727"/>
          <a:stretch>
            <a:fillRect/>
          </a:stretch>
        </p:blipFill>
        <p:spPr bwMode="auto">
          <a:xfrm>
            <a:off x="428596" y="3000372"/>
            <a:ext cx="1071570" cy="190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44A61F7"/>
          <p:cNvPicPr>
            <a:picLocks noChangeAspect="1" noChangeArrowheads="1"/>
          </p:cNvPicPr>
          <p:nvPr/>
        </p:nvPicPr>
        <p:blipFill>
          <a:blip r:embed="rId6" cstate="print"/>
          <a:srcRect t="9952" r="61603" b="2261"/>
          <a:stretch>
            <a:fillRect/>
          </a:stretch>
        </p:blipFill>
        <p:spPr bwMode="auto">
          <a:xfrm>
            <a:off x="5786446" y="2428868"/>
            <a:ext cx="936639" cy="175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99013844"/>
          <p:cNvPicPr>
            <a:picLocks noChangeAspect="1" noChangeArrowheads="1"/>
          </p:cNvPicPr>
          <p:nvPr/>
        </p:nvPicPr>
        <p:blipFill>
          <a:blip r:embed="rId7" cstate="print"/>
          <a:srcRect t="12486" r="50441" b="1205"/>
          <a:stretch>
            <a:fillRect/>
          </a:stretch>
        </p:blipFill>
        <p:spPr bwMode="auto">
          <a:xfrm>
            <a:off x="7215206" y="3214686"/>
            <a:ext cx="1214446" cy="189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57356" y="188640"/>
            <a:ext cx="6786610" cy="1143000"/>
          </a:xfrm>
        </p:spPr>
        <p:txBody>
          <a:bodyPr/>
          <a:lstStyle/>
          <a:p>
            <a:pPr>
              <a:defRPr/>
            </a:pPr>
            <a:r>
              <a:rPr lang="ru-RU" sz="6000" dirty="0" smtClean="0"/>
              <a:t>ЧИСТОПИСАНИЕ</a:t>
            </a:r>
            <a:endParaRPr lang="ru-RU" sz="6000" dirty="0"/>
          </a:p>
        </p:txBody>
      </p:sp>
      <p:sp>
        <p:nvSpPr>
          <p:cNvPr id="614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57250" y="1857365"/>
            <a:ext cx="8286750" cy="5000636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        </a:t>
            </a:r>
            <a:r>
              <a:rPr lang="en-US" sz="4000" b="1" dirty="0" smtClean="0">
                <a:solidFill>
                  <a:schemeClr val="tx2"/>
                </a:solidFill>
              </a:rPr>
              <a:t>                                            </a:t>
            </a:r>
          </a:p>
          <a:p>
            <a:pPr>
              <a:buFont typeface="Arial" charset="0"/>
              <a:buNone/>
            </a:pPr>
            <a:r>
              <a:rPr lang="en-US" sz="4000" b="1" dirty="0" smtClean="0">
                <a:solidFill>
                  <a:schemeClr val="tx2"/>
                </a:solidFill>
              </a:rPr>
              <a:t>                                 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pic>
        <p:nvPicPr>
          <p:cNvPr id="4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 t="21275" r="61752" b="1767"/>
          <a:stretch>
            <a:fillRect/>
          </a:stretch>
        </p:blipFill>
        <p:spPr bwMode="auto">
          <a:xfrm>
            <a:off x="500034" y="3143248"/>
            <a:ext cx="71438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26FC06"/>
          <p:cNvPicPr>
            <a:picLocks noChangeAspect="1" noChangeArrowheads="1"/>
          </p:cNvPicPr>
          <p:nvPr/>
        </p:nvPicPr>
        <p:blipFill>
          <a:blip r:embed="rId3" cstate="print"/>
          <a:srcRect t="11031" r="53409"/>
          <a:stretch>
            <a:fillRect/>
          </a:stretch>
        </p:blipFill>
        <p:spPr bwMode="auto">
          <a:xfrm>
            <a:off x="1643042" y="3000372"/>
            <a:ext cx="1214445" cy="180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B3B7EE04"/>
          <p:cNvPicPr>
            <a:picLocks noChangeAspect="1" noChangeArrowheads="1"/>
          </p:cNvPicPr>
          <p:nvPr/>
        </p:nvPicPr>
        <p:blipFill>
          <a:blip r:embed="rId4" cstate="print"/>
          <a:srcRect t="31636" r="33260" b="18033"/>
          <a:stretch>
            <a:fillRect/>
          </a:stretch>
        </p:blipFill>
        <p:spPr bwMode="auto">
          <a:xfrm>
            <a:off x="3000364" y="3071810"/>
            <a:ext cx="1000131" cy="173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FA29F24E"/>
          <p:cNvPicPr>
            <a:picLocks noChangeAspect="1" noChangeArrowheads="1"/>
          </p:cNvPicPr>
          <p:nvPr/>
        </p:nvPicPr>
        <p:blipFill>
          <a:blip r:embed="rId5" cstate="print"/>
          <a:srcRect t="7715" r="48727"/>
          <a:stretch>
            <a:fillRect/>
          </a:stretch>
        </p:blipFill>
        <p:spPr bwMode="auto">
          <a:xfrm>
            <a:off x="3929058" y="2928934"/>
            <a:ext cx="1071570" cy="190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44A61F7"/>
          <p:cNvPicPr>
            <a:picLocks noChangeAspect="1" noChangeArrowheads="1"/>
          </p:cNvPicPr>
          <p:nvPr/>
        </p:nvPicPr>
        <p:blipFill>
          <a:blip r:embed="rId6" cstate="print"/>
          <a:srcRect t="9952" r="61603" b="2261"/>
          <a:stretch>
            <a:fillRect/>
          </a:stretch>
        </p:blipFill>
        <p:spPr bwMode="auto">
          <a:xfrm>
            <a:off x="5286380" y="3000372"/>
            <a:ext cx="936639" cy="175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99013844"/>
          <p:cNvPicPr>
            <a:picLocks noChangeAspect="1" noChangeArrowheads="1"/>
          </p:cNvPicPr>
          <p:nvPr/>
        </p:nvPicPr>
        <p:blipFill>
          <a:blip r:embed="rId7" cstate="print"/>
          <a:srcRect t="12486" r="50441" b="1205"/>
          <a:stretch>
            <a:fillRect/>
          </a:stretch>
        </p:blipFill>
        <p:spPr bwMode="auto">
          <a:xfrm>
            <a:off x="6429388" y="2928934"/>
            <a:ext cx="1214446" cy="189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75" y="1643063"/>
            <a:ext cx="4572000" cy="1071562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</a:rPr>
              <a:t>Имена собственные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4000504"/>
            <a:ext cx="2428875" cy="114300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 </a:t>
            </a:r>
            <a:r>
              <a:rPr lang="en-US" sz="3600" b="1" dirty="0" smtClean="0"/>
              <a:t>?</a:t>
            </a:r>
            <a:endParaRPr lang="ru-RU" sz="3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04" y="5500702"/>
            <a:ext cx="2500330" cy="10001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 </a:t>
            </a:r>
            <a:r>
              <a:rPr lang="en-US" sz="3600" b="1" dirty="0" smtClean="0"/>
              <a:t>?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5500688"/>
            <a:ext cx="2357454" cy="10715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 </a:t>
            </a:r>
            <a:r>
              <a:rPr lang="en-US" sz="3600" b="1" dirty="0" smtClean="0"/>
              <a:t>?</a:t>
            </a:r>
            <a:endParaRPr lang="ru-RU" sz="36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4000504"/>
            <a:ext cx="2428860" cy="114299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/>
              <a:t> </a:t>
            </a:r>
            <a:r>
              <a:rPr lang="en-US" sz="2800" b="1" dirty="0" smtClean="0"/>
              <a:t>?</a:t>
            </a:r>
            <a:endParaRPr lang="ru-RU" sz="28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071672" y="2786058"/>
            <a:ext cx="1285883" cy="1179514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357426" y="3429001"/>
            <a:ext cx="2643201" cy="135732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 rot="16200000" flipH="1">
            <a:off x="4232678" y="3554010"/>
            <a:ext cx="2643191" cy="12501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43636" y="2857496"/>
            <a:ext cx="1141420" cy="10715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9723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ПРОБЛЕМНЫЙ ВОПРОС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86050" y="0"/>
            <a:ext cx="3429024" cy="157161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 smtClean="0"/>
              <a:t>Имена </a:t>
            </a:r>
            <a:endParaRPr lang="ru-RU" sz="6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51544" y="5214950"/>
            <a:ext cx="1528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Света</a:t>
            </a:r>
            <a:endParaRPr lang="ru-RU" sz="32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21254" r="14746"/>
          <a:stretch>
            <a:fillRect/>
          </a:stretch>
        </p:blipFill>
        <p:spPr bwMode="auto">
          <a:xfrm>
            <a:off x="357158" y="2143116"/>
            <a:ext cx="1709574" cy="27958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11994" r="6650"/>
          <a:stretch>
            <a:fillRect/>
          </a:stretch>
        </p:blipFill>
        <p:spPr bwMode="auto">
          <a:xfrm>
            <a:off x="7143768" y="2143116"/>
            <a:ext cx="1652549" cy="2854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929066"/>
            <a:ext cx="1429019" cy="196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5286388"/>
            <a:ext cx="1511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/>
              <a:t>Игорь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143371" y="6035922"/>
            <a:ext cx="1428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Маша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86050" y="0"/>
            <a:ext cx="3643338" cy="150017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 smtClean="0"/>
              <a:t>Фамилии </a:t>
            </a:r>
            <a:endParaRPr lang="ru-RU" sz="6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51544" y="4779060"/>
            <a:ext cx="2130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600" dirty="0" smtClean="0">
                <a:solidFill>
                  <a:srgbClr val="FFFFFF"/>
                </a:solidFill>
                <a:latin typeface="Calibri"/>
              </a:rPr>
              <a:t>Фамилии </a:t>
            </a:r>
            <a:endParaRPr lang="ru-RU" sz="3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357430"/>
            <a:ext cx="45005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Сергей - Сергеев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Иван - Иванов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Пётр - Петров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071942"/>
            <a:ext cx="50006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Кузнец-Кузнецов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Сапожник-Сапожников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Токарь-Токарев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43174" y="0"/>
            <a:ext cx="4286280" cy="150017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/>
              <a:t>Отчества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51544" y="4779060"/>
            <a:ext cx="2130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600" dirty="0" smtClean="0">
                <a:solidFill>
                  <a:srgbClr val="FFFFFF"/>
                </a:solidFill>
                <a:latin typeface="Calibri"/>
              </a:rPr>
              <a:t>Фамилии </a:t>
            </a:r>
            <a:endParaRPr lang="ru-RU" sz="3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071678"/>
            <a:ext cx="77472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/>
          </a:p>
          <a:p>
            <a:r>
              <a:rPr lang="ru-RU" sz="3200" b="1" i="1" dirty="0" smtClean="0"/>
              <a:t>Александр-Александрович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Иван-Иванович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Сергей-Сергеевич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Максим-Максимович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43174" y="0"/>
            <a:ext cx="3643338" cy="150017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 smtClean="0"/>
              <a:t>Клички животных </a:t>
            </a:r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4572008"/>
            <a:ext cx="2130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600" dirty="0" smtClean="0">
                <a:solidFill>
                  <a:srgbClr val="FFFFFF"/>
                </a:solidFill>
                <a:latin typeface="Calibri"/>
              </a:rPr>
              <a:t>Фамилии </a:t>
            </a:r>
            <a:endParaRPr lang="ru-RU" sz="3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3357562"/>
            <a:ext cx="3677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dirty="0" smtClean="0"/>
              <a:t>кошка                Шарик</a:t>
            </a:r>
          </a:p>
          <a:p>
            <a:pPr>
              <a:buFont typeface="Arial" charset="0"/>
              <a:buNone/>
            </a:pPr>
            <a:r>
              <a:rPr lang="ru-RU" sz="2400" b="1" dirty="0" smtClean="0"/>
              <a:t>собака               Мурка</a:t>
            </a:r>
          </a:p>
        </p:txBody>
      </p:sp>
      <p:pic>
        <p:nvPicPr>
          <p:cNvPr id="6" name="Picture 6" descr="D:\раб стол\Байлукова Н.А\Картинки\животные\кот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357430"/>
            <a:ext cx="1214438" cy="140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раб стол\Байлукова Н.А\Картинки\животные\собак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285992"/>
            <a:ext cx="147637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86380" y="4214819"/>
            <a:ext cx="3857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корова              Сокол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конь                  Зорька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2143108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D:\раб стол\Байлукова Н.А\Картинки\карт\лошадь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4214818"/>
            <a:ext cx="2286016" cy="176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02fb365c5c66cd7f7e2327bb7f5e967b3cb23b7"/>
</p:tagLst>
</file>

<file path=ppt/theme/theme1.xml><?xml version="1.0" encoding="utf-8"?>
<a:theme xmlns:a="http://schemas.openxmlformats.org/drawingml/2006/main" name="б.буква2">
  <a:themeElements>
    <a:clrScheme name="1_Book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ook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ooks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б.буква2</Template>
  <TotalTime>381</TotalTime>
  <Words>204</Words>
  <Application>Microsoft Office PowerPoint</Application>
  <PresentationFormat>Экран (4:3)</PresentationFormat>
  <Paragraphs>127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б.буква2</vt:lpstr>
      <vt:lpstr>РУССКИЙ   ЯЗЫК</vt:lpstr>
      <vt:lpstr>Слайд 2</vt:lpstr>
      <vt:lpstr>ЧИСТОПИСАНИЕ</vt:lpstr>
      <vt:lpstr>ЧИСТОПИСАНИЕ</vt:lpstr>
      <vt:lpstr>ПРОБЛЕМНЫЙ ВОПРОС</vt:lpstr>
      <vt:lpstr>Слайд 6</vt:lpstr>
      <vt:lpstr>Слайд 7</vt:lpstr>
      <vt:lpstr>Слайд 8</vt:lpstr>
      <vt:lpstr>Слайд 9</vt:lpstr>
      <vt:lpstr>Слайд 10</vt:lpstr>
      <vt:lpstr>Индивидуальные карточки</vt:lpstr>
      <vt:lpstr>НАЙДИ   ОШИБКУ</vt:lpstr>
      <vt:lpstr> РАБОТА В ПАРАХ</vt:lpstr>
      <vt:lpstr>Итог урока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103</cp:revision>
  <dcterms:created xsi:type="dcterms:W3CDTF">2005-01-01T02:09:25Z</dcterms:created>
  <dcterms:modified xsi:type="dcterms:W3CDTF">2016-09-24T18:21:19Z</dcterms:modified>
</cp:coreProperties>
</file>