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7" r:id="rId6"/>
    <p:sldId id="269" r:id="rId7"/>
    <p:sldId id="263" r:id="rId8"/>
    <p:sldId id="268" r:id="rId9"/>
    <p:sldId id="264" r:id="rId10"/>
    <p:sldId id="260" r:id="rId11"/>
    <p:sldId id="262" r:id="rId12"/>
    <p:sldId id="261" r:id="rId13"/>
    <p:sldId id="265" r:id="rId14"/>
    <p:sldId id="266"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04"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932BC7DC-3062-40D0-BF61-419CEFF6954C}" type="datetimeFigureOut">
              <a:rPr lang="ru-RU" smtClean="0"/>
              <a:t>23.09.2016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8D30B89-3D8C-4557-A77B-5D38C23AA297}" type="slidenum">
              <a:rPr lang="ru-RU" smtClean="0"/>
              <a:t>‹#›</a:t>
            </a:fld>
            <a:endParaRPr lang="ru-RU"/>
          </a:p>
        </p:txBody>
      </p:sp>
    </p:spTree>
    <p:extLst>
      <p:ext uri="{BB962C8B-B14F-4D97-AF65-F5344CB8AC3E}">
        <p14:creationId xmlns:p14="http://schemas.microsoft.com/office/powerpoint/2010/main" val="11650103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32BC7DC-3062-40D0-BF61-419CEFF6954C}" type="datetimeFigureOut">
              <a:rPr lang="ru-RU" smtClean="0"/>
              <a:t>23.09.2016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8D30B89-3D8C-4557-A77B-5D38C23AA297}" type="slidenum">
              <a:rPr lang="ru-RU" smtClean="0"/>
              <a:t>‹#›</a:t>
            </a:fld>
            <a:endParaRPr lang="ru-RU"/>
          </a:p>
        </p:txBody>
      </p:sp>
    </p:spTree>
    <p:extLst>
      <p:ext uri="{BB962C8B-B14F-4D97-AF65-F5344CB8AC3E}">
        <p14:creationId xmlns:p14="http://schemas.microsoft.com/office/powerpoint/2010/main" val="16085647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32BC7DC-3062-40D0-BF61-419CEFF6954C}" type="datetimeFigureOut">
              <a:rPr lang="ru-RU" smtClean="0"/>
              <a:t>23.09.2016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8D30B89-3D8C-4557-A77B-5D38C23AA297}" type="slidenum">
              <a:rPr lang="ru-RU" smtClean="0"/>
              <a:t>‹#›</a:t>
            </a:fld>
            <a:endParaRPr lang="ru-RU"/>
          </a:p>
        </p:txBody>
      </p:sp>
    </p:spTree>
    <p:extLst>
      <p:ext uri="{BB962C8B-B14F-4D97-AF65-F5344CB8AC3E}">
        <p14:creationId xmlns:p14="http://schemas.microsoft.com/office/powerpoint/2010/main" val="41795321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32BC7DC-3062-40D0-BF61-419CEFF6954C}" type="datetimeFigureOut">
              <a:rPr lang="ru-RU" smtClean="0"/>
              <a:t>23.09.2016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8D30B89-3D8C-4557-A77B-5D38C23AA297}" type="slidenum">
              <a:rPr lang="ru-RU" smtClean="0"/>
              <a:t>‹#›</a:t>
            </a:fld>
            <a:endParaRPr lang="ru-RU"/>
          </a:p>
        </p:txBody>
      </p:sp>
    </p:spTree>
    <p:extLst>
      <p:ext uri="{BB962C8B-B14F-4D97-AF65-F5344CB8AC3E}">
        <p14:creationId xmlns:p14="http://schemas.microsoft.com/office/powerpoint/2010/main" val="15442781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932BC7DC-3062-40D0-BF61-419CEFF6954C}" type="datetimeFigureOut">
              <a:rPr lang="ru-RU" smtClean="0"/>
              <a:t>23.09.2016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8D30B89-3D8C-4557-A77B-5D38C23AA297}" type="slidenum">
              <a:rPr lang="ru-RU" smtClean="0"/>
              <a:t>‹#›</a:t>
            </a:fld>
            <a:endParaRPr lang="ru-RU"/>
          </a:p>
        </p:txBody>
      </p:sp>
    </p:spTree>
    <p:extLst>
      <p:ext uri="{BB962C8B-B14F-4D97-AF65-F5344CB8AC3E}">
        <p14:creationId xmlns:p14="http://schemas.microsoft.com/office/powerpoint/2010/main" val="37018949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932BC7DC-3062-40D0-BF61-419CEFF6954C}" type="datetimeFigureOut">
              <a:rPr lang="ru-RU" smtClean="0"/>
              <a:t>23.09.2016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8D30B89-3D8C-4557-A77B-5D38C23AA297}" type="slidenum">
              <a:rPr lang="ru-RU" smtClean="0"/>
              <a:t>‹#›</a:t>
            </a:fld>
            <a:endParaRPr lang="ru-RU"/>
          </a:p>
        </p:txBody>
      </p:sp>
    </p:spTree>
    <p:extLst>
      <p:ext uri="{BB962C8B-B14F-4D97-AF65-F5344CB8AC3E}">
        <p14:creationId xmlns:p14="http://schemas.microsoft.com/office/powerpoint/2010/main" val="21400234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932BC7DC-3062-40D0-BF61-419CEFF6954C}" type="datetimeFigureOut">
              <a:rPr lang="ru-RU" smtClean="0"/>
              <a:t>23.09.2016</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E8D30B89-3D8C-4557-A77B-5D38C23AA297}" type="slidenum">
              <a:rPr lang="ru-RU" smtClean="0"/>
              <a:t>‹#›</a:t>
            </a:fld>
            <a:endParaRPr lang="ru-RU"/>
          </a:p>
        </p:txBody>
      </p:sp>
    </p:spTree>
    <p:extLst>
      <p:ext uri="{BB962C8B-B14F-4D97-AF65-F5344CB8AC3E}">
        <p14:creationId xmlns:p14="http://schemas.microsoft.com/office/powerpoint/2010/main" val="34117433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932BC7DC-3062-40D0-BF61-419CEFF6954C}" type="datetimeFigureOut">
              <a:rPr lang="ru-RU" smtClean="0"/>
              <a:t>23.09.2016</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E8D30B89-3D8C-4557-A77B-5D38C23AA297}" type="slidenum">
              <a:rPr lang="ru-RU" smtClean="0"/>
              <a:t>‹#›</a:t>
            </a:fld>
            <a:endParaRPr lang="ru-RU"/>
          </a:p>
        </p:txBody>
      </p:sp>
    </p:spTree>
    <p:extLst>
      <p:ext uri="{BB962C8B-B14F-4D97-AF65-F5344CB8AC3E}">
        <p14:creationId xmlns:p14="http://schemas.microsoft.com/office/powerpoint/2010/main" val="42790653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932BC7DC-3062-40D0-BF61-419CEFF6954C}" type="datetimeFigureOut">
              <a:rPr lang="ru-RU" smtClean="0"/>
              <a:t>23.09.2016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E8D30B89-3D8C-4557-A77B-5D38C23AA297}" type="slidenum">
              <a:rPr lang="ru-RU" smtClean="0"/>
              <a:t>‹#›</a:t>
            </a:fld>
            <a:endParaRPr lang="ru-RU"/>
          </a:p>
        </p:txBody>
      </p:sp>
    </p:spTree>
    <p:extLst>
      <p:ext uri="{BB962C8B-B14F-4D97-AF65-F5344CB8AC3E}">
        <p14:creationId xmlns:p14="http://schemas.microsoft.com/office/powerpoint/2010/main" val="8441536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932BC7DC-3062-40D0-BF61-419CEFF6954C}" type="datetimeFigureOut">
              <a:rPr lang="ru-RU" smtClean="0"/>
              <a:t>23.09.2016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8D30B89-3D8C-4557-A77B-5D38C23AA297}" type="slidenum">
              <a:rPr lang="ru-RU" smtClean="0"/>
              <a:t>‹#›</a:t>
            </a:fld>
            <a:endParaRPr lang="ru-RU"/>
          </a:p>
        </p:txBody>
      </p:sp>
    </p:spTree>
    <p:extLst>
      <p:ext uri="{BB962C8B-B14F-4D97-AF65-F5344CB8AC3E}">
        <p14:creationId xmlns:p14="http://schemas.microsoft.com/office/powerpoint/2010/main" val="16157290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932BC7DC-3062-40D0-BF61-419CEFF6954C}" type="datetimeFigureOut">
              <a:rPr lang="ru-RU" smtClean="0"/>
              <a:t>23.09.2016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8D30B89-3D8C-4557-A77B-5D38C23AA297}" type="slidenum">
              <a:rPr lang="ru-RU" smtClean="0"/>
              <a:t>‹#›</a:t>
            </a:fld>
            <a:endParaRPr lang="ru-RU"/>
          </a:p>
        </p:txBody>
      </p:sp>
    </p:spTree>
    <p:extLst>
      <p:ext uri="{BB962C8B-B14F-4D97-AF65-F5344CB8AC3E}">
        <p14:creationId xmlns:p14="http://schemas.microsoft.com/office/powerpoint/2010/main" val="16007626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000000"/>
            </a:gs>
            <a:gs pos="39999">
              <a:srgbClr val="0A128C"/>
            </a:gs>
            <a:gs pos="70000">
              <a:srgbClr val="181CC7"/>
            </a:gs>
            <a:gs pos="88000">
              <a:srgbClr val="7005D4"/>
            </a:gs>
            <a:gs pos="100000">
              <a:srgbClr val="8C3D91"/>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32BC7DC-3062-40D0-BF61-419CEFF6954C}" type="datetimeFigureOut">
              <a:rPr lang="ru-RU" smtClean="0"/>
              <a:t>23.09.2016</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8D30B89-3D8C-4557-A77B-5D38C23AA297}" type="slidenum">
              <a:rPr lang="ru-RU" smtClean="0"/>
              <a:t>‹#›</a:t>
            </a:fld>
            <a:endParaRPr lang="ru-RU"/>
          </a:p>
        </p:txBody>
      </p:sp>
    </p:spTree>
    <p:extLst>
      <p:ext uri="{BB962C8B-B14F-4D97-AF65-F5344CB8AC3E}">
        <p14:creationId xmlns:p14="http://schemas.microsoft.com/office/powerpoint/2010/main" val="35112338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Autofit/>
          </a:bodyPr>
          <a:lstStyle/>
          <a:p>
            <a:r>
              <a:rPr lang="en-US" sz="12000" b="1" dirty="0" smtClean="0">
                <a:solidFill>
                  <a:srgbClr val="FFFF00"/>
                </a:solidFill>
              </a:rPr>
              <a:t>THE</a:t>
            </a:r>
            <a:br>
              <a:rPr lang="en-US" sz="12000" b="1" dirty="0" smtClean="0">
                <a:solidFill>
                  <a:srgbClr val="FFFF00"/>
                </a:solidFill>
              </a:rPr>
            </a:br>
            <a:r>
              <a:rPr lang="en-US" sz="12000" b="1" dirty="0" smtClean="0">
                <a:solidFill>
                  <a:srgbClr val="FFFF00"/>
                </a:solidFill>
              </a:rPr>
              <a:t>INTERNET</a:t>
            </a:r>
            <a:endParaRPr lang="ru-RU" sz="12000" b="1" dirty="0">
              <a:solidFill>
                <a:srgbClr val="FFFF00"/>
              </a:solidFill>
            </a:endParaRPr>
          </a:p>
        </p:txBody>
      </p:sp>
      <p:sp>
        <p:nvSpPr>
          <p:cNvPr id="4" name="Подзаголовок 3"/>
          <p:cNvSpPr>
            <a:spLocks noGrp="1"/>
          </p:cNvSpPr>
          <p:nvPr>
            <p:ph type="subTitle" idx="1"/>
          </p:nvPr>
        </p:nvSpPr>
        <p:spPr>
          <a:xfrm>
            <a:off x="4067944" y="6197724"/>
            <a:ext cx="5824736" cy="1320552"/>
          </a:xfrm>
        </p:spPr>
        <p:txBody>
          <a:bodyPr/>
          <a:lstStyle/>
          <a:p>
            <a:r>
              <a:rPr lang="en-US" dirty="0" smtClean="0">
                <a:solidFill>
                  <a:srgbClr val="002060"/>
                </a:solidFill>
              </a:rPr>
              <a:t>Made by YV POSPELOVA</a:t>
            </a:r>
            <a:endParaRPr lang="ru-RU" dirty="0">
              <a:solidFill>
                <a:srgbClr val="002060"/>
              </a:solidFill>
            </a:endParaRPr>
          </a:p>
        </p:txBody>
      </p:sp>
    </p:spTree>
    <p:extLst>
      <p:ext uri="{BB962C8B-B14F-4D97-AF65-F5344CB8AC3E}">
        <p14:creationId xmlns:p14="http://schemas.microsoft.com/office/powerpoint/2010/main" val="303590797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83568" y="1196752"/>
            <a:ext cx="7769390" cy="5040560"/>
          </a:xfrm>
        </p:spPr>
      </p:pic>
    </p:spTree>
    <p:extLst>
      <p:ext uri="{BB962C8B-B14F-4D97-AF65-F5344CB8AC3E}">
        <p14:creationId xmlns:p14="http://schemas.microsoft.com/office/powerpoint/2010/main" val="86851913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467544" y="980728"/>
            <a:ext cx="8229600" cy="4968552"/>
          </a:xfrm>
        </p:spPr>
        <p:txBody>
          <a:bodyPr>
            <a:normAutofit fontScale="85000" lnSpcReduction="20000"/>
          </a:bodyPr>
          <a:lstStyle/>
          <a:p>
            <a:pPr marL="0" indent="0">
              <a:buNone/>
            </a:pPr>
            <a:r>
              <a:rPr lang="en-US" b="1" dirty="0" smtClean="0">
                <a:solidFill>
                  <a:schemeClr val="bg1"/>
                </a:solidFill>
              </a:rPr>
              <a:t>1. This </a:t>
            </a:r>
            <a:r>
              <a:rPr lang="en-US" b="1" dirty="0">
                <a:solidFill>
                  <a:schemeClr val="bg1"/>
                </a:solidFill>
              </a:rPr>
              <a:t>small box is used to operate a computer. </a:t>
            </a:r>
          </a:p>
          <a:p>
            <a:pPr marL="0" indent="0">
              <a:buNone/>
            </a:pPr>
            <a:r>
              <a:rPr lang="en-US" b="1" dirty="0" smtClean="0">
                <a:solidFill>
                  <a:schemeClr val="bg1"/>
                </a:solidFill>
              </a:rPr>
              <a:t>2. A </a:t>
            </a:r>
            <a:r>
              <a:rPr lang="en-US" b="1" dirty="0">
                <a:solidFill>
                  <a:schemeClr val="bg1"/>
                </a:solidFill>
              </a:rPr>
              <a:t>document on your computer</a:t>
            </a:r>
            <a:r>
              <a:rPr lang="en-US" b="1" dirty="0" smtClean="0">
                <a:solidFill>
                  <a:schemeClr val="bg1"/>
                </a:solidFill>
              </a:rPr>
              <a:t>.</a:t>
            </a:r>
            <a:endParaRPr lang="en-US" b="1" dirty="0">
              <a:solidFill>
                <a:schemeClr val="bg1"/>
              </a:solidFill>
            </a:endParaRPr>
          </a:p>
          <a:p>
            <a:pPr marL="0" indent="0">
              <a:buNone/>
            </a:pPr>
            <a:r>
              <a:rPr lang="en-US" b="1" dirty="0" smtClean="0">
                <a:solidFill>
                  <a:schemeClr val="bg1"/>
                </a:solidFill>
              </a:rPr>
              <a:t>3. A </a:t>
            </a:r>
            <a:r>
              <a:rPr lang="en-US" b="1" dirty="0">
                <a:solidFill>
                  <a:schemeClr val="bg1"/>
                </a:solidFill>
              </a:rPr>
              <a:t>device which is used to transfer </a:t>
            </a:r>
            <a:r>
              <a:rPr lang="en-US" b="1" dirty="0" err="1">
                <a:solidFill>
                  <a:schemeClr val="bg1"/>
                </a:solidFill>
              </a:rPr>
              <a:t>ph</a:t>
            </a:r>
            <a:r>
              <a:rPr lang="en-US" b="1" dirty="0">
                <a:solidFill>
                  <a:schemeClr val="bg1"/>
                </a:solidFill>
              </a:rPr>
              <a:t> </a:t>
            </a:r>
            <a:r>
              <a:rPr lang="en-US" b="1" dirty="0" err="1">
                <a:solidFill>
                  <a:schemeClr val="bg1"/>
                </a:solidFill>
              </a:rPr>
              <a:t>otos</a:t>
            </a:r>
            <a:r>
              <a:rPr lang="en-US" b="1" dirty="0">
                <a:solidFill>
                  <a:schemeClr val="bg1"/>
                </a:solidFill>
              </a:rPr>
              <a:t> and texts to your computer</a:t>
            </a:r>
            <a:r>
              <a:rPr lang="en-US" b="1" dirty="0" smtClean="0">
                <a:solidFill>
                  <a:schemeClr val="bg1"/>
                </a:solidFill>
              </a:rPr>
              <a:t>.</a:t>
            </a:r>
            <a:endParaRPr lang="en-US" b="1" dirty="0">
              <a:solidFill>
                <a:schemeClr val="bg1"/>
              </a:solidFill>
            </a:endParaRPr>
          </a:p>
          <a:p>
            <a:pPr marL="0" indent="0">
              <a:buNone/>
            </a:pPr>
            <a:r>
              <a:rPr lang="en-US" b="1" dirty="0" smtClean="0">
                <a:solidFill>
                  <a:schemeClr val="bg1"/>
                </a:solidFill>
              </a:rPr>
              <a:t>4. To </a:t>
            </a:r>
            <a:r>
              <a:rPr lang="en-US" b="1" dirty="0">
                <a:solidFill>
                  <a:schemeClr val="bg1"/>
                </a:solidFill>
              </a:rPr>
              <a:t>make a computer better or able to do more things</a:t>
            </a:r>
            <a:r>
              <a:rPr lang="en-US" b="1" dirty="0" smtClean="0">
                <a:solidFill>
                  <a:schemeClr val="bg1"/>
                </a:solidFill>
              </a:rPr>
              <a:t>.</a:t>
            </a:r>
            <a:endParaRPr lang="en-US" b="1" dirty="0">
              <a:solidFill>
                <a:schemeClr val="bg1"/>
              </a:solidFill>
            </a:endParaRPr>
          </a:p>
          <a:p>
            <a:pPr marL="0" indent="0">
              <a:buNone/>
            </a:pPr>
            <a:r>
              <a:rPr lang="en-US" b="1" dirty="0" smtClean="0">
                <a:solidFill>
                  <a:schemeClr val="bg1"/>
                </a:solidFill>
              </a:rPr>
              <a:t>5. This </a:t>
            </a:r>
            <a:r>
              <a:rPr lang="en-US" b="1" dirty="0">
                <a:solidFill>
                  <a:schemeClr val="bg1"/>
                </a:solidFill>
              </a:rPr>
              <a:t>looks like a typewriter and has the keys you </a:t>
            </a:r>
            <a:r>
              <a:rPr lang="en-US" b="1" dirty="0" smtClean="0">
                <a:solidFill>
                  <a:schemeClr val="bg1"/>
                </a:solidFill>
              </a:rPr>
              <a:t>need to </a:t>
            </a:r>
            <a:r>
              <a:rPr lang="en-US" b="1" dirty="0">
                <a:solidFill>
                  <a:schemeClr val="bg1"/>
                </a:solidFill>
              </a:rPr>
              <a:t>press </a:t>
            </a:r>
          </a:p>
          <a:p>
            <a:pPr marL="0" indent="0">
              <a:buNone/>
            </a:pPr>
            <a:r>
              <a:rPr lang="en-US" b="1" dirty="0" smtClean="0">
                <a:solidFill>
                  <a:schemeClr val="bg1"/>
                </a:solidFill>
              </a:rPr>
              <a:t>6. It </a:t>
            </a:r>
            <a:r>
              <a:rPr lang="en-US" b="1" dirty="0">
                <a:solidFill>
                  <a:schemeClr val="bg1"/>
                </a:solidFill>
              </a:rPr>
              <a:t>can be hard. It can be floppy. </a:t>
            </a:r>
          </a:p>
          <a:p>
            <a:pPr marL="0" indent="0">
              <a:buNone/>
            </a:pPr>
            <a:r>
              <a:rPr lang="en-US" b="1" dirty="0" smtClean="0">
                <a:solidFill>
                  <a:schemeClr val="bg1"/>
                </a:solidFill>
              </a:rPr>
              <a:t>7. A </a:t>
            </a:r>
            <a:r>
              <a:rPr lang="en-US" b="1" dirty="0">
                <a:solidFill>
                  <a:schemeClr val="bg1"/>
                </a:solidFill>
              </a:rPr>
              <a:t>device which allows your computer to send messages along a telephone line. </a:t>
            </a:r>
          </a:p>
          <a:p>
            <a:pPr marL="0" indent="0">
              <a:buNone/>
            </a:pPr>
            <a:r>
              <a:rPr lang="en-US" b="1" dirty="0" smtClean="0">
                <a:solidFill>
                  <a:schemeClr val="bg1"/>
                </a:solidFill>
              </a:rPr>
              <a:t>8. An </a:t>
            </a:r>
            <a:r>
              <a:rPr lang="en-US" b="1" dirty="0">
                <a:solidFill>
                  <a:schemeClr val="bg1"/>
                </a:solidFill>
              </a:rPr>
              <a:t>unfriendly or rude e-mail. </a:t>
            </a:r>
          </a:p>
          <a:p>
            <a:pPr marL="0" indent="0">
              <a:buNone/>
            </a:pPr>
            <a:r>
              <a:rPr lang="en-US" b="1" dirty="0" smtClean="0">
                <a:solidFill>
                  <a:schemeClr val="bg1"/>
                </a:solidFill>
              </a:rPr>
              <a:t>9. To </a:t>
            </a:r>
            <a:r>
              <a:rPr lang="en-US" b="1" dirty="0">
                <a:solidFill>
                  <a:schemeClr val="bg1"/>
                </a:solidFill>
              </a:rPr>
              <a:t>start a computer. </a:t>
            </a:r>
          </a:p>
          <a:p>
            <a:pPr marL="0" indent="0">
              <a:buNone/>
            </a:pPr>
            <a:endParaRPr lang="ru-RU" b="1" dirty="0">
              <a:solidFill>
                <a:schemeClr val="bg1"/>
              </a:solidFill>
            </a:endParaRPr>
          </a:p>
        </p:txBody>
      </p:sp>
    </p:spTree>
    <p:extLst>
      <p:ext uri="{BB962C8B-B14F-4D97-AF65-F5344CB8AC3E}">
        <p14:creationId xmlns:p14="http://schemas.microsoft.com/office/powerpoint/2010/main" val="87601330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71600" y="908720"/>
            <a:ext cx="7265780" cy="5449335"/>
          </a:xfrm>
        </p:spPr>
      </p:pic>
    </p:spTree>
    <p:extLst>
      <p:ext uri="{BB962C8B-B14F-4D97-AF65-F5344CB8AC3E}">
        <p14:creationId xmlns:p14="http://schemas.microsoft.com/office/powerpoint/2010/main" val="112141988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b="1" dirty="0" smtClean="0">
                <a:solidFill>
                  <a:srgbClr val="FFFF00"/>
                </a:solidFill>
              </a:rPr>
              <a:t>Dangers on the NET</a:t>
            </a:r>
            <a:endParaRPr lang="ru-RU" b="1" dirty="0">
              <a:solidFill>
                <a:srgbClr val="FFFF00"/>
              </a:solidFill>
            </a:endParaRPr>
          </a:p>
        </p:txBody>
      </p:sp>
      <p:sp>
        <p:nvSpPr>
          <p:cNvPr id="3" name="Объект 2"/>
          <p:cNvSpPr>
            <a:spLocks noGrp="1"/>
          </p:cNvSpPr>
          <p:nvPr>
            <p:ph idx="1"/>
          </p:nvPr>
        </p:nvSpPr>
        <p:spPr/>
        <p:txBody>
          <a:bodyPr>
            <a:noAutofit/>
          </a:bodyPr>
          <a:lstStyle/>
          <a:p>
            <a:r>
              <a:rPr lang="en-US" sz="2400" b="1" dirty="0">
                <a:solidFill>
                  <a:schemeClr val="bg1"/>
                </a:solidFill>
              </a:rPr>
              <a:t>Some websites may trick people into </a:t>
            </a:r>
            <a:r>
              <a:rPr lang="en-US" sz="2400" b="1" dirty="0" smtClean="0">
                <a:solidFill>
                  <a:schemeClr val="bg1"/>
                </a:solidFill>
              </a:rPr>
              <a:t>downloading viruses that </a:t>
            </a:r>
            <a:r>
              <a:rPr lang="en-US" sz="2400" b="1" dirty="0">
                <a:solidFill>
                  <a:schemeClr val="bg1"/>
                </a:solidFill>
              </a:rPr>
              <a:t>can harm a computer or </a:t>
            </a:r>
            <a:r>
              <a:rPr lang="en-US" sz="2400" b="1" dirty="0" smtClean="0">
                <a:solidFill>
                  <a:schemeClr val="bg1"/>
                </a:solidFill>
              </a:rPr>
              <a:t>spyware that</a:t>
            </a:r>
            <a:r>
              <a:rPr lang="en-US" sz="2400" b="1" dirty="0">
                <a:solidFill>
                  <a:schemeClr val="bg1"/>
                </a:solidFill>
              </a:rPr>
              <a:t> spies on its users </a:t>
            </a:r>
            <a:endParaRPr lang="en-US" sz="2400" b="1" dirty="0" smtClean="0">
              <a:solidFill>
                <a:schemeClr val="bg1"/>
              </a:solidFill>
            </a:endParaRPr>
          </a:p>
          <a:p>
            <a:r>
              <a:rPr lang="en-US" sz="2400" b="1" dirty="0" smtClean="0">
                <a:solidFill>
                  <a:schemeClr val="bg1"/>
                </a:solidFill>
              </a:rPr>
              <a:t>E-mails </a:t>
            </a:r>
            <a:r>
              <a:rPr lang="en-US" sz="2400" b="1" dirty="0">
                <a:solidFill>
                  <a:schemeClr val="bg1"/>
                </a:solidFill>
              </a:rPr>
              <a:t>can also have harmful files with them as "attachments</a:t>
            </a:r>
            <a:r>
              <a:rPr lang="en-US" sz="2400" b="1" dirty="0" smtClean="0">
                <a:solidFill>
                  <a:schemeClr val="bg1"/>
                </a:solidFill>
              </a:rPr>
              <a:t>".</a:t>
            </a:r>
            <a:endParaRPr lang="en-US" sz="2400" b="1" dirty="0">
              <a:solidFill>
                <a:schemeClr val="bg1"/>
              </a:solidFill>
            </a:endParaRPr>
          </a:p>
          <a:p>
            <a:r>
              <a:rPr lang="en-US" sz="2400" b="1" dirty="0">
                <a:solidFill>
                  <a:schemeClr val="bg1"/>
                </a:solidFill>
              </a:rPr>
              <a:t>In internet </a:t>
            </a:r>
            <a:r>
              <a:rPr lang="en-US" sz="2400" b="1" dirty="0" err="1">
                <a:solidFill>
                  <a:schemeClr val="bg1"/>
                </a:solidFill>
              </a:rPr>
              <a:t>chatrooms</a:t>
            </a:r>
            <a:r>
              <a:rPr lang="en-US" sz="2400" b="1" dirty="0">
                <a:solidFill>
                  <a:schemeClr val="bg1"/>
                </a:solidFill>
              </a:rPr>
              <a:t>, people might be preying on others or trying to stalk or abuse them.</a:t>
            </a:r>
          </a:p>
          <a:p>
            <a:r>
              <a:rPr lang="en-US" sz="2400" b="1" dirty="0">
                <a:solidFill>
                  <a:schemeClr val="bg1"/>
                </a:solidFill>
              </a:rPr>
              <a:t>The internet contains content that many people find offensive such as pornography, as well as content intended to be offensive.</a:t>
            </a:r>
          </a:p>
          <a:p>
            <a:r>
              <a:rPr lang="en-US" sz="2400" b="1" dirty="0">
                <a:solidFill>
                  <a:schemeClr val="bg1"/>
                </a:solidFill>
              </a:rPr>
              <a:t>Criminals may steal people's personal information or trick people into sending them money.</a:t>
            </a:r>
          </a:p>
          <a:p>
            <a:pPr marL="0" indent="0">
              <a:buNone/>
            </a:pPr>
            <a:endParaRPr lang="ru-RU" sz="2400" dirty="0">
              <a:solidFill>
                <a:schemeClr val="bg1"/>
              </a:solidFill>
            </a:endParaRPr>
          </a:p>
        </p:txBody>
      </p:sp>
    </p:spTree>
    <p:extLst>
      <p:ext uri="{BB962C8B-B14F-4D97-AF65-F5344CB8AC3E}">
        <p14:creationId xmlns:p14="http://schemas.microsoft.com/office/powerpoint/2010/main" val="279805998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6000" b="1" dirty="0" smtClean="0">
                <a:solidFill>
                  <a:srgbClr val="FFFF00"/>
                </a:solidFill>
              </a:rPr>
              <a:t>Thanks for attention!</a:t>
            </a:r>
            <a:endParaRPr lang="ru-RU" sz="6000" b="1" dirty="0">
              <a:solidFill>
                <a:srgbClr val="FFFF00"/>
              </a:solidFill>
            </a:endParaRPr>
          </a:p>
        </p:txBody>
      </p:sp>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472991" y="1600200"/>
            <a:ext cx="6198017" cy="4525963"/>
          </a:xfrm>
        </p:spPr>
      </p:pic>
    </p:spTree>
    <p:extLst>
      <p:ext uri="{BB962C8B-B14F-4D97-AF65-F5344CB8AC3E}">
        <p14:creationId xmlns:p14="http://schemas.microsoft.com/office/powerpoint/2010/main" val="271553345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548680"/>
            <a:ext cx="8229600" cy="1143000"/>
          </a:xfrm>
        </p:spPr>
        <p:txBody>
          <a:bodyPr>
            <a:noAutofit/>
          </a:bodyPr>
          <a:lstStyle/>
          <a:p>
            <a:r>
              <a:rPr lang="en-US" sz="3600" b="1" dirty="0">
                <a:solidFill>
                  <a:schemeClr val="bg1"/>
                </a:solidFill>
              </a:rPr>
              <a:t>The internet is used to </a:t>
            </a:r>
            <a:r>
              <a:rPr lang="en-US" sz="3600" b="1" dirty="0" smtClean="0">
                <a:solidFill>
                  <a:schemeClr val="bg1"/>
                </a:solidFill>
              </a:rPr>
              <a:t>send </a:t>
            </a:r>
            <a:r>
              <a:rPr lang="en-US" sz="3600" b="1" dirty="0">
                <a:solidFill>
                  <a:schemeClr val="bg1"/>
                </a:solidFill>
              </a:rPr>
              <a:t>information quickly between computers around the world</a:t>
            </a:r>
            <a:endParaRPr lang="ru-RU" sz="3600" b="1" dirty="0">
              <a:solidFill>
                <a:schemeClr val="bg1"/>
              </a:solidFill>
            </a:endParaRPr>
          </a:p>
        </p:txBody>
      </p:sp>
      <p:pic>
        <p:nvPicPr>
          <p:cNvPr id="4" name="Объект 3"/>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251520" y="2204864"/>
            <a:ext cx="4038600" cy="3983827"/>
          </a:xfrm>
        </p:spPr>
      </p:pic>
      <p:pic>
        <p:nvPicPr>
          <p:cNvPr id="6" name="Объект 5"/>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4572000" y="2564904"/>
            <a:ext cx="4398640" cy="2800467"/>
          </a:xfrm>
        </p:spPr>
      </p:pic>
    </p:spTree>
    <p:extLst>
      <p:ext uri="{BB962C8B-B14F-4D97-AF65-F5344CB8AC3E}">
        <p14:creationId xmlns:p14="http://schemas.microsoft.com/office/powerpoint/2010/main" val="36290397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1484784"/>
            <a:ext cx="8229600" cy="1143000"/>
          </a:xfrm>
        </p:spPr>
        <p:txBody>
          <a:bodyPr>
            <a:noAutofit/>
          </a:bodyPr>
          <a:lstStyle/>
          <a:p>
            <a:r>
              <a:rPr lang="en-US" sz="2800" b="1" dirty="0">
                <a:solidFill>
                  <a:schemeClr val="bg1"/>
                </a:solidFill>
              </a:rPr>
              <a:t>The internet was developed in the </a:t>
            </a:r>
            <a:r>
              <a:rPr lang="en-US" sz="2800" b="1" dirty="0" smtClean="0">
                <a:solidFill>
                  <a:schemeClr val="bg1"/>
                </a:solidFill>
              </a:rPr>
              <a:t>United States by </a:t>
            </a:r>
            <a:r>
              <a:rPr lang="en-US" sz="2800" b="1" dirty="0">
                <a:solidFill>
                  <a:schemeClr val="bg1"/>
                </a:solidFill>
              </a:rPr>
              <a:t>the "United States Department of Defense Advanced Research Projects Agency" (DARPA). </a:t>
            </a:r>
            <a:r>
              <a:rPr lang="en-US" sz="2800" b="1" dirty="0" smtClean="0">
                <a:solidFill>
                  <a:schemeClr val="bg1"/>
                </a:solidFill>
              </a:rPr>
              <a:t/>
            </a:r>
            <a:br>
              <a:rPr lang="en-US" sz="2800" b="1" dirty="0" smtClean="0">
                <a:solidFill>
                  <a:schemeClr val="bg1"/>
                </a:solidFill>
              </a:rPr>
            </a:br>
            <a:r>
              <a:rPr lang="en-US" sz="2800" b="1" dirty="0" smtClean="0">
                <a:solidFill>
                  <a:schemeClr val="bg1"/>
                </a:solidFill>
              </a:rPr>
              <a:t>It </a:t>
            </a:r>
            <a:r>
              <a:rPr lang="en-US" sz="2800" b="1" dirty="0">
                <a:solidFill>
                  <a:schemeClr val="bg1"/>
                </a:solidFill>
              </a:rPr>
              <a:t>was first connected in October, </a:t>
            </a:r>
            <a:r>
              <a:rPr lang="en-US" sz="2800" b="1" dirty="0" smtClean="0">
                <a:solidFill>
                  <a:schemeClr val="bg1"/>
                </a:solidFill>
              </a:rPr>
              <a:t>1969,and </a:t>
            </a:r>
            <a:r>
              <a:rPr lang="en-US" sz="2800" b="1" dirty="0">
                <a:solidFill>
                  <a:schemeClr val="bg1"/>
                </a:solidFill>
              </a:rPr>
              <a:t>was called </a:t>
            </a:r>
            <a:r>
              <a:rPr lang="en-US" sz="2800" b="1" dirty="0">
                <a:solidFill>
                  <a:srgbClr val="FFFF00"/>
                </a:solidFill>
              </a:rPr>
              <a:t>ARPANET</a:t>
            </a:r>
            <a:r>
              <a:rPr lang="en-US" sz="2800" b="1" dirty="0">
                <a:solidFill>
                  <a:schemeClr val="bg1"/>
                </a:solidFill>
              </a:rPr>
              <a:t>. </a:t>
            </a:r>
            <a:r>
              <a:rPr lang="en-US" sz="2800" b="1" dirty="0" smtClean="0">
                <a:solidFill>
                  <a:schemeClr val="bg1"/>
                </a:solidFill>
              </a:rPr>
              <a:t/>
            </a:r>
            <a:br>
              <a:rPr lang="en-US" sz="2800" b="1" dirty="0" smtClean="0">
                <a:solidFill>
                  <a:schemeClr val="bg1"/>
                </a:solidFill>
              </a:rPr>
            </a:br>
            <a:r>
              <a:rPr lang="en-US" sz="2800" b="1" dirty="0" smtClean="0">
                <a:solidFill>
                  <a:schemeClr val="bg1"/>
                </a:solidFill>
              </a:rPr>
              <a:t>The</a:t>
            </a:r>
            <a:r>
              <a:rPr lang="en-US" sz="2800" b="1" dirty="0">
                <a:solidFill>
                  <a:schemeClr val="bg1"/>
                </a:solidFill>
              </a:rPr>
              <a:t> World Wide Web was created at CERN in Switzerland in 1990 by a British (UK) man named Tim Berners-Lee.</a:t>
            </a:r>
            <a:endParaRPr lang="ru-RU" sz="2800" b="1" dirty="0">
              <a:solidFill>
                <a:schemeClr val="bg1"/>
              </a:solidFill>
            </a:endParaRPr>
          </a:p>
        </p:txBody>
      </p:sp>
      <p:pic>
        <p:nvPicPr>
          <p:cNvPr id="6" name="Объект 5"/>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115616" y="3933056"/>
            <a:ext cx="6840760" cy="2735263"/>
          </a:xfrm>
        </p:spPr>
      </p:pic>
    </p:spTree>
    <p:extLst>
      <p:ext uri="{BB962C8B-B14F-4D97-AF65-F5344CB8AC3E}">
        <p14:creationId xmlns:p14="http://schemas.microsoft.com/office/powerpoint/2010/main" val="88445722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1124744"/>
            <a:ext cx="8229600" cy="1143000"/>
          </a:xfrm>
        </p:spPr>
        <p:txBody>
          <a:bodyPr>
            <a:noAutofit/>
          </a:bodyPr>
          <a:lstStyle/>
          <a:p>
            <a:r>
              <a:rPr lang="en-US" sz="2800" b="1" dirty="0">
                <a:solidFill>
                  <a:schemeClr val="bg1"/>
                </a:solidFill>
              </a:rPr>
              <a:t>Today, people can pay money to access the internet from internet service providers. Some services on the Internet cost nothing to use. Sometimes the people who offer these free services use advertising to make money from them. </a:t>
            </a:r>
            <a:r>
              <a:rPr lang="en-US" sz="2800" b="1" dirty="0" smtClean="0">
                <a:solidFill>
                  <a:schemeClr val="bg1"/>
                </a:solidFill>
              </a:rPr>
              <a:t/>
            </a:r>
            <a:br>
              <a:rPr lang="en-US" sz="2800" b="1" dirty="0" smtClean="0">
                <a:solidFill>
                  <a:schemeClr val="bg1"/>
                </a:solidFill>
              </a:rPr>
            </a:br>
            <a:r>
              <a:rPr lang="en-US" sz="2800" b="1" dirty="0" smtClean="0">
                <a:solidFill>
                  <a:schemeClr val="bg1"/>
                </a:solidFill>
              </a:rPr>
              <a:t>The </a:t>
            </a:r>
            <a:r>
              <a:rPr lang="en-US" sz="2800" b="1" dirty="0">
                <a:solidFill>
                  <a:schemeClr val="bg1"/>
                </a:solidFill>
              </a:rPr>
              <a:t>alternative (other) name, "net" came from "inter(net)".</a:t>
            </a:r>
            <a:endParaRPr lang="ru-RU" sz="2800" b="1" dirty="0">
              <a:solidFill>
                <a:schemeClr val="bg1"/>
              </a:solidFill>
            </a:endParaRPr>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55776" y="3356992"/>
            <a:ext cx="3937713" cy="3147070"/>
          </a:xfrm>
        </p:spPr>
      </p:pic>
    </p:spTree>
    <p:extLst>
      <p:ext uri="{BB962C8B-B14F-4D97-AF65-F5344CB8AC3E}">
        <p14:creationId xmlns:p14="http://schemas.microsoft.com/office/powerpoint/2010/main" val="211160771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1628800"/>
            <a:ext cx="8229600" cy="1143000"/>
          </a:xfrm>
        </p:spPr>
        <p:txBody>
          <a:bodyPr>
            <a:noAutofit/>
          </a:bodyPr>
          <a:lstStyle/>
          <a:p>
            <a:r>
              <a:rPr lang="en-US" sz="4000" b="1" dirty="0">
                <a:solidFill>
                  <a:srgbClr val="FFFF00"/>
                </a:solidFill>
              </a:rPr>
              <a:t> </a:t>
            </a:r>
            <a:r>
              <a:rPr lang="en-US" sz="4000" b="1" dirty="0" smtClean="0">
                <a:solidFill>
                  <a:srgbClr val="FFFF00"/>
                </a:solidFill>
              </a:rPr>
              <a:t>Few words </a:t>
            </a:r>
            <a:r>
              <a:rPr lang="en-US" sz="4000" b="1" dirty="0">
                <a:solidFill>
                  <a:srgbClr val="FFFF00"/>
                </a:solidFill>
              </a:rPr>
              <a:t>about the </a:t>
            </a:r>
            <a:r>
              <a:rPr lang="en-US" sz="4000" b="1" dirty="0" smtClean="0">
                <a:solidFill>
                  <a:srgbClr val="FFFF00"/>
                </a:solidFill>
              </a:rPr>
              <a:t>Microsoft:</a:t>
            </a:r>
            <a:br>
              <a:rPr lang="en-US" sz="4000" b="1" dirty="0" smtClean="0">
                <a:solidFill>
                  <a:srgbClr val="FFFF00"/>
                </a:solidFill>
              </a:rPr>
            </a:br>
            <a:r>
              <a:rPr lang="en-US" sz="2400" b="1" dirty="0">
                <a:solidFill>
                  <a:schemeClr val="bg1"/>
                </a:solidFill>
              </a:rPr>
              <a:t/>
            </a:r>
            <a:br>
              <a:rPr lang="en-US" sz="2400" b="1" dirty="0">
                <a:solidFill>
                  <a:schemeClr val="bg1"/>
                </a:solidFill>
              </a:rPr>
            </a:br>
            <a:r>
              <a:rPr lang="en-US" sz="2400" b="1" dirty="0">
                <a:solidFill>
                  <a:schemeClr val="bg1"/>
                </a:solidFill>
              </a:rPr>
              <a:t>In 1975 two friends: Bill Gates and Paul Allen started Microsoft and very soon it became a business success. In 1980, Gates bought a small company which produced an operating system called DOS. He made some changes to it and renamed it </a:t>
            </a:r>
            <a:r>
              <a:rPr lang="en-US" sz="2400" b="1" dirty="0" err="1">
                <a:solidFill>
                  <a:schemeClr val="bg1"/>
                </a:solidFill>
              </a:rPr>
              <a:t>MSDOS.He</a:t>
            </a:r>
            <a:r>
              <a:rPr lang="en-US" sz="2400" b="1" dirty="0">
                <a:solidFill>
                  <a:schemeClr val="bg1"/>
                </a:solidFill>
              </a:rPr>
              <a:t> sold the rights to use this system to IBM. Since 1980 MSDOS has been the standard operating system for all PCs. Microsoft has also developed such well – known </a:t>
            </a:r>
            <a:r>
              <a:rPr lang="en-US" sz="2400" b="1" dirty="0" err="1">
                <a:solidFill>
                  <a:schemeClr val="bg1"/>
                </a:solidFill>
              </a:rPr>
              <a:t>programmes</a:t>
            </a:r>
            <a:r>
              <a:rPr lang="en-US" sz="2400" b="1" dirty="0">
                <a:solidFill>
                  <a:schemeClr val="bg1"/>
                </a:solidFill>
              </a:rPr>
              <a:t> as Windows, Excel and Internet Explorer.</a:t>
            </a:r>
            <a:br>
              <a:rPr lang="en-US" sz="2400" b="1" dirty="0">
                <a:solidFill>
                  <a:schemeClr val="bg1"/>
                </a:solidFill>
              </a:rPr>
            </a:br>
            <a:endParaRPr lang="ru-RU" sz="2400" b="1" dirty="0">
              <a:solidFill>
                <a:schemeClr val="bg1"/>
              </a:solidFill>
            </a:endParaRPr>
          </a:p>
        </p:txBody>
      </p:sp>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691680" y="4149080"/>
            <a:ext cx="5544616" cy="2530594"/>
          </a:xfrm>
        </p:spPr>
      </p:pic>
    </p:spTree>
    <p:extLst>
      <p:ext uri="{BB962C8B-B14F-4D97-AF65-F5344CB8AC3E}">
        <p14:creationId xmlns:p14="http://schemas.microsoft.com/office/powerpoint/2010/main" val="5820639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b="1" dirty="0" smtClean="0">
                <a:solidFill>
                  <a:srgbClr val="FFFF00"/>
                </a:solidFill>
              </a:rPr>
              <a:t>The MOST FAMOUS SITES:</a:t>
            </a:r>
            <a:endParaRPr lang="ru-RU" b="1" dirty="0">
              <a:solidFill>
                <a:srgbClr val="FFFF00"/>
              </a:solidFill>
            </a:endParaRPr>
          </a:p>
        </p:txBody>
      </p:sp>
      <p:sp>
        <p:nvSpPr>
          <p:cNvPr id="3" name="Объект 2"/>
          <p:cNvSpPr>
            <a:spLocks noGrp="1"/>
          </p:cNvSpPr>
          <p:nvPr>
            <p:ph idx="1"/>
          </p:nvPr>
        </p:nvSpPr>
        <p:spPr>
          <a:xfrm>
            <a:off x="467544" y="1160748"/>
            <a:ext cx="8229600" cy="5688632"/>
          </a:xfrm>
        </p:spPr>
        <p:txBody>
          <a:bodyPr>
            <a:normAutofit fontScale="85000" lnSpcReduction="20000"/>
          </a:bodyPr>
          <a:lstStyle/>
          <a:p>
            <a:pPr algn="r"/>
            <a:r>
              <a:rPr lang="en-US" sz="4200" b="1" dirty="0" smtClean="0">
                <a:solidFill>
                  <a:schemeClr val="bg1"/>
                </a:solidFill>
              </a:rPr>
              <a:t>VK</a:t>
            </a:r>
            <a:r>
              <a:rPr lang="en-US" sz="4200" b="1" dirty="0">
                <a:solidFill>
                  <a:schemeClr val="bg1"/>
                </a:solidFill>
              </a:rPr>
              <a:t> </a:t>
            </a:r>
            <a:endParaRPr lang="en-US" sz="4200" b="1" dirty="0" smtClean="0">
              <a:solidFill>
                <a:schemeClr val="bg1"/>
              </a:solidFill>
            </a:endParaRPr>
          </a:p>
          <a:p>
            <a:pPr algn="r"/>
            <a:r>
              <a:rPr lang="en-US" sz="4200" b="1" dirty="0">
                <a:solidFill>
                  <a:schemeClr val="bg1"/>
                </a:solidFill>
              </a:rPr>
              <a:t>LinkedIn</a:t>
            </a:r>
          </a:p>
          <a:p>
            <a:pPr algn="r"/>
            <a:r>
              <a:rPr lang="en-US" sz="4200" b="1" dirty="0">
                <a:solidFill>
                  <a:schemeClr val="bg1"/>
                </a:solidFill>
              </a:rPr>
              <a:t>eBay</a:t>
            </a:r>
          </a:p>
          <a:p>
            <a:pPr algn="r"/>
            <a:r>
              <a:rPr lang="en-US" sz="4200" b="1" dirty="0">
                <a:solidFill>
                  <a:schemeClr val="bg1"/>
                </a:solidFill>
              </a:rPr>
              <a:t>Twitter</a:t>
            </a:r>
          </a:p>
          <a:p>
            <a:pPr algn="r"/>
            <a:r>
              <a:rPr lang="en-US" sz="4200" b="1" dirty="0">
                <a:solidFill>
                  <a:schemeClr val="bg1"/>
                </a:solidFill>
              </a:rPr>
              <a:t>Amazon</a:t>
            </a:r>
          </a:p>
          <a:p>
            <a:pPr algn="r"/>
            <a:r>
              <a:rPr lang="en-US" sz="4200" b="1" dirty="0">
                <a:solidFill>
                  <a:schemeClr val="bg1"/>
                </a:solidFill>
              </a:rPr>
              <a:t>Wikipedia</a:t>
            </a:r>
          </a:p>
          <a:p>
            <a:pPr algn="r"/>
            <a:r>
              <a:rPr lang="en-US" sz="4200" b="1" dirty="0">
                <a:solidFill>
                  <a:schemeClr val="bg1"/>
                </a:solidFill>
              </a:rPr>
              <a:t>Yahoo!</a:t>
            </a:r>
          </a:p>
          <a:p>
            <a:pPr algn="r"/>
            <a:r>
              <a:rPr lang="en-US" sz="4200" b="1" dirty="0">
                <a:solidFill>
                  <a:schemeClr val="bg1"/>
                </a:solidFill>
              </a:rPr>
              <a:t>Facebook</a:t>
            </a:r>
          </a:p>
          <a:p>
            <a:pPr algn="r"/>
            <a:r>
              <a:rPr lang="en-US" sz="4200" b="1" dirty="0" err="1">
                <a:solidFill>
                  <a:schemeClr val="bg1"/>
                </a:solidFill>
              </a:rPr>
              <a:t>Youtube</a:t>
            </a:r>
            <a:endParaRPr lang="en-US" sz="4200" b="1" dirty="0">
              <a:solidFill>
                <a:schemeClr val="bg1"/>
              </a:solidFill>
            </a:endParaRPr>
          </a:p>
          <a:p>
            <a:pPr algn="r"/>
            <a:r>
              <a:rPr lang="en-US" sz="4200" b="1" dirty="0">
                <a:solidFill>
                  <a:schemeClr val="bg1"/>
                </a:solidFill>
              </a:rPr>
              <a:t>Google</a:t>
            </a:r>
          </a:p>
          <a:p>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520" y="2348880"/>
            <a:ext cx="5768731" cy="3312368"/>
          </a:xfrm>
          <a:prstGeom prst="rect">
            <a:avLst/>
          </a:prstGeom>
        </p:spPr>
      </p:pic>
    </p:spTree>
    <p:extLst>
      <p:ext uri="{BB962C8B-B14F-4D97-AF65-F5344CB8AC3E}">
        <p14:creationId xmlns:p14="http://schemas.microsoft.com/office/powerpoint/2010/main" val="236254914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3568" y="404664"/>
            <a:ext cx="7772400" cy="1470025"/>
          </a:xfrm>
        </p:spPr>
        <p:txBody>
          <a:bodyPr>
            <a:normAutofit fontScale="90000"/>
          </a:bodyPr>
          <a:lstStyle/>
          <a:p>
            <a:r>
              <a:rPr lang="en-US" b="1" dirty="0" smtClean="0">
                <a:solidFill>
                  <a:schemeClr val="bg1"/>
                </a:solidFill>
              </a:rPr>
              <a:t>Dictionary </a:t>
            </a:r>
            <a:r>
              <a:rPr lang="en-US" b="1" dirty="0">
                <a:solidFill>
                  <a:schemeClr val="bg1"/>
                </a:solidFill>
              </a:rPr>
              <a:t>Words That Originated From The Internet</a:t>
            </a:r>
            <a:br>
              <a:rPr lang="en-US" b="1" dirty="0">
                <a:solidFill>
                  <a:schemeClr val="bg1"/>
                </a:solidFill>
              </a:rPr>
            </a:br>
            <a:endParaRPr lang="ru-RU" dirty="0">
              <a:solidFill>
                <a:schemeClr val="bg1"/>
              </a:solidFill>
            </a:endParaRPr>
          </a:p>
        </p:txBody>
      </p:sp>
      <p:sp>
        <p:nvSpPr>
          <p:cNvPr id="4" name="Подзаголовок 3"/>
          <p:cNvSpPr>
            <a:spLocks noGrp="1"/>
          </p:cNvSpPr>
          <p:nvPr>
            <p:ph type="subTitle" idx="1"/>
          </p:nvPr>
        </p:nvSpPr>
        <p:spPr>
          <a:xfrm>
            <a:off x="323528" y="1772816"/>
            <a:ext cx="8496944" cy="4824536"/>
          </a:xfrm>
        </p:spPr>
        <p:txBody>
          <a:bodyPr>
            <a:normAutofit/>
          </a:bodyPr>
          <a:lstStyle/>
          <a:p>
            <a:r>
              <a:rPr lang="en-US" sz="2400" b="1" dirty="0" err="1">
                <a:solidFill>
                  <a:srgbClr val="FFFF00"/>
                </a:solidFill>
              </a:rPr>
              <a:t>selfie</a:t>
            </a:r>
            <a:r>
              <a:rPr lang="en-US" sz="2400" b="1" dirty="0" smtClean="0">
                <a:solidFill>
                  <a:srgbClr val="FFFF00"/>
                </a:solidFill>
              </a:rPr>
              <a:t>:</a:t>
            </a:r>
            <a:r>
              <a:rPr lang="en-US" sz="2400" b="1" dirty="0" smtClean="0">
                <a:solidFill>
                  <a:schemeClr val="bg1"/>
                </a:solidFill>
              </a:rPr>
              <a:t> </a:t>
            </a:r>
            <a:r>
              <a:rPr lang="en-US" sz="2400" b="1" dirty="0">
                <a:solidFill>
                  <a:schemeClr val="bg1"/>
                </a:solidFill>
              </a:rPr>
              <a:t>a photograph that one has taken of oneself, typically one taken with a smartphone or webcam and uploaded to a social media </a:t>
            </a:r>
            <a:r>
              <a:rPr lang="en-US" sz="2400" b="1" dirty="0" smtClean="0">
                <a:solidFill>
                  <a:schemeClr val="bg1"/>
                </a:solidFill>
              </a:rPr>
              <a:t>website;</a:t>
            </a:r>
          </a:p>
          <a:p>
            <a:r>
              <a:rPr lang="en-US" sz="2400" b="1" dirty="0" err="1">
                <a:solidFill>
                  <a:srgbClr val="FFFF00"/>
                </a:solidFill>
              </a:rPr>
              <a:t>phablet</a:t>
            </a:r>
            <a:r>
              <a:rPr lang="en-US" sz="2400" b="1" dirty="0">
                <a:solidFill>
                  <a:srgbClr val="FFFF00"/>
                </a:solidFill>
              </a:rPr>
              <a:t>:</a:t>
            </a:r>
            <a:r>
              <a:rPr lang="en-US" sz="2400" b="1" dirty="0">
                <a:solidFill>
                  <a:schemeClr val="bg1"/>
                </a:solidFill>
              </a:rPr>
              <a:t> </a:t>
            </a:r>
            <a:r>
              <a:rPr lang="en-US" sz="2400" b="1" dirty="0" smtClean="0">
                <a:solidFill>
                  <a:schemeClr val="bg1"/>
                </a:solidFill>
              </a:rPr>
              <a:t>a </a:t>
            </a:r>
            <a:r>
              <a:rPr lang="en-US" sz="2400" b="1" dirty="0">
                <a:solidFill>
                  <a:schemeClr val="bg1"/>
                </a:solidFill>
              </a:rPr>
              <a:t>smartphone having a screen which is intermediate in size between that of a typical smartphone and a tablet </a:t>
            </a:r>
            <a:r>
              <a:rPr lang="en-US" sz="2400" b="1" dirty="0" smtClean="0">
                <a:solidFill>
                  <a:schemeClr val="bg1"/>
                </a:solidFill>
              </a:rPr>
              <a:t>computer</a:t>
            </a:r>
            <a:r>
              <a:rPr lang="en-US" sz="2400" b="1" dirty="0">
                <a:solidFill>
                  <a:schemeClr val="bg1"/>
                </a:solidFill>
              </a:rPr>
              <a:t>;</a:t>
            </a:r>
            <a:endParaRPr lang="en-US" sz="2400" b="1" dirty="0" smtClean="0">
              <a:solidFill>
                <a:schemeClr val="bg1"/>
              </a:solidFill>
            </a:endParaRPr>
          </a:p>
          <a:p>
            <a:r>
              <a:rPr lang="en-US" sz="2400" b="1" dirty="0" err="1">
                <a:solidFill>
                  <a:srgbClr val="FFFF00"/>
                </a:solidFill>
              </a:rPr>
              <a:t>derp</a:t>
            </a:r>
            <a:r>
              <a:rPr lang="en-US" sz="2400" b="1" dirty="0">
                <a:solidFill>
                  <a:srgbClr val="FFFF00"/>
                </a:solidFill>
              </a:rPr>
              <a:t>:</a:t>
            </a:r>
            <a:r>
              <a:rPr lang="en-US" sz="2400" b="1" dirty="0">
                <a:solidFill>
                  <a:schemeClr val="bg1"/>
                </a:solidFill>
              </a:rPr>
              <a:t> </a:t>
            </a:r>
            <a:r>
              <a:rPr lang="en-US" sz="2400" b="1" dirty="0" smtClean="0">
                <a:solidFill>
                  <a:schemeClr val="bg1"/>
                </a:solidFill>
              </a:rPr>
              <a:t>used </a:t>
            </a:r>
            <a:r>
              <a:rPr lang="en-US" sz="2400" b="1" dirty="0">
                <a:solidFill>
                  <a:schemeClr val="bg1"/>
                </a:solidFill>
              </a:rPr>
              <a:t>as a substitute for speech regarded as meaningless or stupid, or to comment on a foolish or stupid </a:t>
            </a:r>
            <a:r>
              <a:rPr lang="en-US" sz="2400" b="1" dirty="0" smtClean="0">
                <a:solidFill>
                  <a:schemeClr val="bg1"/>
                </a:solidFill>
              </a:rPr>
              <a:t>action;</a:t>
            </a:r>
          </a:p>
          <a:p>
            <a:r>
              <a:rPr lang="en-US" sz="2400" b="1" dirty="0" err="1">
                <a:solidFill>
                  <a:srgbClr val="FFFF00"/>
                </a:solidFill>
              </a:rPr>
              <a:t>srsly</a:t>
            </a:r>
            <a:r>
              <a:rPr lang="en-US" sz="2400" b="1" dirty="0">
                <a:solidFill>
                  <a:srgbClr val="FFFF00"/>
                </a:solidFill>
              </a:rPr>
              <a:t>:</a:t>
            </a:r>
            <a:r>
              <a:rPr lang="en-US" sz="2400" b="1" dirty="0">
                <a:solidFill>
                  <a:schemeClr val="bg1"/>
                </a:solidFill>
              </a:rPr>
              <a:t> </a:t>
            </a:r>
            <a:r>
              <a:rPr lang="en-US" sz="2400" b="1" dirty="0" smtClean="0">
                <a:solidFill>
                  <a:schemeClr val="bg1"/>
                </a:solidFill>
              </a:rPr>
              <a:t> </a:t>
            </a:r>
            <a:r>
              <a:rPr lang="en-US" sz="2400" b="1" dirty="0">
                <a:solidFill>
                  <a:schemeClr val="bg1"/>
                </a:solidFill>
              </a:rPr>
              <a:t>short for </a:t>
            </a:r>
            <a:r>
              <a:rPr lang="en-US" sz="2400" b="1" dirty="0" smtClean="0">
                <a:solidFill>
                  <a:schemeClr val="bg1"/>
                </a:solidFill>
              </a:rPr>
              <a:t>seriously;</a:t>
            </a:r>
          </a:p>
          <a:p>
            <a:r>
              <a:rPr lang="en-US" sz="2400" b="1" dirty="0">
                <a:solidFill>
                  <a:srgbClr val="FFFF00"/>
                </a:solidFill>
              </a:rPr>
              <a:t>tweet:</a:t>
            </a:r>
            <a:r>
              <a:rPr lang="en-US" sz="2400" b="1" dirty="0">
                <a:solidFill>
                  <a:schemeClr val="bg1"/>
                </a:solidFill>
              </a:rPr>
              <a:t> </a:t>
            </a:r>
            <a:r>
              <a:rPr lang="en-US" sz="2400" b="1" dirty="0" smtClean="0">
                <a:solidFill>
                  <a:schemeClr val="bg1"/>
                </a:solidFill>
              </a:rPr>
              <a:t>a </a:t>
            </a:r>
            <a:r>
              <a:rPr lang="en-US" sz="2400" b="1" dirty="0">
                <a:solidFill>
                  <a:schemeClr val="bg1"/>
                </a:solidFill>
              </a:rPr>
              <a:t>posting made on the social media website </a:t>
            </a:r>
            <a:r>
              <a:rPr lang="en-US" sz="2400" b="1" dirty="0" smtClean="0">
                <a:solidFill>
                  <a:schemeClr val="bg1"/>
                </a:solidFill>
              </a:rPr>
              <a:t>Twitter;</a:t>
            </a:r>
          </a:p>
          <a:p>
            <a:r>
              <a:rPr lang="en-US" sz="2400" b="1" dirty="0" err="1">
                <a:solidFill>
                  <a:srgbClr val="FFFF00"/>
                </a:solidFill>
              </a:rPr>
              <a:t>tl;dr</a:t>
            </a:r>
            <a:r>
              <a:rPr lang="en-US" sz="2400" b="1" dirty="0">
                <a:solidFill>
                  <a:srgbClr val="FFFF00"/>
                </a:solidFill>
              </a:rPr>
              <a:t>:</a:t>
            </a:r>
            <a:r>
              <a:rPr lang="en-US" sz="2400" b="1" dirty="0">
                <a:solidFill>
                  <a:schemeClr val="bg1"/>
                </a:solidFill>
              </a:rPr>
              <a:t> </a:t>
            </a:r>
            <a:r>
              <a:rPr lang="en-US" sz="2400" b="1" dirty="0" smtClean="0">
                <a:solidFill>
                  <a:schemeClr val="bg1"/>
                </a:solidFill>
              </a:rPr>
              <a:t>short </a:t>
            </a:r>
            <a:r>
              <a:rPr lang="en-US" sz="2400" b="1" dirty="0">
                <a:solidFill>
                  <a:schemeClr val="bg1"/>
                </a:solidFill>
              </a:rPr>
              <a:t>for "Too long; Didn’t </a:t>
            </a:r>
            <a:r>
              <a:rPr lang="en-US" sz="2400" b="1" dirty="0" smtClean="0">
                <a:solidFill>
                  <a:schemeClr val="bg1"/>
                </a:solidFill>
              </a:rPr>
              <a:t>read“;</a:t>
            </a:r>
            <a:endParaRPr lang="ru-RU" sz="2400" b="1" dirty="0">
              <a:solidFill>
                <a:schemeClr val="bg1"/>
              </a:solidFill>
            </a:endParaRPr>
          </a:p>
        </p:txBody>
      </p:sp>
    </p:spTree>
    <p:extLst>
      <p:ext uri="{BB962C8B-B14F-4D97-AF65-F5344CB8AC3E}">
        <p14:creationId xmlns:p14="http://schemas.microsoft.com/office/powerpoint/2010/main" val="149333316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67544" y="692696"/>
            <a:ext cx="8188971" cy="5544616"/>
          </a:xfrm>
        </p:spPr>
      </p:pic>
    </p:spTree>
    <p:extLst>
      <p:ext uri="{BB962C8B-B14F-4D97-AF65-F5344CB8AC3E}">
        <p14:creationId xmlns:p14="http://schemas.microsoft.com/office/powerpoint/2010/main" val="250018316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ctrTitle"/>
          </p:nvPr>
        </p:nvSpPr>
        <p:spPr>
          <a:xfrm>
            <a:off x="467544" y="-171400"/>
            <a:ext cx="7772400" cy="1470025"/>
          </a:xfrm>
        </p:spPr>
        <p:txBody>
          <a:bodyPr/>
          <a:lstStyle/>
          <a:p>
            <a:endParaRPr lang="ru-RU"/>
          </a:p>
        </p:txBody>
      </p:sp>
      <p:sp>
        <p:nvSpPr>
          <p:cNvPr id="5" name="Подзаголовок 4"/>
          <p:cNvSpPr>
            <a:spLocks noGrp="1"/>
          </p:cNvSpPr>
          <p:nvPr>
            <p:ph type="subTitle" idx="1"/>
          </p:nvPr>
        </p:nvSpPr>
        <p:spPr>
          <a:xfrm>
            <a:off x="251520" y="548680"/>
            <a:ext cx="8712968" cy="6480720"/>
          </a:xfrm>
        </p:spPr>
        <p:txBody>
          <a:bodyPr>
            <a:normAutofit/>
          </a:bodyPr>
          <a:lstStyle/>
          <a:p>
            <a:r>
              <a:rPr lang="en-US" sz="2400" b="1" dirty="0" smtClean="0">
                <a:solidFill>
                  <a:srgbClr val="FFFF00"/>
                </a:solidFill>
              </a:rPr>
              <a:t>OMG</a:t>
            </a:r>
            <a:r>
              <a:rPr lang="en-US" sz="2400" b="1" dirty="0">
                <a:solidFill>
                  <a:srgbClr val="FFFF00"/>
                </a:solidFill>
              </a:rPr>
              <a:t>: </a:t>
            </a:r>
            <a:r>
              <a:rPr lang="en-US" sz="2400" b="1" dirty="0" smtClean="0">
                <a:solidFill>
                  <a:schemeClr val="bg1"/>
                </a:solidFill>
              </a:rPr>
              <a:t>used </a:t>
            </a:r>
            <a:r>
              <a:rPr lang="en-US" sz="2400" b="1" dirty="0">
                <a:solidFill>
                  <a:schemeClr val="bg1"/>
                </a:solidFill>
              </a:rPr>
              <a:t>to express surprise, excitement, disbelief, etc</a:t>
            </a:r>
            <a:r>
              <a:rPr lang="en-US" sz="2400" b="1" dirty="0" smtClean="0">
                <a:solidFill>
                  <a:schemeClr val="bg1"/>
                </a:solidFill>
              </a:rPr>
              <a:t>.;</a:t>
            </a:r>
          </a:p>
          <a:p>
            <a:r>
              <a:rPr lang="en-US" sz="2400" b="1" dirty="0">
                <a:solidFill>
                  <a:schemeClr val="bg1"/>
                </a:solidFill>
              </a:rPr>
              <a:t>LOL: laughing out loud; </a:t>
            </a:r>
            <a:r>
              <a:rPr lang="en-US" sz="2400" b="1" dirty="0" smtClean="0">
                <a:solidFill>
                  <a:schemeClr val="bg1"/>
                </a:solidFill>
              </a:rPr>
              <a:t>used </a:t>
            </a:r>
            <a:r>
              <a:rPr lang="en-US" sz="2400" b="1" dirty="0">
                <a:solidFill>
                  <a:schemeClr val="bg1"/>
                </a:solidFill>
              </a:rPr>
              <a:t>chiefly in electronic communication to draw attention to a joke or amusing statement, or to express </a:t>
            </a:r>
            <a:r>
              <a:rPr lang="en-US" sz="2400" b="1" dirty="0" smtClean="0">
                <a:solidFill>
                  <a:schemeClr val="bg1"/>
                </a:solidFill>
              </a:rPr>
              <a:t>amusement;</a:t>
            </a:r>
          </a:p>
          <a:p>
            <a:r>
              <a:rPr lang="en-US" sz="2400" b="1" dirty="0" err="1">
                <a:solidFill>
                  <a:srgbClr val="FFFF00"/>
                </a:solidFill>
              </a:rPr>
              <a:t>noob</a:t>
            </a:r>
            <a:r>
              <a:rPr lang="en-US" sz="2400" b="1" dirty="0">
                <a:solidFill>
                  <a:srgbClr val="FFFF00"/>
                </a:solidFill>
              </a:rPr>
              <a:t>:</a:t>
            </a:r>
            <a:r>
              <a:rPr lang="en-US" sz="2400" b="1" dirty="0">
                <a:solidFill>
                  <a:schemeClr val="bg1"/>
                </a:solidFill>
              </a:rPr>
              <a:t> </a:t>
            </a:r>
            <a:r>
              <a:rPr lang="en-US" sz="2400" b="1" dirty="0" smtClean="0">
                <a:solidFill>
                  <a:schemeClr val="bg1"/>
                </a:solidFill>
              </a:rPr>
              <a:t>a </a:t>
            </a:r>
            <a:r>
              <a:rPr lang="en-US" sz="2400" b="1" dirty="0">
                <a:solidFill>
                  <a:schemeClr val="bg1"/>
                </a:solidFill>
              </a:rPr>
              <a:t>person who is inexperienced in a particular sphere or activity, especially computing or the use of the </a:t>
            </a:r>
            <a:r>
              <a:rPr lang="en-US" sz="2400" b="1" dirty="0" smtClean="0">
                <a:solidFill>
                  <a:schemeClr val="bg1"/>
                </a:solidFill>
              </a:rPr>
              <a:t>Internet;</a:t>
            </a:r>
          </a:p>
          <a:p>
            <a:r>
              <a:rPr lang="en-US" sz="2400" b="1" dirty="0" err="1">
                <a:solidFill>
                  <a:srgbClr val="FFFF00"/>
                </a:solidFill>
              </a:rPr>
              <a:t>hashtag</a:t>
            </a:r>
            <a:r>
              <a:rPr lang="en-US" sz="2400" b="1" dirty="0">
                <a:solidFill>
                  <a:srgbClr val="FFFF00"/>
                </a:solidFill>
              </a:rPr>
              <a:t>:</a:t>
            </a:r>
            <a:r>
              <a:rPr lang="en-US" sz="2400" b="1" dirty="0">
                <a:solidFill>
                  <a:schemeClr val="bg1"/>
                </a:solidFill>
              </a:rPr>
              <a:t> </a:t>
            </a:r>
            <a:r>
              <a:rPr lang="en-US" sz="2400" b="1" dirty="0" smtClean="0">
                <a:solidFill>
                  <a:schemeClr val="bg1"/>
                </a:solidFill>
              </a:rPr>
              <a:t>a </a:t>
            </a:r>
            <a:r>
              <a:rPr lang="en-US" sz="2400" b="1" dirty="0">
                <a:solidFill>
                  <a:schemeClr val="bg1"/>
                </a:solidFill>
              </a:rPr>
              <a:t>word or phrase preceded by a hash sign (#), used on social media sites such as Twitter to identify messages on a specific </a:t>
            </a:r>
            <a:r>
              <a:rPr lang="en-US" sz="2400" b="1" dirty="0" smtClean="0">
                <a:solidFill>
                  <a:schemeClr val="bg1"/>
                </a:solidFill>
              </a:rPr>
              <a:t>topic;</a:t>
            </a:r>
          </a:p>
          <a:p>
            <a:r>
              <a:rPr lang="en-US" sz="2400" b="1" dirty="0">
                <a:solidFill>
                  <a:srgbClr val="FFFF00"/>
                </a:solidFill>
              </a:rPr>
              <a:t>unfriend</a:t>
            </a:r>
            <a:r>
              <a:rPr lang="en-US" sz="2400" b="1" dirty="0" smtClean="0">
                <a:solidFill>
                  <a:srgbClr val="FFFF00"/>
                </a:solidFill>
              </a:rPr>
              <a:t>: </a:t>
            </a:r>
            <a:r>
              <a:rPr lang="en-US" sz="2400" b="1" dirty="0">
                <a:solidFill>
                  <a:schemeClr val="bg1"/>
                </a:solidFill>
              </a:rPr>
              <a:t>remove (someone) from a list of friends or contacts on a social networking </a:t>
            </a:r>
            <a:r>
              <a:rPr lang="en-US" sz="2400" b="1" dirty="0" smtClean="0">
                <a:solidFill>
                  <a:schemeClr val="bg1"/>
                </a:solidFill>
              </a:rPr>
              <a:t>website;</a:t>
            </a:r>
          </a:p>
          <a:p>
            <a:r>
              <a:rPr lang="en-US" sz="2400" b="1" dirty="0">
                <a:solidFill>
                  <a:srgbClr val="FFFF00"/>
                </a:solidFill>
              </a:rPr>
              <a:t>troll:</a:t>
            </a:r>
            <a:r>
              <a:rPr lang="en-US" sz="2400" b="1" dirty="0">
                <a:solidFill>
                  <a:schemeClr val="bg1"/>
                </a:solidFill>
              </a:rPr>
              <a:t> </a:t>
            </a:r>
            <a:r>
              <a:rPr lang="en-US" sz="2400" b="1" dirty="0" smtClean="0">
                <a:solidFill>
                  <a:schemeClr val="bg1"/>
                </a:solidFill>
              </a:rPr>
              <a:t>make </a:t>
            </a:r>
            <a:r>
              <a:rPr lang="en-US" sz="2400" b="1" dirty="0">
                <a:solidFill>
                  <a:schemeClr val="bg1"/>
                </a:solidFill>
              </a:rPr>
              <a:t>a deliberately offensive or provocative online posting with the aim of upsetting someone or eliciting an angry response from </a:t>
            </a:r>
            <a:r>
              <a:rPr lang="en-US" sz="2400" b="1" dirty="0" smtClean="0">
                <a:solidFill>
                  <a:schemeClr val="bg1"/>
                </a:solidFill>
              </a:rPr>
              <a:t>them;</a:t>
            </a:r>
          </a:p>
          <a:p>
            <a:endParaRPr lang="en-US" sz="2400" b="1" dirty="0" smtClean="0">
              <a:solidFill>
                <a:schemeClr val="bg1"/>
              </a:solidFill>
            </a:endParaRPr>
          </a:p>
        </p:txBody>
      </p:sp>
    </p:spTree>
    <p:extLst>
      <p:ext uri="{BB962C8B-B14F-4D97-AF65-F5344CB8AC3E}">
        <p14:creationId xmlns:p14="http://schemas.microsoft.com/office/powerpoint/2010/main" val="3680525555"/>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78</TotalTime>
  <Words>376</Words>
  <Application>Microsoft Office PowerPoint</Application>
  <PresentationFormat>Экран (4:3)</PresentationFormat>
  <Paragraphs>46</Paragraphs>
  <Slides>14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Тема Office</vt:lpstr>
      <vt:lpstr>THE INTERNET</vt:lpstr>
      <vt:lpstr>The internet is used to send information quickly between computers around the world</vt:lpstr>
      <vt:lpstr>The internet was developed in the United States by the "United States Department of Defense Advanced Research Projects Agency" (DARPA).  It was first connected in October, 1969,and was called ARPANET.  The World Wide Web was created at CERN in Switzerland in 1990 by a British (UK) man named Tim Berners-Lee.</vt:lpstr>
      <vt:lpstr>Today, people can pay money to access the internet from internet service providers. Some services on the Internet cost nothing to use. Sometimes the people who offer these free services use advertising to make money from them.  The alternative (other) name, "net" came from "inter(net)".</vt:lpstr>
      <vt:lpstr> Few words about the Microsoft:  In 1975 two friends: Bill Gates and Paul Allen started Microsoft and very soon it became a business success. In 1980, Gates bought a small company which produced an operating system called DOS. He made some changes to it and renamed it MSDOS.He sold the rights to use this system to IBM. Since 1980 MSDOS has been the standard operating system for all PCs. Microsoft has also developed such well – known programmes as Windows, Excel and Internet Explorer. </vt:lpstr>
      <vt:lpstr>The MOST FAMOUS SITES:</vt:lpstr>
      <vt:lpstr>Dictionary Words That Originated From The Internet </vt:lpstr>
      <vt:lpstr>Презентация PowerPoint</vt:lpstr>
      <vt:lpstr>Презентация PowerPoint</vt:lpstr>
      <vt:lpstr>Презентация PowerPoint</vt:lpstr>
      <vt:lpstr>Презентация PowerPoint</vt:lpstr>
      <vt:lpstr>Презентация PowerPoint</vt:lpstr>
      <vt:lpstr>Dangers on the NET</vt:lpstr>
      <vt:lpstr>Thanks for attention!</vt:lpstr>
    </vt:vector>
  </TitlesOfParts>
  <Company>Krokoz™</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INTERNET</dc:title>
  <dc:creator>Асус</dc:creator>
  <cp:lastModifiedBy>Асус</cp:lastModifiedBy>
  <cp:revision>7</cp:revision>
  <dcterms:created xsi:type="dcterms:W3CDTF">2016-09-23T20:13:37Z</dcterms:created>
  <dcterms:modified xsi:type="dcterms:W3CDTF">2016-09-23T21:31:41Z</dcterms:modified>
</cp:coreProperties>
</file>