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3"/>
  </p:notesMasterIdLst>
  <p:sldIdLst>
    <p:sldId id="256" r:id="rId2"/>
    <p:sldId id="258" r:id="rId3"/>
    <p:sldId id="259" r:id="rId4"/>
    <p:sldId id="260" r:id="rId5"/>
    <p:sldId id="257" r:id="rId6"/>
    <p:sldId id="278" r:id="rId7"/>
    <p:sldId id="279" r:id="rId8"/>
    <p:sldId id="294" r:id="rId9"/>
    <p:sldId id="271" r:id="rId10"/>
    <p:sldId id="286" r:id="rId11"/>
    <p:sldId id="295" r:id="rId12"/>
    <p:sldId id="280" r:id="rId13"/>
    <p:sldId id="282" r:id="rId14"/>
    <p:sldId id="267" r:id="rId15"/>
    <p:sldId id="281" r:id="rId16"/>
    <p:sldId id="283" r:id="rId17"/>
    <p:sldId id="289" r:id="rId18"/>
    <p:sldId id="296" r:id="rId19"/>
    <p:sldId id="290" r:id="rId20"/>
    <p:sldId id="291" r:id="rId21"/>
    <p:sldId id="29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4D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6232" autoAdjust="0"/>
  </p:normalViewPr>
  <p:slideViewPr>
    <p:cSldViewPr>
      <p:cViewPr>
        <p:scale>
          <a:sx n="90" d="100"/>
          <a:sy n="90" d="100"/>
        </p:scale>
        <p:origin x="-534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2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Пьете</a:t>
            </a:r>
            <a:r>
              <a:rPr lang="ru-RU" sz="2200" baseline="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ли вы кофе?</a:t>
            </a:r>
            <a:endParaRPr lang="ru-RU" sz="2200" dirty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9191780478080375"/>
          <c:y val="1.1984980083227998E-2"/>
        </c:manualLayout>
      </c:layout>
      <c:overlay val="0"/>
    </c:title>
    <c:autoTitleDeleted val="0"/>
    <c:view3D>
      <c:rotX val="0"/>
      <c:rotY val="30"/>
      <c:depthPercent val="9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506379778558888"/>
          <c:y val="0.10953501108374745"/>
          <c:w val="0.76743638805194947"/>
          <c:h val="0.622944347855082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rgbClr val="724D3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50000"/>
                </a:schemeClr>
              </a:solidFill>
            </c:spPr>
          </c:dPt>
          <c:cat>
            <c:strRef>
              <c:f>Лист1!$A$2</c:f>
              <c:strCache>
                <c:ptCount val="1"/>
                <c:pt idx="0">
                  <c:v>кол-во ответов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кол-во ответов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редко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кол-во ответов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0262656"/>
        <c:axId val="100264192"/>
        <c:axId val="0"/>
      </c:bar3DChart>
      <c:catAx>
        <c:axId val="100262656"/>
        <c:scaling>
          <c:orientation val="minMax"/>
        </c:scaling>
        <c:delete val="1"/>
        <c:axPos val="b"/>
        <c:majorTickMark val="none"/>
        <c:minorTickMark val="none"/>
        <c:tickLblPos val="none"/>
        <c:crossAx val="100264192"/>
        <c:crosses val="autoZero"/>
        <c:auto val="1"/>
        <c:lblAlgn val="ctr"/>
        <c:lblOffset val="100"/>
        <c:noMultiLvlLbl val="0"/>
      </c:catAx>
      <c:valAx>
        <c:axId val="100264192"/>
        <c:scaling>
          <c:orientation val="minMax"/>
          <c:max val="35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0026265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часто?</a:t>
            </a:r>
            <a:endParaRPr lang="ru-RU" sz="2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view3D>
      <c:rotX val="0"/>
      <c:rotY val="30"/>
      <c:depthPercent val="10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653840841687194"/>
          <c:y val="0.1119071822749282"/>
          <c:w val="0.8260541620550188"/>
          <c:h val="0.5097528505547613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раз в сутки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кол-во ответов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 раза в сутки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кол-во ответов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 раза в сутки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кол-во ответов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0444800"/>
        <c:axId val="100458880"/>
        <c:axId val="0"/>
      </c:bar3DChart>
      <c:catAx>
        <c:axId val="100444800"/>
        <c:scaling>
          <c:orientation val="minMax"/>
        </c:scaling>
        <c:delete val="1"/>
        <c:axPos val="b"/>
        <c:majorTickMark val="none"/>
        <c:minorTickMark val="none"/>
        <c:tickLblPos val="none"/>
        <c:crossAx val="100458880"/>
        <c:crosses val="autoZero"/>
        <c:auto val="1"/>
        <c:lblAlgn val="ctr"/>
        <c:lblOffset val="100"/>
        <c:noMultiLvlLbl val="0"/>
      </c:catAx>
      <c:valAx>
        <c:axId val="100458880"/>
        <c:scaling>
          <c:orientation val="minMax"/>
          <c:max val="35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0044480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2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</a:t>
            </a:r>
            <a:r>
              <a:rPr lang="ru-RU" sz="2200" baseline="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кофе вы предпочитаете?</a:t>
            </a:r>
            <a:endParaRPr lang="ru-RU" sz="2200" dirty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view3D>
      <c:rotX val="0"/>
      <c:rotY val="30"/>
      <c:depthPercent val="10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755533349318188"/>
          <c:y val="0.14084884489927263"/>
          <c:w val="0.82777653810918572"/>
          <c:h val="0.5245814692391012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крепкий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кол-во ответов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 добавками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кол-во ответов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оба варианта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кол-во ответов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0964608"/>
        <c:axId val="100999168"/>
        <c:axId val="0"/>
      </c:bar3DChart>
      <c:catAx>
        <c:axId val="100964608"/>
        <c:scaling>
          <c:orientation val="minMax"/>
        </c:scaling>
        <c:delete val="1"/>
        <c:axPos val="b"/>
        <c:majorTickMark val="none"/>
        <c:minorTickMark val="none"/>
        <c:tickLblPos val="none"/>
        <c:crossAx val="100999168"/>
        <c:crosses val="autoZero"/>
        <c:auto val="1"/>
        <c:lblAlgn val="ctr"/>
        <c:lblOffset val="100"/>
        <c:noMultiLvlLbl val="0"/>
      </c:catAx>
      <c:valAx>
        <c:axId val="100999168"/>
        <c:scaling>
          <c:orientation val="minMax"/>
          <c:max val="35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0096460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2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200" baseline="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какое время суток?</a:t>
            </a:r>
            <a:endParaRPr lang="ru-RU" sz="2200" dirty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141119406136695"/>
          <c:y val="2.1728324091407587E-2"/>
        </c:manualLayout>
      </c:layout>
      <c:overlay val="0"/>
    </c:title>
    <c:autoTitleDeleted val="0"/>
    <c:view3D>
      <c:rotX val="0"/>
      <c:rotY val="30"/>
      <c:depthPercent val="10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412450098959817"/>
          <c:y val="0.10967857633905267"/>
          <c:w val="0.8227307215786499"/>
          <c:h val="0.6364462540493696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утром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кол-во ответов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днем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кол-во ответов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вечером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кол-во ответов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1015936"/>
        <c:axId val="101017472"/>
        <c:axId val="0"/>
      </c:bar3DChart>
      <c:catAx>
        <c:axId val="101015936"/>
        <c:scaling>
          <c:orientation val="minMax"/>
        </c:scaling>
        <c:delete val="1"/>
        <c:axPos val="b"/>
        <c:majorTickMark val="none"/>
        <c:minorTickMark val="none"/>
        <c:tickLblPos val="none"/>
        <c:crossAx val="101017472"/>
        <c:crosses val="autoZero"/>
        <c:auto val="1"/>
        <c:lblAlgn val="ctr"/>
        <c:lblOffset val="100"/>
        <c:noMultiLvlLbl val="0"/>
      </c:catAx>
      <c:valAx>
        <c:axId val="101017472"/>
        <c:scaling>
          <c:orientation val="minMax"/>
          <c:max val="25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0101593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2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Знаете ли вы состав кофе?</a:t>
            </a:r>
            <a:endParaRPr lang="ru-RU" sz="2200" dirty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view3D>
      <c:rotX val="0"/>
      <c:rotY val="30"/>
      <c:depthPercent val="10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8006553083057129"/>
          <c:y val="0.13054896195610624"/>
          <c:w val="0.68678944009338494"/>
          <c:h val="0.622712350863343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кол-во ответов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кол-во ответов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немного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кол-во ответов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1337088"/>
        <c:axId val="31355264"/>
        <c:axId val="0"/>
      </c:bar3DChart>
      <c:catAx>
        <c:axId val="31337088"/>
        <c:scaling>
          <c:orientation val="minMax"/>
        </c:scaling>
        <c:delete val="1"/>
        <c:axPos val="b"/>
        <c:majorTickMark val="none"/>
        <c:minorTickMark val="none"/>
        <c:tickLblPos val="none"/>
        <c:crossAx val="31355264"/>
        <c:crosses val="autoZero"/>
        <c:auto val="1"/>
        <c:lblAlgn val="ctr"/>
        <c:lblOffset val="100"/>
        <c:noMultiLvlLbl val="0"/>
      </c:catAx>
      <c:valAx>
        <c:axId val="31355264"/>
        <c:scaling>
          <c:orientation val="minMax"/>
          <c:max val="4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 baseline="0" dirty="0" smtClean="0"/>
                  <a:t>   </a:t>
                </a:r>
                <a:endParaRPr lang="ru-RU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133708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2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Знаете ли вы о влиянии кофе на организм?</a:t>
            </a:r>
            <a:endParaRPr lang="ru-RU" sz="2200" dirty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view3D>
      <c:rotX val="0"/>
      <c:rotY val="30"/>
      <c:depthPercent val="10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512977236157366"/>
          <c:y val="0.13188097295609105"/>
          <c:w val="0.73364648069844896"/>
          <c:h val="0.6143392007585171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кол-во ответов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кол-во ответов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немного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кол-во ответов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1421568"/>
        <c:axId val="31423104"/>
        <c:axId val="0"/>
      </c:bar3DChart>
      <c:catAx>
        <c:axId val="31421568"/>
        <c:scaling>
          <c:orientation val="minMax"/>
        </c:scaling>
        <c:delete val="1"/>
        <c:axPos val="b"/>
        <c:majorTickMark val="none"/>
        <c:minorTickMark val="none"/>
        <c:tickLblPos val="none"/>
        <c:crossAx val="31423104"/>
        <c:crosses val="autoZero"/>
        <c:auto val="1"/>
        <c:lblAlgn val="ctr"/>
        <c:lblOffset val="100"/>
        <c:noMultiLvlLbl val="0"/>
      </c:catAx>
      <c:valAx>
        <c:axId val="31423104"/>
        <c:scaling>
          <c:orientation val="minMax"/>
          <c:max val="45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142156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540670-F914-4625-9244-89611C1599DC}" type="doc">
      <dgm:prSet loTypeId="urn:microsoft.com/office/officeart/2005/8/layout/hProcess9" loCatId="process" qsTypeId="urn:microsoft.com/office/officeart/2005/8/quickstyle/3d1" qsCatId="3D" csTypeId="urn:microsoft.com/office/officeart/2005/8/colors/accent4_2" csCatId="accent4" phldr="1"/>
      <dgm:spPr/>
    </dgm:pt>
    <dgm:pt modelId="{35C2E7DE-81B6-4C75-801C-8F51B0906F24}">
      <dgm:prSet phldrT="[Текст]"/>
      <dgm:spPr/>
      <dgm:t>
        <a:bodyPr/>
        <a:lstStyle/>
        <a:p>
          <a:r>
            <a:rPr lang="ru-RU" dirty="0" smtClean="0">
              <a:solidFill>
                <a:schemeClr val="accent1">
                  <a:lumMod val="10000"/>
                </a:schemeClr>
              </a:solidFill>
            </a:rPr>
            <a:t>Тигель со смесью веществ поставила на огонь. На тигель поставила фарфоровую чашку с холодной водой.   </a:t>
          </a:r>
          <a:endParaRPr lang="ru-RU" dirty="0">
            <a:solidFill>
              <a:schemeClr val="accent1">
                <a:lumMod val="10000"/>
              </a:schemeClr>
            </a:solidFill>
          </a:endParaRPr>
        </a:p>
      </dgm:t>
    </dgm:pt>
    <dgm:pt modelId="{B60BE2E0-7BD5-40AA-A5AE-D97EB4A873DF}" type="parTrans" cxnId="{351838E6-F941-45FB-963D-147D05CDC0E0}">
      <dgm:prSet/>
      <dgm:spPr/>
      <dgm:t>
        <a:bodyPr/>
        <a:lstStyle/>
        <a:p>
          <a:endParaRPr lang="ru-RU"/>
        </a:p>
      </dgm:t>
    </dgm:pt>
    <dgm:pt modelId="{D8FEB13D-8777-44E9-A8FB-B7E8458DEF98}" type="sibTrans" cxnId="{351838E6-F941-45FB-963D-147D05CDC0E0}">
      <dgm:prSet/>
      <dgm:spPr/>
      <dgm:t>
        <a:bodyPr/>
        <a:lstStyle/>
        <a:p>
          <a:endParaRPr lang="ru-RU"/>
        </a:p>
      </dgm:t>
    </dgm:pt>
    <dgm:pt modelId="{338627F3-2200-4A4B-87A4-343343BBAA4B}">
      <dgm:prSet phldrT="[Текст]" custT="1"/>
      <dgm:spPr/>
      <dgm:t>
        <a:bodyPr/>
        <a:lstStyle/>
        <a:p>
          <a:r>
            <a:rPr lang="ru-RU" sz="1300" dirty="0" smtClean="0">
              <a:solidFill>
                <a:schemeClr val="accent1">
                  <a:lumMod val="10000"/>
                </a:schemeClr>
              </a:solidFill>
            </a:rPr>
            <a:t>На кристаллы капнула концентрированную азотную кислоту -  кристаллы окрашиваются в оранжевый цвет.</a:t>
          </a:r>
          <a:endParaRPr lang="ru-RU" sz="1300" dirty="0">
            <a:solidFill>
              <a:schemeClr val="accent1">
                <a:lumMod val="10000"/>
              </a:schemeClr>
            </a:solidFill>
          </a:endParaRPr>
        </a:p>
      </dgm:t>
    </dgm:pt>
    <dgm:pt modelId="{51725635-B65A-424E-9CB5-7ED68D169393}" type="parTrans" cxnId="{39331934-937F-4116-B228-2B6EFC2BE6D1}">
      <dgm:prSet/>
      <dgm:spPr/>
      <dgm:t>
        <a:bodyPr/>
        <a:lstStyle/>
        <a:p>
          <a:endParaRPr lang="ru-RU"/>
        </a:p>
      </dgm:t>
    </dgm:pt>
    <dgm:pt modelId="{5DB5BFBA-7E65-4437-8AF4-2C9D17A45CE7}" type="sibTrans" cxnId="{39331934-937F-4116-B228-2B6EFC2BE6D1}">
      <dgm:prSet/>
      <dgm:spPr/>
      <dgm:t>
        <a:bodyPr/>
        <a:lstStyle/>
        <a:p>
          <a:endParaRPr lang="ru-RU"/>
        </a:p>
      </dgm:t>
    </dgm:pt>
    <dgm:pt modelId="{1185FE85-35AB-40AC-8385-9B8106E91BDE}">
      <dgm:prSet phldrT="[Текст]"/>
      <dgm:spPr/>
      <dgm:t>
        <a:bodyPr/>
        <a:lstStyle/>
        <a:p>
          <a:r>
            <a:rPr lang="ru-RU" dirty="0" smtClean="0">
              <a:solidFill>
                <a:schemeClr val="accent1">
                  <a:lumMod val="10000"/>
                </a:schemeClr>
              </a:solidFill>
            </a:rPr>
            <a:t>После получения достаточного количества кристаллов прекратила нагревание, сняла чашку с тигля.</a:t>
          </a:r>
          <a:endParaRPr lang="ru-RU" dirty="0">
            <a:solidFill>
              <a:schemeClr val="accent1">
                <a:lumMod val="10000"/>
              </a:schemeClr>
            </a:solidFill>
          </a:endParaRPr>
        </a:p>
      </dgm:t>
    </dgm:pt>
    <dgm:pt modelId="{96C3AAE8-CEDD-42DD-989D-662CF34FEE7B}" type="parTrans" cxnId="{2F058E9E-6AEC-437B-9333-10DB8669857B}">
      <dgm:prSet/>
      <dgm:spPr/>
      <dgm:t>
        <a:bodyPr/>
        <a:lstStyle/>
        <a:p>
          <a:endParaRPr lang="ru-RU"/>
        </a:p>
      </dgm:t>
    </dgm:pt>
    <dgm:pt modelId="{96C30967-3B89-4815-BF35-AF43494E531B}" type="sibTrans" cxnId="{2F058E9E-6AEC-437B-9333-10DB8669857B}">
      <dgm:prSet/>
      <dgm:spPr/>
      <dgm:t>
        <a:bodyPr/>
        <a:lstStyle/>
        <a:p>
          <a:endParaRPr lang="ru-RU"/>
        </a:p>
      </dgm:t>
    </dgm:pt>
    <dgm:pt modelId="{92DE559D-46B2-458D-AA0D-81A45ADADE23}">
      <dgm:prSet/>
      <dgm:spPr/>
      <dgm:t>
        <a:bodyPr/>
        <a:lstStyle/>
        <a:p>
          <a:r>
            <a:rPr lang="ru-RU" dirty="0" smtClean="0">
              <a:solidFill>
                <a:schemeClr val="accent1">
                  <a:lumMod val="10000"/>
                </a:schemeClr>
              </a:solidFill>
            </a:rPr>
            <a:t>В фарфоровый тигель поместила кофе и оксид магния</a:t>
          </a:r>
          <a:endParaRPr lang="ru-RU" dirty="0">
            <a:solidFill>
              <a:schemeClr val="accent1">
                <a:lumMod val="10000"/>
              </a:schemeClr>
            </a:solidFill>
          </a:endParaRPr>
        </a:p>
      </dgm:t>
    </dgm:pt>
    <dgm:pt modelId="{0B8DEA52-EE0A-494A-8BBF-F4FA141B8965}" type="parTrans" cxnId="{41CA6E70-D381-4BA0-9E99-0AF70CD35247}">
      <dgm:prSet/>
      <dgm:spPr/>
      <dgm:t>
        <a:bodyPr/>
        <a:lstStyle/>
        <a:p>
          <a:endParaRPr lang="ru-RU"/>
        </a:p>
      </dgm:t>
    </dgm:pt>
    <dgm:pt modelId="{5620F4E5-5FCD-4513-9DAE-ACDD37955740}" type="sibTrans" cxnId="{41CA6E70-D381-4BA0-9E99-0AF70CD35247}">
      <dgm:prSet/>
      <dgm:spPr/>
      <dgm:t>
        <a:bodyPr/>
        <a:lstStyle/>
        <a:p>
          <a:endParaRPr lang="ru-RU"/>
        </a:p>
      </dgm:t>
    </dgm:pt>
    <dgm:pt modelId="{5303D3EE-65A2-45AA-AFA4-EAC2C6072052}">
      <dgm:prSet custT="1"/>
      <dgm:spPr/>
      <dgm:t>
        <a:bodyPr/>
        <a:lstStyle/>
        <a:p>
          <a:r>
            <a:rPr lang="ru-RU" sz="1300" dirty="0" smtClean="0">
              <a:solidFill>
                <a:schemeClr val="accent1">
                  <a:lumMod val="10000"/>
                </a:schemeClr>
              </a:solidFill>
            </a:rPr>
            <a:t>В присутствии оксида магния кофеин возгоняется. Кофеин возвращается в твёрдое состояние и оседает на дне чашки в виде бесцветных кристаллов.</a:t>
          </a:r>
          <a:endParaRPr lang="ru-RU" sz="1300" dirty="0">
            <a:solidFill>
              <a:schemeClr val="accent1">
                <a:lumMod val="10000"/>
              </a:schemeClr>
            </a:solidFill>
          </a:endParaRPr>
        </a:p>
      </dgm:t>
    </dgm:pt>
    <dgm:pt modelId="{7851EF07-0BC7-48DD-A248-9DFE10BDDEB4}" type="parTrans" cxnId="{3A8376F6-B597-4377-A5DE-77D9AA13C6E9}">
      <dgm:prSet/>
      <dgm:spPr/>
      <dgm:t>
        <a:bodyPr/>
        <a:lstStyle/>
        <a:p>
          <a:endParaRPr lang="ru-RU"/>
        </a:p>
      </dgm:t>
    </dgm:pt>
    <dgm:pt modelId="{7FC61E9C-1375-482A-8532-5894F820423A}" type="sibTrans" cxnId="{3A8376F6-B597-4377-A5DE-77D9AA13C6E9}">
      <dgm:prSet/>
      <dgm:spPr/>
      <dgm:t>
        <a:bodyPr/>
        <a:lstStyle/>
        <a:p>
          <a:endParaRPr lang="ru-RU"/>
        </a:p>
      </dgm:t>
    </dgm:pt>
    <dgm:pt modelId="{F14FC811-76FD-4705-93D9-EB5B8E27A93F}" type="pres">
      <dgm:prSet presAssocID="{5F540670-F914-4625-9244-89611C1599DC}" presName="CompostProcess" presStyleCnt="0">
        <dgm:presLayoutVars>
          <dgm:dir/>
          <dgm:resizeHandles val="exact"/>
        </dgm:presLayoutVars>
      </dgm:prSet>
      <dgm:spPr/>
    </dgm:pt>
    <dgm:pt modelId="{3F32FF34-4134-4640-B1B6-EA204BDBAFE5}" type="pres">
      <dgm:prSet presAssocID="{5F540670-F914-4625-9244-89611C1599DC}" presName="arrow" presStyleLbl="bgShp" presStyleIdx="0" presStyleCnt="1" custScaleX="117647" custLinFactNeighborX="0" custLinFactNeighborY="-7498"/>
      <dgm:spPr/>
    </dgm:pt>
    <dgm:pt modelId="{4271F579-485F-45FB-A8C9-CE1F8D9B0797}" type="pres">
      <dgm:prSet presAssocID="{5F540670-F914-4625-9244-89611C1599DC}" presName="linearProcess" presStyleCnt="0"/>
      <dgm:spPr/>
    </dgm:pt>
    <dgm:pt modelId="{6592C5CA-FFBB-4C1F-AE60-9C0787BA6909}" type="pres">
      <dgm:prSet presAssocID="{92DE559D-46B2-458D-AA0D-81A45ADADE23}" presName="textNode" presStyleLbl="node1" presStyleIdx="0" presStyleCnt="5" custScaleY="1234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C6C136-14F8-457D-A020-CE3099A70566}" type="pres">
      <dgm:prSet presAssocID="{5620F4E5-5FCD-4513-9DAE-ACDD37955740}" presName="sibTrans" presStyleCnt="0"/>
      <dgm:spPr/>
    </dgm:pt>
    <dgm:pt modelId="{BB9CD197-A1B8-4134-A862-541B5667895C}" type="pres">
      <dgm:prSet presAssocID="{35C2E7DE-81B6-4C75-801C-8F51B0906F24}" presName="textNode" presStyleLbl="node1" presStyleIdx="1" presStyleCnt="5" custScaleY="1234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E1C927-A8A4-48F0-9E06-5D3601CE8A7A}" type="pres">
      <dgm:prSet presAssocID="{D8FEB13D-8777-44E9-A8FB-B7E8458DEF98}" presName="sibTrans" presStyleCnt="0"/>
      <dgm:spPr/>
    </dgm:pt>
    <dgm:pt modelId="{665F68B5-5EC8-4D53-9F8E-8B4C68B58A7D}" type="pres">
      <dgm:prSet presAssocID="{338627F3-2200-4A4B-87A4-343343BBAA4B}" presName="textNode" presStyleLbl="node1" presStyleIdx="2" presStyleCnt="5" custScaleX="111019" custScaleY="176954" custLinFactX="200000" custLinFactNeighborX="204575" custLinFactNeighborY="40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2177B2-E096-4A76-96F7-EC8C2630DDF8}" type="pres">
      <dgm:prSet presAssocID="{5DB5BFBA-7E65-4437-8AF4-2C9D17A45CE7}" presName="sibTrans" presStyleCnt="0"/>
      <dgm:spPr/>
    </dgm:pt>
    <dgm:pt modelId="{39976C33-A87F-4DCA-8027-9D4235B558FD}" type="pres">
      <dgm:prSet presAssocID="{5303D3EE-65A2-45AA-AFA4-EAC2C6072052}" presName="textNode" presStyleLbl="node1" presStyleIdx="3" presStyleCnt="5" custScaleY="125310" custLinFactX="-104466" custLinFactNeighborX="-200000" custLinFactNeighborY="1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78D474-C02B-4846-A847-B5659015A31D}" type="pres">
      <dgm:prSet presAssocID="{7FC61E9C-1375-482A-8532-5894F820423A}" presName="sibTrans" presStyleCnt="0"/>
      <dgm:spPr/>
    </dgm:pt>
    <dgm:pt modelId="{F942006B-7F54-4CD5-A128-AFDF1201EB3B}" type="pres">
      <dgm:prSet presAssocID="{1185FE85-35AB-40AC-8385-9B8106E91BDE}" presName="textNode" presStyleLbl="node1" presStyleIdx="4" presStyleCnt="5" custScaleY="125310" custLinFactX="-105704" custLinFactNeighborX="-200000" custLinFactNeighborY="1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AB6F30-216F-4040-B526-F5C88922115F}" type="presOf" srcId="{5303D3EE-65A2-45AA-AFA4-EAC2C6072052}" destId="{39976C33-A87F-4DCA-8027-9D4235B558FD}" srcOrd="0" destOrd="0" presId="urn:microsoft.com/office/officeart/2005/8/layout/hProcess9"/>
    <dgm:cxn modelId="{C0C71308-F6E3-47CB-A6C4-65B004D8EE0B}" type="presOf" srcId="{5F540670-F914-4625-9244-89611C1599DC}" destId="{F14FC811-76FD-4705-93D9-EB5B8E27A93F}" srcOrd="0" destOrd="0" presId="urn:microsoft.com/office/officeart/2005/8/layout/hProcess9"/>
    <dgm:cxn modelId="{351838E6-F941-45FB-963D-147D05CDC0E0}" srcId="{5F540670-F914-4625-9244-89611C1599DC}" destId="{35C2E7DE-81B6-4C75-801C-8F51B0906F24}" srcOrd="1" destOrd="0" parTransId="{B60BE2E0-7BD5-40AA-A5AE-D97EB4A873DF}" sibTransId="{D8FEB13D-8777-44E9-A8FB-B7E8458DEF98}"/>
    <dgm:cxn modelId="{39331934-937F-4116-B228-2B6EFC2BE6D1}" srcId="{5F540670-F914-4625-9244-89611C1599DC}" destId="{338627F3-2200-4A4B-87A4-343343BBAA4B}" srcOrd="2" destOrd="0" parTransId="{51725635-B65A-424E-9CB5-7ED68D169393}" sibTransId="{5DB5BFBA-7E65-4437-8AF4-2C9D17A45CE7}"/>
    <dgm:cxn modelId="{41CA6E70-D381-4BA0-9E99-0AF70CD35247}" srcId="{5F540670-F914-4625-9244-89611C1599DC}" destId="{92DE559D-46B2-458D-AA0D-81A45ADADE23}" srcOrd="0" destOrd="0" parTransId="{0B8DEA52-EE0A-494A-8BBF-F4FA141B8965}" sibTransId="{5620F4E5-5FCD-4513-9DAE-ACDD37955740}"/>
    <dgm:cxn modelId="{F4F83185-0A52-4B8E-9328-7C6626E78EB3}" type="presOf" srcId="{338627F3-2200-4A4B-87A4-343343BBAA4B}" destId="{665F68B5-5EC8-4D53-9F8E-8B4C68B58A7D}" srcOrd="0" destOrd="0" presId="urn:microsoft.com/office/officeart/2005/8/layout/hProcess9"/>
    <dgm:cxn modelId="{D7F63530-5755-4461-AFC7-6FD74B02F3F1}" type="presOf" srcId="{92DE559D-46B2-458D-AA0D-81A45ADADE23}" destId="{6592C5CA-FFBB-4C1F-AE60-9C0787BA6909}" srcOrd="0" destOrd="0" presId="urn:microsoft.com/office/officeart/2005/8/layout/hProcess9"/>
    <dgm:cxn modelId="{3A8376F6-B597-4377-A5DE-77D9AA13C6E9}" srcId="{5F540670-F914-4625-9244-89611C1599DC}" destId="{5303D3EE-65A2-45AA-AFA4-EAC2C6072052}" srcOrd="3" destOrd="0" parTransId="{7851EF07-0BC7-48DD-A248-9DFE10BDDEB4}" sibTransId="{7FC61E9C-1375-482A-8532-5894F820423A}"/>
    <dgm:cxn modelId="{68D83F7E-3694-49EC-A29D-E8CDC65E2C18}" type="presOf" srcId="{35C2E7DE-81B6-4C75-801C-8F51B0906F24}" destId="{BB9CD197-A1B8-4134-A862-541B5667895C}" srcOrd="0" destOrd="0" presId="urn:microsoft.com/office/officeart/2005/8/layout/hProcess9"/>
    <dgm:cxn modelId="{2F058E9E-6AEC-437B-9333-10DB8669857B}" srcId="{5F540670-F914-4625-9244-89611C1599DC}" destId="{1185FE85-35AB-40AC-8385-9B8106E91BDE}" srcOrd="4" destOrd="0" parTransId="{96C3AAE8-CEDD-42DD-989D-662CF34FEE7B}" sibTransId="{96C30967-3B89-4815-BF35-AF43494E531B}"/>
    <dgm:cxn modelId="{9BA50A25-8D60-4E3F-9DE5-9575E955E7BF}" type="presOf" srcId="{1185FE85-35AB-40AC-8385-9B8106E91BDE}" destId="{F942006B-7F54-4CD5-A128-AFDF1201EB3B}" srcOrd="0" destOrd="0" presId="urn:microsoft.com/office/officeart/2005/8/layout/hProcess9"/>
    <dgm:cxn modelId="{9E5D9EAA-D435-4009-8211-98164660CD5C}" type="presParOf" srcId="{F14FC811-76FD-4705-93D9-EB5B8E27A93F}" destId="{3F32FF34-4134-4640-B1B6-EA204BDBAFE5}" srcOrd="0" destOrd="0" presId="urn:microsoft.com/office/officeart/2005/8/layout/hProcess9"/>
    <dgm:cxn modelId="{1DC47BA4-B3E6-42F3-9A53-D47D9EFF8A83}" type="presParOf" srcId="{F14FC811-76FD-4705-93D9-EB5B8E27A93F}" destId="{4271F579-485F-45FB-A8C9-CE1F8D9B0797}" srcOrd="1" destOrd="0" presId="urn:microsoft.com/office/officeart/2005/8/layout/hProcess9"/>
    <dgm:cxn modelId="{32188945-0DC3-4E5E-9DAF-830C599BCB82}" type="presParOf" srcId="{4271F579-485F-45FB-A8C9-CE1F8D9B0797}" destId="{6592C5CA-FFBB-4C1F-AE60-9C0787BA6909}" srcOrd="0" destOrd="0" presId="urn:microsoft.com/office/officeart/2005/8/layout/hProcess9"/>
    <dgm:cxn modelId="{89FC6EE4-4148-4F3F-B2D8-C0F84D0633EB}" type="presParOf" srcId="{4271F579-485F-45FB-A8C9-CE1F8D9B0797}" destId="{C9C6C136-14F8-457D-A020-CE3099A70566}" srcOrd="1" destOrd="0" presId="urn:microsoft.com/office/officeart/2005/8/layout/hProcess9"/>
    <dgm:cxn modelId="{A1839619-8EC6-4DC7-8FFD-C4D82F50C9AB}" type="presParOf" srcId="{4271F579-485F-45FB-A8C9-CE1F8D9B0797}" destId="{BB9CD197-A1B8-4134-A862-541B5667895C}" srcOrd="2" destOrd="0" presId="urn:microsoft.com/office/officeart/2005/8/layout/hProcess9"/>
    <dgm:cxn modelId="{2618B2BB-4DB5-4079-8E9A-106F63F1B29C}" type="presParOf" srcId="{4271F579-485F-45FB-A8C9-CE1F8D9B0797}" destId="{76E1C927-A8A4-48F0-9E06-5D3601CE8A7A}" srcOrd="3" destOrd="0" presId="urn:microsoft.com/office/officeart/2005/8/layout/hProcess9"/>
    <dgm:cxn modelId="{1879EB90-EF9D-4073-AE1F-9713F163A503}" type="presParOf" srcId="{4271F579-485F-45FB-A8C9-CE1F8D9B0797}" destId="{665F68B5-5EC8-4D53-9F8E-8B4C68B58A7D}" srcOrd="4" destOrd="0" presId="urn:microsoft.com/office/officeart/2005/8/layout/hProcess9"/>
    <dgm:cxn modelId="{CEDB844F-E4BD-4B48-8A48-C2242AF75284}" type="presParOf" srcId="{4271F579-485F-45FB-A8C9-CE1F8D9B0797}" destId="{522177B2-E096-4A76-96F7-EC8C2630DDF8}" srcOrd="5" destOrd="0" presId="urn:microsoft.com/office/officeart/2005/8/layout/hProcess9"/>
    <dgm:cxn modelId="{1611795B-5009-4DDF-8F08-E9216979F2F3}" type="presParOf" srcId="{4271F579-485F-45FB-A8C9-CE1F8D9B0797}" destId="{39976C33-A87F-4DCA-8027-9D4235B558FD}" srcOrd="6" destOrd="0" presId="urn:microsoft.com/office/officeart/2005/8/layout/hProcess9"/>
    <dgm:cxn modelId="{B3EC587C-6166-435D-9029-4655FEAEF6CC}" type="presParOf" srcId="{4271F579-485F-45FB-A8C9-CE1F8D9B0797}" destId="{8978D474-C02B-4846-A847-B5659015A31D}" srcOrd="7" destOrd="0" presId="urn:microsoft.com/office/officeart/2005/8/layout/hProcess9"/>
    <dgm:cxn modelId="{87710A90-63FE-47BA-AB90-A5B6B59C76A4}" type="presParOf" srcId="{4271F579-485F-45FB-A8C9-CE1F8D9B0797}" destId="{F942006B-7F54-4CD5-A128-AFDF1201EB3B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32FF34-4134-4640-B1B6-EA204BDBAFE5}">
      <dsp:nvSpPr>
        <dsp:cNvPr id="0" name=""/>
        <dsp:cNvSpPr/>
      </dsp:nvSpPr>
      <dsp:spPr>
        <a:xfrm>
          <a:off x="2" y="0"/>
          <a:ext cx="9143995" cy="5716606"/>
        </a:xfrm>
        <a:prstGeom prst="rightArrow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4">
                <a:tint val="40000"/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6592C5CA-FFBB-4C1F-AE60-9C0787BA6909}">
      <dsp:nvSpPr>
        <dsp:cNvPr id="0" name=""/>
        <dsp:cNvSpPr/>
      </dsp:nvSpPr>
      <dsp:spPr>
        <a:xfrm>
          <a:off x="2057" y="1446827"/>
          <a:ext cx="1721197" cy="282295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accent1">
                  <a:lumMod val="10000"/>
                </a:schemeClr>
              </a:solidFill>
            </a:rPr>
            <a:t>В фарфоровый тигель поместила кофе и оксид магния</a:t>
          </a:r>
          <a:endParaRPr lang="ru-RU" sz="1500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86079" y="1530849"/>
        <a:ext cx="1553153" cy="2654907"/>
      </dsp:txXfrm>
    </dsp:sp>
    <dsp:sp modelId="{BB9CD197-A1B8-4134-A862-541B5667895C}">
      <dsp:nvSpPr>
        <dsp:cNvPr id="0" name=""/>
        <dsp:cNvSpPr/>
      </dsp:nvSpPr>
      <dsp:spPr>
        <a:xfrm>
          <a:off x="1809314" y="1446827"/>
          <a:ext cx="1721197" cy="282295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accent1">
                  <a:lumMod val="10000"/>
                </a:schemeClr>
              </a:solidFill>
            </a:rPr>
            <a:t>Тигель со смесью веществ поставила на огонь. На тигель поставила фарфоровую чашку с холодной водой.   </a:t>
          </a:r>
          <a:endParaRPr lang="ru-RU" sz="1500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1893336" y="1530849"/>
        <a:ext cx="1553153" cy="2654907"/>
      </dsp:txXfrm>
    </dsp:sp>
    <dsp:sp modelId="{665F68B5-5EC8-4D53-9F8E-8B4C68B58A7D}">
      <dsp:nvSpPr>
        <dsp:cNvPr id="0" name=""/>
        <dsp:cNvSpPr/>
      </dsp:nvSpPr>
      <dsp:spPr>
        <a:xfrm>
          <a:off x="7233144" y="928696"/>
          <a:ext cx="1910855" cy="404630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accent1">
                  <a:lumMod val="10000"/>
                </a:schemeClr>
              </a:solidFill>
            </a:rPr>
            <a:t>На кристаллы капнула концентрированную азотную кислоту -  кристаллы окрашиваются в оранжевый цвет.</a:t>
          </a:r>
          <a:endParaRPr lang="ru-RU" sz="1300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7326424" y="1021976"/>
        <a:ext cx="1724295" cy="3859745"/>
      </dsp:txXfrm>
    </dsp:sp>
    <dsp:sp modelId="{39976C33-A87F-4DCA-8027-9D4235B558FD}">
      <dsp:nvSpPr>
        <dsp:cNvPr id="0" name=""/>
        <dsp:cNvSpPr/>
      </dsp:nvSpPr>
      <dsp:spPr>
        <a:xfrm>
          <a:off x="3643302" y="1428762"/>
          <a:ext cx="1721197" cy="286539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accent1">
                  <a:lumMod val="10000"/>
                </a:schemeClr>
              </a:solidFill>
            </a:rPr>
            <a:t>В присутствии оксида магния кофеин возгоняется. Кофеин возвращается в твёрдое состояние и оседает на дне чашки в виде бесцветных кристаллов.</a:t>
          </a:r>
          <a:endParaRPr lang="ru-RU" sz="1300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3727324" y="1512784"/>
        <a:ext cx="1553153" cy="2697347"/>
      </dsp:txXfrm>
    </dsp:sp>
    <dsp:sp modelId="{F942006B-7F54-4CD5-A128-AFDF1201EB3B}">
      <dsp:nvSpPr>
        <dsp:cNvPr id="0" name=""/>
        <dsp:cNvSpPr/>
      </dsp:nvSpPr>
      <dsp:spPr>
        <a:xfrm>
          <a:off x="5429250" y="1428762"/>
          <a:ext cx="1721197" cy="286539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accent1">
                  <a:lumMod val="10000"/>
                </a:schemeClr>
              </a:solidFill>
            </a:rPr>
            <a:t>После получения достаточного количества кристаллов прекратила нагревание, сняла чашку с тигля.</a:t>
          </a:r>
          <a:endParaRPr lang="ru-RU" sz="1500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5513272" y="1512784"/>
        <a:ext cx="1553153" cy="26973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9737E9-29D5-4F19-8016-28107D73E0E4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455B4-CB37-4517-B8E1-7B6D17DF0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995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6600" b="1" u="none" dirty="0" smtClean="0">
                <a:solidFill>
                  <a:srgbClr val="FF0000"/>
                </a:solidFill>
              </a:rPr>
              <a:t>?</a:t>
            </a:r>
            <a:endParaRPr lang="ru-RU" sz="6600" b="1" u="non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455B4-CB37-4517-B8E1-7B6D17DF06D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Текст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455B4-CB37-4517-B8E1-7B6D17DF06D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97ECBEC-5D88-41EF-B51D-A83766E1146F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1977BCF-8BF1-4792-BEFD-BB94BB657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ECBEC-5D88-41EF-B51D-A83766E1146F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7BCF-8BF1-4792-BEFD-BB94BB657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ECBEC-5D88-41EF-B51D-A83766E1146F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7BCF-8BF1-4792-BEFD-BB94BB657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ECBEC-5D88-41EF-B51D-A83766E1146F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7BCF-8BF1-4792-BEFD-BB94BB657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ECBEC-5D88-41EF-B51D-A83766E1146F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7BCF-8BF1-4792-BEFD-BB94BB657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ECBEC-5D88-41EF-B51D-A83766E1146F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7BCF-8BF1-4792-BEFD-BB94BB657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7ECBEC-5D88-41EF-B51D-A83766E1146F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1977BCF-8BF1-4792-BEFD-BB94BB657C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97ECBEC-5D88-41EF-B51D-A83766E1146F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1977BCF-8BF1-4792-BEFD-BB94BB657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ECBEC-5D88-41EF-B51D-A83766E1146F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7BCF-8BF1-4792-BEFD-BB94BB657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ECBEC-5D88-41EF-B51D-A83766E1146F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7BCF-8BF1-4792-BEFD-BB94BB657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ECBEC-5D88-41EF-B51D-A83766E1146F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7BCF-8BF1-4792-BEFD-BB94BB657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97ECBEC-5D88-41EF-B51D-A83766E1146F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1977BCF-8BF1-4792-BEFD-BB94BB657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3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2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picsfab.com/download/image/80003/1920x1200_blyudtse-kofe-zerna-koritsa-napitok-chash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001156" cy="64294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1">
                    <a:lumMod val="1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1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1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10000"/>
                  </a:schemeClr>
                </a:solidFill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«Ключевская средняя общеобразовательная школа №1»</a:t>
            </a:r>
            <a:endParaRPr lang="ru-RU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071546"/>
            <a:ext cx="8286808" cy="1500198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1">
                    <a:lumMod val="10000"/>
                  </a:schemeClr>
                </a:solidFill>
              </a:rPr>
              <a:t> «Исследование состава </a:t>
            </a:r>
          </a:p>
          <a:p>
            <a:r>
              <a:rPr lang="ru-RU" sz="4400" dirty="0" smtClean="0">
                <a:solidFill>
                  <a:schemeClr val="accent1">
                    <a:lumMod val="10000"/>
                  </a:schemeClr>
                </a:solidFill>
              </a:rPr>
              <a:t>            кофе»</a:t>
            </a:r>
          </a:p>
          <a:p>
            <a:endParaRPr lang="ru-RU" sz="4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4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3571876"/>
            <a:ext cx="4000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Работу выполнил: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Кундиус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Елена</a:t>
            </a:r>
          </a:p>
          <a:p>
            <a:pPr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ученица 9-А класса                                                           </a:t>
            </a:r>
          </a:p>
          <a:p>
            <a:pPr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Руководитель: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Видершпан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И.П.,                                                                                  </a:t>
            </a:r>
          </a:p>
          <a:p>
            <a:pPr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учитель химии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14744" y="648866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с.Ключи 201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285728"/>
            <a:ext cx="5357850" cy="6381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Элементы вкуса кофе:</a:t>
            </a:r>
            <a:endParaRPr lang="ru-RU" sz="3600" b="1" dirty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7858148" cy="52864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9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Аромат напитку придают: </a:t>
            </a:r>
          </a:p>
          <a:p>
            <a:pPr algn="just">
              <a:buNone/>
            </a:pPr>
            <a:r>
              <a:rPr lang="ru-RU" sz="29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-</a:t>
            </a:r>
            <a:r>
              <a:rPr lang="ru-RU" sz="29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тригонеллин</a:t>
            </a:r>
            <a:r>
              <a:rPr lang="ru-RU" sz="29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(Витамин РР) </a:t>
            </a:r>
          </a:p>
          <a:p>
            <a:pPr algn="just">
              <a:buNone/>
            </a:pPr>
            <a:r>
              <a:rPr lang="ru-RU" sz="29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-сложный по составу </a:t>
            </a:r>
            <a:r>
              <a:rPr lang="ru-RU" sz="29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кафеоль</a:t>
            </a:r>
            <a:endParaRPr lang="ru-RU" sz="29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9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-эфирные масла </a:t>
            </a:r>
          </a:p>
          <a:p>
            <a:pPr algn="just">
              <a:buNone/>
            </a:pPr>
            <a:r>
              <a:rPr lang="ru-RU" sz="29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Вкус кофе:</a:t>
            </a:r>
          </a:p>
          <a:p>
            <a:pPr algn="just">
              <a:buNone/>
            </a:pPr>
            <a:r>
              <a:rPr lang="ru-RU" sz="29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-</a:t>
            </a:r>
            <a:r>
              <a:rPr lang="ru-RU" sz="29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хлорогеновая</a:t>
            </a:r>
            <a:r>
              <a:rPr lang="ru-RU" sz="29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кислота</a:t>
            </a:r>
          </a:p>
          <a:p>
            <a:pPr algn="just">
              <a:buNone/>
            </a:pPr>
            <a:r>
              <a:rPr lang="ru-RU" sz="29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Горечь:</a:t>
            </a:r>
            <a:r>
              <a:rPr lang="ru-RU" sz="29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9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-</a:t>
            </a:r>
            <a:r>
              <a:rPr lang="ru-RU" sz="29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таннины</a:t>
            </a:r>
            <a:endParaRPr lang="ru-RU" sz="29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http://062012.imgbb.ru/c/3/7/c377482a3a56aeaee97264eae6727057.jpg"/>
          <p:cNvPicPr>
            <a:picLocks noChangeAspect="1" noChangeArrowheads="1"/>
          </p:cNvPicPr>
          <p:nvPr/>
        </p:nvPicPr>
        <p:blipFill>
          <a:blip r:embed="rId2" cstate="print"/>
          <a:srcRect t="4348" b="2174"/>
          <a:stretch>
            <a:fillRect/>
          </a:stretch>
        </p:blipFill>
        <p:spPr bwMode="auto">
          <a:xfrm>
            <a:off x="5643570" y="4214818"/>
            <a:ext cx="3071802" cy="2392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5543560" cy="64294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Влияние кофе на организм</a:t>
            </a:r>
            <a:endParaRPr lang="ru-RU" sz="32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8906055"/>
              </p:ext>
            </p:extLst>
          </p:nvPr>
        </p:nvGraphicFramePr>
        <p:xfrm>
          <a:off x="179512" y="1484784"/>
          <a:ext cx="8964488" cy="4968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8326"/>
                <a:gridCol w="4776162"/>
              </a:tblGrid>
              <a:tr h="543273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2400" b="1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Положительные </a:t>
                      </a:r>
                      <a:r>
                        <a:rPr lang="ru-RU" sz="2400" b="1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свойства</a:t>
                      </a:r>
                      <a:endParaRPr lang="ru-RU" sz="2400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</a:t>
                      </a:r>
                      <a:r>
                        <a:rPr lang="ru-RU" sz="2400" b="1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Вредные </a:t>
                      </a:r>
                      <a:r>
                        <a:rPr lang="ru-RU" sz="2400" b="1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свойства </a:t>
                      </a:r>
                      <a:endParaRPr lang="ru-RU" sz="2400" dirty="0"/>
                    </a:p>
                  </a:txBody>
                  <a:tcPr/>
                </a:tc>
              </a:tr>
              <a:tr h="4425279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-тонизирующий напиток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-успокаивает головную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боль при мигрени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эффективно влияет на   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желудочно-кишечный  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тракт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-способствует накоплению </a:t>
                      </a:r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сератонина</a:t>
                      </a:r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может 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привести к 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вымыванию 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кальция 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костей</a:t>
                      </a:r>
                      <a:endParaRPr lang="ru-RU" sz="2800" dirty="0" smtClean="0">
                        <a:solidFill>
                          <a:schemeClr val="accent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чрезмерное 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выпитого 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кофе 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приводит 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r>
                        <a:rPr lang="ru-RU" sz="28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8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головным 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болям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противопоказан беременным     </a:t>
                      </a:r>
                      <a:endParaRPr lang="ru-RU" sz="2800" dirty="0" smtClean="0">
                        <a:solidFill>
                          <a:schemeClr val="accent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женщинам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детям до 2 лет, </a:t>
                      </a:r>
                      <a:endParaRPr lang="ru-RU" sz="2800" dirty="0" smtClean="0">
                        <a:solidFill>
                          <a:schemeClr val="accent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больным</a:t>
                      </a:r>
                      <a:r>
                        <a:rPr lang="ru-RU" sz="28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диабетом </a:t>
                      </a:r>
                      <a:r>
                        <a:rPr lang="ru-RU" sz="28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</a:t>
                      </a:r>
                      <a:endParaRPr lang="ru-RU" sz="2800" baseline="0" dirty="0" smtClean="0">
                        <a:solidFill>
                          <a:schemeClr val="accent1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ru-RU" sz="28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гипертонией 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8229600" cy="3571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76672"/>
            <a:ext cx="6264696" cy="230938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Пять марок растворимого кофе: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1. </a:t>
            </a:r>
            <a:r>
              <a:rPr lang="en-US" sz="20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Wollinger</a:t>
            </a:r>
            <a:r>
              <a:rPr lang="en-US" sz="20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iq</a:t>
            </a:r>
            <a:r>
              <a:rPr lang="ru-RU" sz="20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(10% молотого кофе)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2. </a:t>
            </a:r>
            <a:r>
              <a:rPr lang="en-US" sz="20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Tchibo</a:t>
            </a:r>
            <a:r>
              <a:rPr lang="en-US" sz="20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Gold Selection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3. </a:t>
            </a:r>
            <a:r>
              <a:rPr lang="en-US" sz="20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Nescafe  Classic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4. </a:t>
            </a:r>
            <a:r>
              <a:rPr lang="en-US" sz="20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El </a:t>
            </a:r>
            <a:r>
              <a:rPr lang="en-US" sz="20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Grato</a:t>
            </a:r>
            <a:r>
              <a:rPr lang="en-US" sz="20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Gold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5</a:t>
            </a:r>
            <a:r>
              <a:rPr lang="en-US" sz="20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Maxim Original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C:\Users\Волшебник\Desktop\эксперименты\DSC05265.JPG"/>
          <p:cNvPicPr>
            <a:picLocks noChangeAspect="1" noChangeArrowheads="1"/>
          </p:cNvPicPr>
          <p:nvPr/>
        </p:nvPicPr>
        <p:blipFill>
          <a:blip r:embed="rId2" cstate="print"/>
          <a:srcRect b="22727"/>
          <a:stretch>
            <a:fillRect/>
          </a:stretch>
        </p:blipFill>
        <p:spPr bwMode="auto">
          <a:xfrm>
            <a:off x="1428728" y="2786058"/>
            <a:ext cx="6286544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60" y="642918"/>
            <a:ext cx="7072362" cy="69269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Определение органолептических и </a:t>
            </a:r>
            <a:br>
              <a:rPr lang="ru-RU" sz="28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физических свойств кофе</a:t>
            </a:r>
            <a:endParaRPr lang="ru-RU" sz="2800" b="1" dirty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0" y="1643050"/>
            <a:ext cx="9144000" cy="2143139"/>
            <a:chOff x="0" y="3286124"/>
            <a:chExt cx="9144000" cy="2217967"/>
          </a:xfrm>
        </p:grpSpPr>
        <p:pic>
          <p:nvPicPr>
            <p:cNvPr id="1026" name="Picture 2" descr="O:\DCIM\101MSDCF\DSC05338.JPG"/>
            <p:cNvPicPr>
              <a:picLocks noChangeAspect="1" noChangeArrowheads="1"/>
            </p:cNvPicPr>
            <p:nvPr/>
          </p:nvPicPr>
          <p:blipFill>
            <a:blip r:embed="rId2" cstate="print">
              <a:lum/>
            </a:blip>
            <a:srcRect t="17708" b="50000"/>
            <a:stretch>
              <a:fillRect/>
            </a:stretch>
          </p:blipFill>
          <p:spPr bwMode="auto">
            <a:xfrm>
              <a:off x="0" y="3286124"/>
              <a:ext cx="9144000" cy="2214578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571472" y="4857760"/>
              <a:ext cx="5000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/>
                <a:t>1</a:t>
              </a:r>
              <a:endParaRPr lang="ru-RU" sz="36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28860" y="4857760"/>
              <a:ext cx="7858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/>
                <a:t>2</a:t>
              </a:r>
              <a:endParaRPr lang="ru-RU" sz="36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14810" y="4857760"/>
              <a:ext cx="6429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/>
                <a:t>3</a:t>
              </a:r>
              <a:endParaRPr lang="ru-RU" sz="36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72198" y="4857760"/>
              <a:ext cx="5000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/>
                <a:t>4</a:t>
              </a:r>
              <a:endParaRPr lang="ru-RU" sz="36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001024" y="4857760"/>
              <a:ext cx="3571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/>
                <a:t>5</a:t>
              </a:r>
              <a:endParaRPr lang="ru-RU" sz="3600" dirty="0"/>
            </a:p>
          </p:txBody>
        </p:sp>
      </p:grpSp>
      <p:pic>
        <p:nvPicPr>
          <p:cNvPr id="1027" name="Picture 3" descr="C:\Users\Волшебник\Desktop\эксперименты\tmDLv1tNRbg.jpg"/>
          <p:cNvPicPr>
            <a:picLocks noChangeAspect="1" noChangeArrowheads="1"/>
          </p:cNvPicPr>
          <p:nvPr/>
        </p:nvPicPr>
        <p:blipFill>
          <a:blip r:embed="rId3" cstate="print"/>
          <a:srcRect t="8104" b="17251"/>
          <a:stretch>
            <a:fillRect/>
          </a:stretch>
        </p:blipFill>
        <p:spPr bwMode="auto">
          <a:xfrm>
            <a:off x="642910" y="4000504"/>
            <a:ext cx="7670800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2142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9188728"/>
              </p:ext>
            </p:extLst>
          </p:nvPr>
        </p:nvGraphicFramePr>
        <p:xfrm>
          <a:off x="0" y="-82296"/>
          <a:ext cx="9144000" cy="694029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42976"/>
                <a:gridCol w="857256"/>
                <a:gridCol w="1000132"/>
                <a:gridCol w="1143008"/>
                <a:gridCol w="1428759"/>
                <a:gridCol w="1785950"/>
                <a:gridCol w="1785919"/>
              </a:tblGrid>
              <a:tr h="840308">
                <a:tc>
                  <a:txBody>
                    <a:bodyPr/>
                    <a:lstStyle/>
                    <a:p>
                      <a:r>
                        <a:rPr lang="ru-RU" sz="166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Сорт</a:t>
                      </a:r>
                      <a:r>
                        <a:rPr lang="ru-RU" sz="166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6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кофе</a:t>
                      </a:r>
                    </a:p>
                    <a:p>
                      <a:r>
                        <a:rPr lang="ru-RU" sz="166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(марка)</a:t>
                      </a:r>
                      <a:endParaRPr lang="ru-RU" sz="166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Цвет</a:t>
                      </a:r>
                      <a:endParaRPr lang="ru-RU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Запах</a:t>
                      </a:r>
                      <a:endParaRPr lang="ru-RU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Вкус</a:t>
                      </a:r>
                      <a:endParaRPr lang="ru-RU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Гранулы</a:t>
                      </a:r>
                      <a:endParaRPr lang="ru-RU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Измельчение</a:t>
                      </a:r>
                      <a:endParaRPr lang="ru-RU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Растворимость в воде</a:t>
                      </a:r>
                      <a:endParaRPr lang="ru-RU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8008"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1.</a:t>
                      </a:r>
                    </a:p>
                    <a:p>
                      <a:pPr algn="ctr"/>
                      <a:r>
                        <a:rPr lang="en-US" sz="17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Wollinger</a:t>
                      </a:r>
                      <a:r>
                        <a:rPr lang="ru-RU" sz="17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7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iq</a:t>
                      </a:r>
                      <a:endParaRPr lang="ru-RU" sz="1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самый светлый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мягкий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самый мягкий, приятный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твердые гранулы, </a:t>
                      </a:r>
                      <a:r>
                        <a:rPr lang="ru-RU" sz="154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среднего размера</a:t>
                      </a:r>
                      <a:endParaRPr lang="ru-RU" sz="154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легко измельчается до мелкокристаллической массы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растворяется не полностью, остается осадок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49921"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7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7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17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Tchibo</a:t>
                      </a:r>
                      <a:r>
                        <a:rPr lang="en-US" sz="17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Gold</a:t>
                      </a:r>
                      <a:r>
                        <a:rPr lang="en-US" sz="17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Selection</a:t>
                      </a:r>
                      <a:endParaRPr lang="ru-RU" sz="17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самый темный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горький,</a:t>
                      </a:r>
                      <a:r>
                        <a:rPr lang="ru-RU" sz="154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тяжелый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менее приятны, с кислинкой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твердые гранулы, большого размера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легко измельчается до мелкокристаллической массы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растворяется в холодной и горячей воде до однородного раствора</a:t>
                      </a:r>
                    </a:p>
                  </a:txBody>
                  <a:tcPr/>
                </a:tc>
              </a:tr>
              <a:tr h="1249921"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7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7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1700" b="1" dirty="0" smtClean="0">
                          <a:latin typeface="Times New Roman" pitchFamily="18" charset="0"/>
                          <a:cs typeface="Times New Roman" pitchFamily="18" charset="0"/>
                        </a:rPr>
                        <a:t>Nescafe </a:t>
                      </a:r>
                      <a:r>
                        <a:rPr lang="en-US" sz="17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Classic</a:t>
                      </a:r>
                      <a:endParaRPr lang="ru-RU" sz="1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темный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тяжелый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прогорклый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порошок, цельные гранулы отсутствуют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мелкокристаллическая масса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растворяется в холодной и горячей воде до однородного раствора</a:t>
                      </a:r>
                    </a:p>
                  </a:txBody>
                  <a:tcPr/>
                </a:tc>
              </a:tr>
              <a:tr h="1249921"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en-US" sz="17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7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1700" b="1" dirty="0" smtClean="0">
                          <a:latin typeface="Times New Roman" pitchFamily="18" charset="0"/>
                          <a:cs typeface="Times New Roman" pitchFamily="18" charset="0"/>
                        </a:rPr>
                        <a:t>El </a:t>
                      </a:r>
                      <a:r>
                        <a:rPr lang="en-US" sz="17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Grato</a:t>
                      </a:r>
                      <a:r>
                        <a:rPr lang="en-US" sz="17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Gold</a:t>
                      </a:r>
                      <a:endParaRPr lang="ru-RU" sz="1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менее темный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менее тяжелый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мягкий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менее твердые гранулы,</a:t>
                      </a:r>
                      <a:r>
                        <a:rPr lang="ru-RU" sz="154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среднего размера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легко измельчается до мелкокристаллической массы</a:t>
                      </a:r>
                    </a:p>
                    <a:p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растворяется в холодной и горячей воде до однородного раствора</a:t>
                      </a:r>
                    </a:p>
                  </a:txBody>
                  <a:tcPr/>
                </a:tc>
              </a:tr>
              <a:tr h="1249921"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en-US" sz="17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7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1700" b="1" dirty="0" smtClean="0">
                          <a:latin typeface="Times New Roman" pitchFamily="18" charset="0"/>
                          <a:cs typeface="Times New Roman" pitchFamily="18" charset="0"/>
                        </a:rPr>
                        <a:t>Maxim Original</a:t>
                      </a:r>
                      <a:endParaRPr lang="ru-RU" sz="1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светлый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приятный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горький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более твердые гранулы, наибольшего размера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измельчается при воздействии силы до крупнокристаллической</a:t>
                      </a:r>
                      <a:r>
                        <a:rPr lang="ru-RU" sz="154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массы</a:t>
                      </a:r>
                      <a:endParaRPr lang="ru-RU" sz="154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4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растворяется в холодной и горячей воде до однородного раствора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6000792" cy="64294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Определение наличия кофеина</a:t>
            </a:r>
            <a:endParaRPr lang="ru-RU" sz="3200" b="1" dirty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2881528"/>
              </p:ext>
            </p:extLst>
          </p:nvPr>
        </p:nvGraphicFramePr>
        <p:xfrm>
          <a:off x="0" y="857232"/>
          <a:ext cx="9144000" cy="5716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3" descr="C:\Users\Волшебник\Desktop\эксперименты\DSC05293.JPG"/>
          <p:cNvPicPr>
            <a:picLocks noChangeAspect="1" noChangeArrowheads="1"/>
          </p:cNvPicPr>
          <p:nvPr/>
        </p:nvPicPr>
        <p:blipFill>
          <a:blip r:embed="rId8" cstate="print"/>
          <a:srcRect l="35963" t="5287" r="26273" b="44488"/>
          <a:stretch>
            <a:fillRect/>
          </a:stretch>
        </p:blipFill>
        <p:spPr bwMode="auto">
          <a:xfrm>
            <a:off x="0" y="2343728"/>
            <a:ext cx="2571768" cy="2714644"/>
          </a:xfrm>
          <a:prstGeom prst="rect">
            <a:avLst/>
          </a:prstGeom>
          <a:noFill/>
        </p:spPr>
      </p:pic>
      <p:pic>
        <p:nvPicPr>
          <p:cNvPr id="8" name="Picture 2" descr="C:\Users\Волшебник\Desktop\эксперименты\fnUjLQcfHCY.jpg"/>
          <p:cNvPicPr>
            <a:picLocks noChangeAspect="1" noChangeArrowheads="1"/>
          </p:cNvPicPr>
          <p:nvPr/>
        </p:nvPicPr>
        <p:blipFill>
          <a:blip r:embed="rId9" cstate="print"/>
          <a:srcRect l="32595" t="3309" r="37603" b="40441"/>
          <a:stretch>
            <a:fillRect/>
          </a:stretch>
        </p:blipFill>
        <p:spPr bwMode="auto">
          <a:xfrm>
            <a:off x="3059832" y="2375738"/>
            <a:ext cx="2571768" cy="2732504"/>
          </a:xfrm>
          <a:prstGeom prst="rect">
            <a:avLst/>
          </a:prstGeom>
          <a:noFill/>
        </p:spPr>
      </p:pic>
      <p:pic>
        <p:nvPicPr>
          <p:cNvPr id="1027" name="Picture 3" descr="C:\Users\Волшебник\Desktop\эксперименты\i-RcxPr2XFk.jpg"/>
          <p:cNvPicPr>
            <a:picLocks noChangeAspect="1" noChangeArrowheads="1"/>
          </p:cNvPicPr>
          <p:nvPr/>
        </p:nvPicPr>
        <p:blipFill>
          <a:blip r:embed="rId10" cstate="print"/>
          <a:srcRect l="27649" t="367" r="32305" b="10294"/>
          <a:stretch>
            <a:fillRect/>
          </a:stretch>
        </p:blipFill>
        <p:spPr bwMode="auto">
          <a:xfrm>
            <a:off x="1115616" y="2057048"/>
            <a:ext cx="3071834" cy="3857652"/>
          </a:xfrm>
          <a:prstGeom prst="rect">
            <a:avLst/>
          </a:prstGeom>
          <a:noFill/>
        </p:spPr>
      </p:pic>
      <p:pic>
        <p:nvPicPr>
          <p:cNvPr id="1028" name="Picture 4" descr="C:\Users\Волшебник\Desktop\эксперименты\y9-tpGDNOA4.jpg"/>
          <p:cNvPicPr>
            <a:picLocks noChangeAspect="1" noChangeArrowheads="1"/>
          </p:cNvPicPr>
          <p:nvPr/>
        </p:nvPicPr>
        <p:blipFill>
          <a:blip r:embed="rId11" cstate="print"/>
          <a:srcRect l="735" t="6209" b="19288"/>
          <a:stretch>
            <a:fillRect/>
          </a:stretch>
        </p:blipFill>
        <p:spPr bwMode="auto">
          <a:xfrm rot="16200000">
            <a:off x="5500662" y="1706007"/>
            <a:ext cx="3214710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0"/>
            <a:ext cx="7300906" cy="85723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 descr="C:\Users\Волшебник\Desktop\эксперименты\fnUjLQcfHCY.jpg"/>
          <p:cNvPicPr>
            <a:picLocks noChangeAspect="1" noChangeArrowheads="1"/>
          </p:cNvPicPr>
          <p:nvPr/>
        </p:nvPicPr>
        <p:blipFill>
          <a:blip r:embed="rId2" cstate="print"/>
          <a:srcRect l="32595" t="3309" r="37603" b="2389"/>
          <a:stretch>
            <a:fillRect/>
          </a:stretch>
        </p:blipFill>
        <p:spPr bwMode="auto">
          <a:xfrm>
            <a:off x="0" y="0"/>
            <a:ext cx="2286016" cy="4071966"/>
          </a:xfrm>
          <a:prstGeom prst="rect">
            <a:avLst/>
          </a:prstGeom>
          <a:noFill/>
        </p:spPr>
      </p:pic>
      <p:pic>
        <p:nvPicPr>
          <p:cNvPr id="2051" name="Picture 3" descr="C:\Users\Волшебник\Desktop\эксперименты\KUwomqxDUH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1783" t="20247" r="23023" b="16479"/>
          <a:stretch>
            <a:fillRect/>
          </a:stretch>
        </p:blipFill>
        <p:spPr bwMode="auto">
          <a:xfrm>
            <a:off x="2285984" y="0"/>
            <a:ext cx="2071702" cy="4071966"/>
          </a:xfrm>
          <a:prstGeom prst="rect">
            <a:avLst/>
          </a:prstGeom>
          <a:noFill/>
        </p:spPr>
      </p:pic>
      <p:pic>
        <p:nvPicPr>
          <p:cNvPr id="2052" name="Picture 4" descr="C:\Users\Волшебник\Desktop\эксперименты\Dp7_pVaCz34.jpg"/>
          <p:cNvPicPr>
            <a:picLocks noChangeAspect="1" noChangeArrowheads="1"/>
          </p:cNvPicPr>
          <p:nvPr/>
        </p:nvPicPr>
        <p:blipFill>
          <a:blip r:embed="rId4" cstate="print"/>
          <a:srcRect l="14840" t="8333" r="12990" b="31250"/>
          <a:stretch>
            <a:fillRect/>
          </a:stretch>
        </p:blipFill>
        <p:spPr bwMode="auto">
          <a:xfrm>
            <a:off x="4286248" y="0"/>
            <a:ext cx="2786082" cy="4071966"/>
          </a:xfrm>
          <a:prstGeom prst="rect">
            <a:avLst/>
          </a:prstGeom>
          <a:noFill/>
        </p:spPr>
      </p:pic>
      <p:pic>
        <p:nvPicPr>
          <p:cNvPr id="2053" name="Picture 5" descr="C:\Users\Волшебник\Desktop\эксперименты\tq1mFwPv34I.jpg"/>
          <p:cNvPicPr>
            <a:picLocks noChangeAspect="1" noChangeArrowheads="1"/>
          </p:cNvPicPr>
          <p:nvPr/>
        </p:nvPicPr>
        <p:blipFill>
          <a:blip r:embed="rId5" cstate="print"/>
          <a:srcRect l="9253" t="4167" r="5624" b="16666"/>
          <a:stretch>
            <a:fillRect/>
          </a:stretch>
        </p:blipFill>
        <p:spPr bwMode="auto">
          <a:xfrm>
            <a:off x="6885492" y="0"/>
            <a:ext cx="2258508" cy="4071966"/>
          </a:xfrm>
          <a:prstGeom prst="rect">
            <a:avLst/>
          </a:prstGeom>
          <a:noFill/>
        </p:spPr>
      </p:pic>
      <p:pic>
        <p:nvPicPr>
          <p:cNvPr id="3" name="Picture 2" descr="C:\Users\Волшебник\Desktop\эксперименты\S9TG_4mRSc4.jpg"/>
          <p:cNvPicPr>
            <a:picLocks noChangeAspect="1" noChangeArrowheads="1"/>
          </p:cNvPicPr>
          <p:nvPr/>
        </p:nvPicPr>
        <p:blipFill>
          <a:blip r:embed="rId6" cstate="print"/>
          <a:srcRect l="14901" t="37132" r="9664" b="3308"/>
          <a:stretch>
            <a:fillRect/>
          </a:stretch>
        </p:blipFill>
        <p:spPr bwMode="auto">
          <a:xfrm>
            <a:off x="1714480" y="4143380"/>
            <a:ext cx="5786478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725" y="476672"/>
            <a:ext cx="5286412" cy="64294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эксперимента:</a:t>
            </a:r>
            <a:endParaRPr lang="ru-RU" sz="3200" b="1" dirty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340768"/>
            <a:ext cx="5500662" cy="530294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основе экспериментальных 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данных можно сделать вывод о том, что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всех исследуемых марках кофе 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содержится кофеин, но из пяти 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представленных образцов наилучшими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Физическими характеристиками,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</a:rPr>
              <a:t>органолептическими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наибольшим  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содержанием кофеина  обладает кофе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№1</a:t>
            </a:r>
            <a:r>
              <a:rPr lang="en-US" sz="2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Wollinger</a:t>
            </a: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iq</a:t>
            </a:r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Высокое содержание кофеина в  кофе </a:t>
            </a:r>
          </a:p>
          <a:p>
            <a:pPr algn="ctr">
              <a:buNone/>
            </a:pP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Wollinger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iq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обуславливается 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тем, что в 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этом образце содержится 10%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молотого кофе.</a:t>
            </a:r>
            <a:endParaRPr lang="ru-RU" sz="1800" dirty="0"/>
          </a:p>
        </p:txBody>
      </p:sp>
      <p:pic>
        <p:nvPicPr>
          <p:cNvPr id="1028" name="Picture 4" descr="http://www.bezocheredi.ru/pictures/tovar/original/209514.jpg"/>
          <p:cNvPicPr>
            <a:picLocks noChangeAspect="1" noChangeArrowheads="1"/>
          </p:cNvPicPr>
          <p:nvPr/>
        </p:nvPicPr>
        <p:blipFill>
          <a:blip r:embed="rId2" cstate="print"/>
          <a:srcRect l="21000" r="20499" b="982"/>
          <a:stretch>
            <a:fillRect/>
          </a:stretch>
        </p:blipFill>
        <p:spPr bwMode="auto">
          <a:xfrm>
            <a:off x="5500694" y="1928802"/>
            <a:ext cx="2928958" cy="3529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15" y="476672"/>
            <a:ext cx="6000792" cy="70962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Определение наличия примесей </a:t>
            </a:r>
            <a:endParaRPr lang="ru-RU" sz="3200" b="1" dirty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63" y="1412776"/>
            <a:ext cx="8858312" cy="96526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 один образец растворимого кофе не имеет примесей.</a:t>
            </a:r>
            <a:endParaRPr lang="ru-RU" dirty="0"/>
          </a:p>
        </p:txBody>
      </p:sp>
      <p:pic>
        <p:nvPicPr>
          <p:cNvPr id="4" name="Picture 2" descr="C:\Users\Волшебник\Desktop\эксперименты\_OTJDdYNpes.jpg"/>
          <p:cNvPicPr>
            <a:picLocks noChangeAspect="1" noChangeArrowheads="1"/>
          </p:cNvPicPr>
          <p:nvPr/>
        </p:nvPicPr>
        <p:blipFill>
          <a:blip r:embed="rId2" cstate="print"/>
          <a:srcRect l="8382" r="14321"/>
          <a:stretch>
            <a:fillRect/>
          </a:stretch>
        </p:blipFill>
        <p:spPr bwMode="auto">
          <a:xfrm>
            <a:off x="1643042" y="2214554"/>
            <a:ext cx="5929354" cy="431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3214710" cy="50006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sz="32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40768"/>
            <a:ext cx="8786842" cy="5643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заключении хочется сказать, что проведя большую работу,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 изучен литературный материал, который помог  изучить: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Химический состав кофе растворимого. 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Кофе состоит из: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sz="24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белков;     3,6 </a:t>
            </a:r>
            <a:r>
              <a:rPr lang="ru-RU" sz="24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жиров;   7 </a:t>
            </a:r>
            <a:r>
              <a:rPr lang="ru-RU" sz="24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углеводов;  7 </a:t>
            </a:r>
            <a:r>
              <a:rPr lang="ru-RU" sz="24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воды;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100 мг кальция; 3 мг натрия;   250 мг фосфора;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24 мг Витамина РР;   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 мг Витамина В2 (</a:t>
            </a:r>
            <a:r>
              <a:rPr lang="ru-RU" sz="24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рибофламин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26,49 мг Витамина РР  (</a:t>
            </a:r>
            <a:r>
              <a:rPr lang="ru-RU" sz="24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Ниациновый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эквивалент)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В состав кофе входят также различные макро- и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микроэлементы (калий, магний, кальций, натрий, железо,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марганец, цинк, рубидий).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7583178"/>
              </p:ext>
            </p:extLst>
          </p:nvPr>
        </p:nvGraphicFramePr>
        <p:xfrm>
          <a:off x="142844" y="500042"/>
          <a:ext cx="4143404" cy="6357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857752" y="500042"/>
          <a:ext cx="4286248" cy="6357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68002"/>
            <a:ext cx="8858312" cy="6289998"/>
          </a:xfrm>
        </p:spPr>
        <p:txBody>
          <a:bodyPr>
            <a:normAutofit fontScale="55000" lnSpcReduction="20000"/>
          </a:bodyPr>
          <a:lstStyle/>
          <a:p>
            <a:pPr lvl="0">
              <a:buClr>
                <a:schemeClr val="accent1">
                  <a:lumMod val="10000"/>
                </a:schemeClr>
              </a:buClr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Провели анкетирование учащихся и выяснили их отношения к кофе.</a:t>
            </a:r>
          </a:p>
          <a:p>
            <a:pPr lvl="0">
              <a:buClr>
                <a:schemeClr val="accent1">
                  <a:lumMod val="10000"/>
                </a:schemeClr>
              </a:buCl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Были проведены качественные реакции 5-ти образцов растворимого </a:t>
            </a:r>
          </a:p>
          <a:p>
            <a:pPr lvl="0">
              <a:buClr>
                <a:schemeClr val="accent1">
                  <a:lumMod val="10000"/>
                </a:schemeClr>
              </a:buClr>
              <a:buNone/>
            </a:pP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кофе на наличие: кофеина, примесей.</a:t>
            </a:r>
          </a:p>
          <a:p>
            <a:pPr marL="109728" lvl="0" indent="0">
              <a:buNone/>
            </a:pPr>
            <a:r>
              <a:rPr lang="ru-RU" sz="36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Наибольшее </a:t>
            </a: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 кофеина оказалось в образце под </a:t>
            </a:r>
          </a:p>
          <a:p>
            <a:pPr marL="109728" lvl="0" indent="0">
              <a:buNone/>
            </a:pP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№1 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Wollinger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iq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109728" lv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образцах под  №3 </a:t>
            </a:r>
            <a:r>
              <a:rPr lang="en-US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Nescafe Classic</a:t>
            </a: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 №5 </a:t>
            </a:r>
            <a:r>
              <a:rPr lang="en-US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Maxim Original</a:t>
            </a: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содержание кофеина  </a:t>
            </a:r>
            <a:r>
              <a:rPr lang="ru-RU" sz="36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одинаково–среднее.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В образцах кофе растворимого под №2 </a:t>
            </a:r>
            <a:r>
              <a:rPr lang="en-US" sz="36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Tchibo</a:t>
            </a:r>
            <a:r>
              <a:rPr lang="en-US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Gold</a:t>
            </a: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Selection</a:t>
            </a: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№4 </a:t>
            </a:r>
            <a:r>
              <a:rPr lang="en-US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El </a:t>
            </a:r>
            <a:r>
              <a:rPr lang="en-US" sz="36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Grato</a:t>
            </a:r>
            <a:r>
              <a:rPr lang="en-US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Gold</a:t>
            </a:r>
            <a:r>
              <a:rPr lang="ru-RU" sz="36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–наименьшее.</a:t>
            </a:r>
          </a:p>
          <a:p>
            <a:pPr>
              <a:buClr>
                <a:schemeClr val="accent1">
                  <a:lumMod val="10000"/>
                </a:schemeClr>
              </a:buClr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Ни один образец растворимого кофе не имеет примесей.</a:t>
            </a:r>
            <a:endParaRPr lang="ru-RU" sz="36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1">
                  <a:lumMod val="10000"/>
                </a:schemeClr>
              </a:buCl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пяти  представленных образцов наилучшими  физическими характеристиками обладает образец №1 </a:t>
            </a:r>
            <a:r>
              <a:rPr lang="en-US" sz="36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Wollinger</a:t>
            </a:r>
            <a:r>
              <a:rPr lang="en-US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iq</a:t>
            </a: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>
              <a:buClr>
                <a:schemeClr val="accent1">
                  <a:lumMod val="10000"/>
                </a:schemeClr>
              </a:buClr>
              <a:buNone/>
            </a:pP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На втором месте № 4 </a:t>
            </a:r>
            <a:r>
              <a:rPr lang="en-US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El </a:t>
            </a:r>
            <a:r>
              <a:rPr lang="en-US" sz="36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Grato</a:t>
            </a:r>
            <a:r>
              <a:rPr lang="en-US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Gold</a:t>
            </a: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№2 </a:t>
            </a:r>
            <a:r>
              <a:rPr lang="en-US" sz="36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Tchibo</a:t>
            </a: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Gold Selection</a:t>
            </a: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Clr>
                <a:schemeClr val="accent1">
                  <a:lumMod val="10000"/>
                </a:schemeClr>
              </a:buClr>
              <a:buNone/>
            </a:pP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На третьем №3 </a:t>
            </a:r>
            <a:r>
              <a:rPr lang="en-US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Nescafe Classic</a:t>
            </a: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№5 </a:t>
            </a:r>
            <a:r>
              <a:rPr lang="en-US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Maxim Original</a:t>
            </a: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Из пяти представленных образцов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наилучшими</a:t>
            </a: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физическими, органолептическими характеристиками и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наибольшим</a:t>
            </a: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содержанием 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кофеина  обладает кофе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№1 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Wollinger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iq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5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img-fotki.yandex.ru/get/4704/svetlera.38b/0_6146d_7778d045_L.jpg"/>
          <p:cNvPicPr>
            <a:picLocks noChangeAspect="1" noChangeArrowheads="1"/>
          </p:cNvPicPr>
          <p:nvPr/>
        </p:nvPicPr>
        <p:blipFill>
          <a:blip r:embed="rId2" cstate="print"/>
          <a:srcRect t="28184"/>
          <a:stretch>
            <a:fillRect/>
          </a:stretch>
        </p:blipFill>
        <p:spPr bwMode="auto">
          <a:xfrm>
            <a:off x="2285984" y="5357826"/>
            <a:ext cx="4762500" cy="16382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66" y="764704"/>
            <a:ext cx="6422548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Рекомендации об употреблении кофе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200" b="1" dirty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84784"/>
            <a:ext cx="7315176" cy="550299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Для здорового человека кофе безвредно и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даже полезно. Пить, желательно,  1-2 чашки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растворимого кофе. Детям до 2 лет кофе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противопоказано.  Детям более старшего возраста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можно употреблять кофе, только концентрация его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должна быть в 4 раза меньшей, чем в обычной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чашке.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Беременным женщинам необходимо ограничить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себя в употреблении кофе до 1 чашки в день, либо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вообще исключить.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При гипертонии и диабете кофе противопоказан.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428604"/>
          <a:ext cx="4329114" cy="6429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714876" y="428604"/>
          <a:ext cx="4214842" cy="6429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3571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357167"/>
          <a:ext cx="4214810" cy="6500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357686" y="428604"/>
          <a:ext cx="4643470" cy="6429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348" y="500042"/>
            <a:ext cx="8679370" cy="6169318"/>
          </a:xfrm>
        </p:spPr>
        <p:txBody>
          <a:bodyPr>
            <a:normAutofit fontScale="92500" lnSpcReduction="20000"/>
          </a:bodyPr>
          <a:lstStyle/>
          <a:p>
            <a:pPr marL="109728" indent="0">
              <a:lnSpc>
                <a:spcPct val="110000"/>
              </a:lnSpc>
              <a:buNone/>
            </a:pPr>
            <a:r>
              <a:rPr lang="ru-RU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0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Исследовать в условиях школьной лаборатории   </a:t>
            </a:r>
          </a:p>
          <a:p>
            <a:pPr marL="109728" indent="0">
              <a:lnSpc>
                <a:spcPct val="110000"/>
              </a:lnSpc>
              <a:buNone/>
            </a:pPr>
            <a:r>
              <a:rPr lang="ru-RU" sz="2400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наличие кофеина в растворимом кофе</a:t>
            </a:r>
          </a:p>
          <a:p>
            <a:pPr marL="109728" indent="0">
              <a:lnSpc>
                <a:spcPct val="110000"/>
              </a:lnSpc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  <a:defRPr/>
            </a:pPr>
            <a:endParaRPr lang="ru-RU" b="1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  <a:defRPr/>
            </a:pPr>
            <a:r>
              <a:rPr lang="ru-RU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провести анкетирование среди учащихся для выяснения</a:t>
            </a:r>
          </a:p>
          <a:p>
            <a:pPr marL="109728" indent="0">
              <a:buNone/>
              <a:defRPr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их отношения к кофе, сделать анализ актуальности    </a:t>
            </a:r>
          </a:p>
          <a:p>
            <a:pPr marL="109728" indent="0">
              <a:buNone/>
              <a:defRPr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данной темы</a:t>
            </a:r>
          </a:p>
          <a:p>
            <a:pPr marL="457200" indent="-457200">
              <a:lnSpc>
                <a:spcPct val="110000"/>
              </a:lnSpc>
              <a:buNone/>
              <a:defRPr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- провести исследование на наличие кофеина, примесей</a:t>
            </a:r>
          </a:p>
          <a:p>
            <a:pPr marL="457200" indent="-457200">
              <a:lnSpc>
                <a:spcPct val="110000"/>
              </a:lnSpc>
              <a:buNone/>
              <a:defRPr/>
            </a:pPr>
            <a:r>
              <a:rPr lang="ru-RU" sz="2400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провести исследование на некоторые физические свойства</a:t>
            </a:r>
          </a:p>
          <a:p>
            <a:pPr marL="457200" indent="-457200">
              <a:lnSpc>
                <a:spcPct val="110000"/>
              </a:lnSpc>
              <a:buNone/>
              <a:defRPr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растворимого </a:t>
            </a:r>
            <a:r>
              <a:rPr lang="ru-RU" sz="2400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кофе</a:t>
            </a:r>
          </a:p>
          <a:p>
            <a:pPr marL="457200" indent="-457200">
              <a:lnSpc>
                <a:spcPct val="110000"/>
              </a:lnSpc>
              <a:buNone/>
              <a:defRPr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- дать рекомендации об употреблении кофе </a:t>
            </a:r>
          </a:p>
          <a:p>
            <a:pPr marL="457200" indent="-457200">
              <a:lnSpc>
                <a:spcPct val="110000"/>
              </a:lnSpc>
              <a:buNone/>
              <a:defRPr/>
            </a:pPr>
            <a:endParaRPr lang="ru-RU" sz="24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10000"/>
              </a:lnSpc>
              <a:buNone/>
              <a:defRPr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растворимый кофе 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пяти </a:t>
            </a:r>
            <a:r>
              <a:rPr lang="ru-RU" sz="2400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марок </a:t>
            </a:r>
          </a:p>
          <a:p>
            <a:pPr marL="457200" indent="-457200">
              <a:lnSpc>
                <a:spcPct val="110000"/>
              </a:lnSpc>
              <a:buNone/>
              <a:defRPr/>
            </a:pPr>
            <a:r>
              <a:rPr lang="ru-RU" sz="2400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(</a:t>
            </a:r>
            <a:r>
              <a:rPr lang="en-US" sz="2400" dirty="0" err="1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Wollinger</a:t>
            </a:r>
            <a:r>
              <a:rPr lang="en-US" sz="2400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iq</a:t>
            </a:r>
            <a:r>
              <a:rPr lang="en-US" sz="2400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Tchibo</a:t>
            </a:r>
            <a:r>
              <a:rPr lang="en-US" sz="2400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Gold Selection,           </a:t>
            </a:r>
          </a:p>
          <a:p>
            <a:pPr marL="457200" indent="-457200">
              <a:lnSpc>
                <a:spcPct val="110000"/>
              </a:lnSpc>
              <a:buNone/>
              <a:defRPr/>
            </a:pPr>
            <a:r>
              <a:rPr lang="en-US" sz="2400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Nescafe </a:t>
            </a:r>
            <a:r>
              <a:rPr lang="en-US" sz="2400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Classic, El </a:t>
            </a:r>
            <a:r>
              <a:rPr lang="en-US" sz="2400" dirty="0" err="1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Grato</a:t>
            </a:r>
            <a:r>
              <a:rPr lang="en-US" sz="2400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Gold, </a:t>
            </a:r>
            <a:r>
              <a:rPr lang="en-US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Maxim</a:t>
            </a:r>
            <a:endParaRPr lang="en-US" sz="2400" dirty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10000"/>
              </a:lnSpc>
              <a:buNone/>
              <a:defRPr/>
            </a:pPr>
            <a:r>
              <a:rPr lang="en-US" sz="2400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Original).</a:t>
            </a:r>
            <a:endParaRPr lang="en-US" sz="2400" dirty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10000"/>
              </a:lnSpc>
              <a:buNone/>
              <a:defRPr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7286708" cy="7810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Регионы, выращивающие кофе</a:t>
            </a:r>
            <a:endParaRPr lang="ru-RU" dirty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285720" y="1142984"/>
            <a:ext cx="8715436" cy="5572140"/>
            <a:chOff x="285720" y="1142984"/>
            <a:chExt cx="8715436" cy="5572140"/>
          </a:xfrm>
        </p:grpSpPr>
        <p:pic>
          <p:nvPicPr>
            <p:cNvPr id="31746" name="Picture 2" descr="http://upakovka.jofo.ru/data/userfiles/335/images/688425-2741ec5d5615f991131584e04e66b9f0.png"/>
            <p:cNvPicPr>
              <a:picLocks noChangeAspect="1" noChangeArrowheads="1"/>
            </p:cNvPicPr>
            <p:nvPr/>
          </p:nvPicPr>
          <p:blipFill>
            <a:blip r:embed="rId2" cstate="print"/>
            <a:srcRect l="17176" r="17242"/>
            <a:stretch>
              <a:fillRect/>
            </a:stretch>
          </p:blipFill>
          <p:spPr bwMode="auto">
            <a:xfrm>
              <a:off x="285720" y="1142984"/>
              <a:ext cx="8715436" cy="557214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85786" y="4572008"/>
              <a:ext cx="14287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chemeClr val="accent1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Южная Америка</a:t>
              </a:r>
              <a:endParaRPr lang="ru-RU" sz="2400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858016" y="5643578"/>
              <a:ext cx="16430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chemeClr val="accent1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Австралия</a:t>
              </a:r>
              <a:endParaRPr lang="ru-RU" sz="2400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43834" y="2928934"/>
              <a:ext cx="8572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chemeClr val="accent1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Азия</a:t>
              </a:r>
              <a:endParaRPr lang="ru-RU" sz="2400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28992" y="4214818"/>
              <a:ext cx="13573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chemeClr val="accent1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Африка</a:t>
              </a:r>
              <a:endParaRPr lang="ru-RU" sz="2400" dirty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7072330" cy="64294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Состав кофейного зерна:</a:t>
            </a:r>
            <a:endParaRPr lang="ru-RU" sz="3200" b="1" dirty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572560" cy="578647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Кофейное зерно в среднем содержит: 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жиров — </a:t>
            </a:r>
            <a:r>
              <a:rPr lang="ru-RU" sz="25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13,9%, 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усвояемых углеводов — </a:t>
            </a:r>
            <a:r>
              <a:rPr lang="ru-RU" sz="25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4,1%</a:t>
            </a: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кофеина — </a:t>
            </a:r>
            <a:r>
              <a:rPr lang="ru-RU" sz="25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1,5%, 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дубильных веществ — </a:t>
            </a:r>
            <a:r>
              <a:rPr lang="ru-RU" sz="25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5,5%, 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эфиров кофейной и хинной кислот — </a:t>
            </a:r>
            <a:r>
              <a:rPr lang="ru-RU" sz="25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6,5%,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лимонной кислоты — </a:t>
            </a:r>
            <a:r>
              <a:rPr lang="ru-RU" sz="25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1%, 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500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тригонеллина</a:t>
            </a: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5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1%, 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минеральных веществ и микроэлементов — </a:t>
            </a:r>
            <a:r>
              <a:rPr lang="ru-RU" sz="25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5%</a:t>
            </a: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пуриновых оснований — </a:t>
            </a:r>
            <a:r>
              <a:rPr lang="ru-RU" sz="25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1,2%, 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щавелевой кислоты — </a:t>
            </a:r>
            <a:r>
              <a:rPr lang="ru-RU" sz="25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0,4%; 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всего </a:t>
            </a:r>
            <a:r>
              <a:rPr lang="ru-RU" sz="25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около 2 тысяч </a:t>
            </a: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веществ.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Приблизительно </a:t>
            </a:r>
            <a:r>
              <a:rPr lang="ru-RU" sz="25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75%</a:t>
            </a: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массы сырого кофейного зерна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приходится на неусвояемые полисахариды. 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Также кофейное зерно богато Витамином РР, железом, 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фосфором, кальцием и калием.</a:t>
            </a:r>
            <a:b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Несмотря на то, что кофе содержит белок, его пищевая ценность в</a:t>
            </a:r>
          </a:p>
          <a:p>
            <a:pPr>
              <a:buNone/>
            </a:pP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среднем составляет лишь </a:t>
            </a:r>
            <a:r>
              <a:rPr lang="ru-RU" sz="25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9 килокалорий </a:t>
            </a: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5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100 граммов </a:t>
            </a:r>
            <a:r>
              <a:rPr lang="ru-RU" sz="2500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продукта.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2476488" cy="64292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кофе</a:t>
            </a:r>
            <a:endParaRPr lang="ru-RU" sz="3200" dirty="0">
              <a:solidFill>
                <a:schemeClr val="accent1">
                  <a:lumMod val="10000"/>
                </a:schemeClr>
              </a:solidFill>
            </a:endParaRPr>
          </a:p>
        </p:txBody>
      </p:sp>
      <p:pic>
        <p:nvPicPr>
          <p:cNvPr id="7" name="Содержимое 6" descr="Рисунок1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00034" y="1357298"/>
            <a:ext cx="3883645" cy="4691906"/>
          </a:xfrm>
        </p:spPr>
      </p:pic>
      <p:pic>
        <p:nvPicPr>
          <p:cNvPr id="8" name="Содержимое 7" descr="Рисунок2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57752" y="1357297"/>
            <a:ext cx="3919233" cy="46910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6072230" cy="63819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 растворимого кофе</a:t>
            </a:r>
            <a:endParaRPr lang="ru-RU" sz="3200" b="1" dirty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084"/>
            <a:ext cx="7072330" cy="5857916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buNone/>
            </a:pPr>
            <a:r>
              <a:rPr lang="ru-RU" sz="20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 пищевых веществ на 100 г съедобной части: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Пищевая ценность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u="sng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Калорийность                                              118,7 </a:t>
            </a:r>
            <a:r>
              <a:rPr lang="ru-RU" sz="2000" u="sng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кКал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u="sng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Белки                                                            15 </a:t>
            </a:r>
            <a:r>
              <a:rPr lang="ru-RU" sz="2000" u="sng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u="sng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Жиры                                                            3,6 </a:t>
            </a:r>
            <a:r>
              <a:rPr lang="ru-RU" sz="2000" u="sng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u="sng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Углеводы                                                       7 </a:t>
            </a:r>
            <a:r>
              <a:rPr lang="ru-RU" sz="2000" u="sng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u="sng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Вода                                                               7 </a:t>
            </a:r>
            <a:r>
              <a:rPr lang="ru-RU" sz="2000" u="sng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2000" u="sng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Макроэлементы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u="sng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Кальций                                                         100 мг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u="sng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Натрий                                                           3 мг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u="sng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Фосфор                                                          250 мг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Витамины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u="sng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Витамин РР                                                   24 мг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u="sng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Витамин В2 (</a:t>
            </a:r>
            <a:r>
              <a:rPr lang="ru-RU" sz="2000" u="sng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рибофламин</a:t>
            </a:r>
            <a:r>
              <a:rPr lang="ru-RU" sz="2000" u="sng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)                          1 мг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u="sng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Витамин РР (</a:t>
            </a:r>
            <a:r>
              <a:rPr lang="ru-RU" sz="2000" u="sng" dirty="0" err="1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Ниациновый</a:t>
            </a:r>
            <a:r>
              <a:rPr lang="ru-RU" sz="2000" u="sng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эквивалент)      26,49 мг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ru-RU" sz="2000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Микроэлементы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ru-RU" sz="2000" u="sng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Железо                                                            6,1 мг</a:t>
            </a:r>
            <a:endParaRPr lang="ru-RU" sz="2000" dirty="0" smtClean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Другая 27">
      <a:dk1>
        <a:srgbClr val="000000"/>
      </a:dk1>
      <a:lt1>
        <a:sysClr val="window" lastClr="FFFFFF"/>
      </a:lt1>
      <a:dk2>
        <a:srgbClr val="B88E74"/>
      </a:dk2>
      <a:lt2>
        <a:srgbClr val="EBDDC3"/>
      </a:lt2>
      <a:accent1>
        <a:srgbClr val="E3CBBA"/>
      </a:accent1>
      <a:accent2>
        <a:srgbClr val="B97B4E"/>
      </a:accent2>
      <a:accent3>
        <a:srgbClr val="DBDDCC"/>
      </a:accent3>
      <a:accent4>
        <a:srgbClr val="CCA080"/>
      </a:accent4>
      <a:accent5>
        <a:srgbClr val="FDEDC6"/>
      </a:accent5>
      <a:accent6>
        <a:srgbClr val="775F55"/>
      </a:accent6>
      <a:hlink>
        <a:srgbClr val="C1995F"/>
      </a:hlink>
      <a:folHlink>
        <a:srgbClr val="70440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3742</TotalTime>
  <Words>1145</Words>
  <Application>Microsoft Office PowerPoint</Application>
  <PresentationFormat>Экран (4:3)</PresentationFormat>
  <Paragraphs>239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Городская</vt:lpstr>
      <vt:lpstr>     МБОУ «Ключевская средняя общеобразовательная школа №1»</vt:lpstr>
      <vt:lpstr>Презентация PowerPoint</vt:lpstr>
      <vt:lpstr>Презентация PowerPoint</vt:lpstr>
      <vt:lpstr>Презентация PowerPoint</vt:lpstr>
      <vt:lpstr>Презентация PowerPoint</vt:lpstr>
      <vt:lpstr>Регионы, выращивающие кофе</vt:lpstr>
      <vt:lpstr>     Состав кофейного зерна:</vt:lpstr>
      <vt:lpstr>Виды кофе</vt:lpstr>
      <vt:lpstr>Состав растворимого кофе</vt:lpstr>
      <vt:lpstr>      Элементы вкуса кофе:</vt:lpstr>
      <vt:lpstr>Влияние кофе на организм</vt:lpstr>
      <vt:lpstr>Презентация PowerPoint</vt:lpstr>
      <vt:lpstr>Определение органолептических и  физических свойств кофе</vt:lpstr>
      <vt:lpstr>Презентация PowerPoint</vt:lpstr>
      <vt:lpstr>Определение наличия кофеина</vt:lpstr>
      <vt:lpstr>Презентация PowerPoint</vt:lpstr>
      <vt:lpstr>Результаты эксперимента:</vt:lpstr>
      <vt:lpstr>Определение наличия примесей </vt:lpstr>
      <vt:lpstr>Заключение </vt:lpstr>
      <vt:lpstr>Презентация PowerPoint</vt:lpstr>
      <vt:lpstr>Рекомендации об употреблении кофе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Волшебник</dc:creator>
  <cp:lastModifiedBy>Учитель</cp:lastModifiedBy>
  <cp:revision>270</cp:revision>
  <dcterms:created xsi:type="dcterms:W3CDTF">2016-01-07T08:19:07Z</dcterms:created>
  <dcterms:modified xsi:type="dcterms:W3CDTF">2016-02-18T03:53:09Z</dcterms:modified>
</cp:coreProperties>
</file>