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858000" cy="9144000"/>
  <p:embeddedFontLst>
    <p:embeddedFont>
      <p:font typeface="Corsiva"/>
      <p:regular r:id="rId20"/>
      <p:bold r:id="rId21"/>
      <p:italic r:id="rId22"/>
      <p:boldItalic r:id="rId23"/>
    </p:embeddedFont>
    <p:embeddedFont>
      <p:font typeface="Cabin"/>
      <p:regular r:id="rId24"/>
      <p:bold r:id="rId25"/>
      <p:italic r:id="rId26"/>
      <p:boldItalic r:id="rId27"/>
    </p:embeddedFont>
    <p:embeddedFont>
      <p:font typeface="Arial Black"/>
      <p:regular r:id="rId28"/>
    </p:embeddedFont>
    <p:embeddedFont>
      <p:font typeface="Questrial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rsiva-regular.fntdata"/><Relationship Id="rId22" Type="http://schemas.openxmlformats.org/officeDocument/2006/relationships/font" Target="fonts/Corsiva-italic.fntdata"/><Relationship Id="rId21" Type="http://schemas.openxmlformats.org/officeDocument/2006/relationships/font" Target="fonts/Corsiva-bold.fntdata"/><Relationship Id="rId24" Type="http://schemas.openxmlformats.org/officeDocument/2006/relationships/font" Target="fonts/Cabin-regular.fntdata"/><Relationship Id="rId23" Type="http://schemas.openxmlformats.org/officeDocument/2006/relationships/font" Target="fonts/Corsiva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abin-italic.fntdata"/><Relationship Id="rId25" Type="http://schemas.openxmlformats.org/officeDocument/2006/relationships/font" Target="fonts/Cabin-bold.fntdata"/><Relationship Id="rId28" Type="http://schemas.openxmlformats.org/officeDocument/2006/relationships/font" Target="fonts/ArialBlack-regular.fntdata"/><Relationship Id="rId27" Type="http://schemas.openxmlformats.org/officeDocument/2006/relationships/font" Target="fonts/Cabin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Questrial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Только заголовок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Рисунок с подписью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Blank.png" id="75" name="Shape 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/>
          <p:nvPr>
            <p:ph type="title"/>
          </p:nvPr>
        </p:nvSpPr>
        <p:spPr>
          <a:xfrm>
            <a:off x="966787" y="838200"/>
            <a:ext cx="3474719" cy="16192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3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7" name="Shape 77"/>
          <p:cNvSpPr/>
          <p:nvPr>
            <p:ph idx="2" type="pic"/>
          </p:nvPr>
        </p:nvSpPr>
        <p:spPr>
          <a:xfrm>
            <a:off x="4727892" y="838200"/>
            <a:ext cx="3474719" cy="4572000"/>
          </a:xfrm>
          <a:prstGeom prst="roundRect">
            <a:avLst>
              <a:gd fmla="val 10888" name="adj"/>
            </a:avLst>
          </a:prstGeom>
          <a:solidFill>
            <a:srgbClr val="BFBFBF"/>
          </a:solidFill>
          <a:ln>
            <a:noFill/>
          </a:ln>
          <a:effectLst>
            <a:reflection blurRad="0" dir="5400000" dist="50800" endA="300" endPos="25500" kx="0" rotWithShape="0" algn="bl" stA="20000" stPos="0" sy="-100000" ky="0"/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966787" y="2474258"/>
            <a:ext cx="347471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Рисунок с подписью (другой вариант)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779462" y="1371600"/>
            <a:ext cx="7583488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8" name="Shape 88"/>
          <p:cNvSpPr/>
          <p:nvPr>
            <p:ph idx="2" type="pic"/>
          </p:nvPr>
        </p:nvSpPr>
        <p:spPr>
          <a:xfrm>
            <a:off x="2514600" y="2743200"/>
            <a:ext cx="4114800" cy="2819400"/>
          </a:xfrm>
          <a:prstGeom prst="roundRect">
            <a:avLst>
              <a:gd fmla="val 10888" name="adj"/>
            </a:avLst>
          </a:prstGeom>
          <a:solidFill>
            <a:srgbClr val="BFBFBF"/>
          </a:solidFill>
          <a:ln>
            <a:noFill/>
          </a:ln>
          <a:effectLst>
            <a:reflection blurRad="0" dir="5400000" dist="50800" endA="300" endPos="38500" kx="0" rotWithShape="0" algn="bl" stA="20000" stPos="0" sy="-100000" ky="0"/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Заголовок и вертик. текст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 rot="5400000">
            <a:off x="2426493" y="129381"/>
            <a:ext cx="4291013" cy="7232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lvl="0" marL="36576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50189" lvl="1" marL="73152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2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59080" lvl="2" marL="109728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67969" lvl="3" marL="146304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6543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62889" lvl="5" marL="219456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73050" lvl="6" marL="256032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70509" lvl="7" marL="292608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67970" lvl="8" marL="329184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Вертик. загол. и текст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Vertical.png" id="96" name="Shape 9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>
            <p:ph type="title"/>
          </p:nvPr>
        </p:nvSpPr>
        <p:spPr>
          <a:xfrm rot="5400000">
            <a:off x="5550693" y="2526506"/>
            <a:ext cx="5053012" cy="1676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3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 rot="5400000">
            <a:off x="1262855" y="354806"/>
            <a:ext cx="5053012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20040" lvl="0" marL="45720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31469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2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429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5433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54329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54329" lvl="5" marL="27432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54329" lvl="6" marL="32004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54329" lvl="7" marL="3657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54329" lvl="8" marL="4114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Два объекта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966787" y="1600200"/>
            <a:ext cx="3529583" cy="42885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28904" lvl="0" marL="231775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3843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8905" lvl="2" marL="6889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8430" lvl="3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8905" lvl="4" marL="11461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8430" lvl="5" marL="1371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28905" lvl="6" marL="16033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8429" lvl="7" marL="1828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28904" lvl="8" marL="20605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648200" y="1600200"/>
            <a:ext cx="3529583" cy="42885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28904" lvl="0" marL="231775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3843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8905" lvl="2" marL="6889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8430" lvl="3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8905" lvl="4" marL="11461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8430" lvl="5" marL="1371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28905" lvl="6" marL="16033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8429" lvl="7" marL="1828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28904" lvl="8" marL="20605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Пустой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Blank.png" id="25" name="Shape 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26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Title.png" id="30" name="Shape 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>
            <p:ph type="ctrTitle"/>
          </p:nvPr>
        </p:nvSpPr>
        <p:spPr>
          <a:xfrm>
            <a:off x="779462" y="1597025"/>
            <a:ext cx="7583488" cy="16795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5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x="779462" y="3276600"/>
            <a:ext cx="7583486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22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ctr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ctr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ctr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ctr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ctr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ctr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ctr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Заголовок и объект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20040" lvl="0" marL="45720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31469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2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429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5433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54329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54329" lvl="5" marL="27432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54329" lvl="6" marL="32004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54329" lvl="7" marL="3657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54329" lvl="8" marL="4114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Титульный слайд с рисунком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Text.png" id="43" name="Shape 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/>
          <p:nvPr>
            <p:ph type="title"/>
          </p:nvPr>
        </p:nvSpPr>
        <p:spPr>
          <a:xfrm>
            <a:off x="781812" y="3254188"/>
            <a:ext cx="7580376" cy="168536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5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5" name="Shape 45"/>
          <p:cNvSpPr/>
          <p:nvPr>
            <p:ph idx="2" type="pic"/>
          </p:nvPr>
        </p:nvSpPr>
        <p:spPr>
          <a:xfrm>
            <a:off x="2514600" y="457200"/>
            <a:ext cx="4114800" cy="2743199"/>
          </a:xfrm>
          <a:prstGeom prst="roundRect">
            <a:avLst>
              <a:gd fmla="val 10888" name="adj"/>
            </a:avLst>
          </a:prstGeom>
          <a:solidFill>
            <a:srgbClr val="BFBFBF"/>
          </a:solidFill>
          <a:ln>
            <a:noFill/>
          </a:ln>
          <a:effectLst>
            <a:reflection blurRad="0" dir="5400000" dist="50800" endA="300" endPos="38500" kx="0" rotWithShape="0" algn="bl" stA="20000" stPos="0" sy="-100000" ky="0"/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781812" y="4953000"/>
            <a:ext cx="7580376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Заголовок раздела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Blank.png" id="51" name="Shape 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Shape 52"/>
          <p:cNvSpPr txBox="1"/>
          <p:nvPr>
            <p:ph type="title"/>
          </p:nvPr>
        </p:nvSpPr>
        <p:spPr>
          <a:xfrm>
            <a:off x="806450" y="1627187"/>
            <a:ext cx="7580376" cy="16824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806450" y="3309410"/>
            <a:ext cx="7580376" cy="17556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Сравнение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966216" y="1272987"/>
            <a:ext cx="3529583" cy="879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2" type="body"/>
          </p:nvPr>
        </p:nvSpPr>
        <p:spPr>
          <a:xfrm>
            <a:off x="966216" y="2174875"/>
            <a:ext cx="3529583" cy="3716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28904" lvl="0" marL="231775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3843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8905" lvl="2" marL="6889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8430" lvl="3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8905" lvl="4" marL="11461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8430" lvl="5" marL="1371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28905" lvl="6" marL="16033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8429" lvl="7" marL="1828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28904" lvl="8" marL="20605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3" type="body"/>
          </p:nvPr>
        </p:nvSpPr>
        <p:spPr>
          <a:xfrm>
            <a:off x="4645025" y="1272987"/>
            <a:ext cx="3529583" cy="87947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4" type="body"/>
          </p:nvPr>
        </p:nvSpPr>
        <p:spPr>
          <a:xfrm>
            <a:off x="4645025" y="2174875"/>
            <a:ext cx="3529583" cy="3716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28904" lvl="0" marL="231775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3843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8905" lvl="2" marL="6889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8430" lvl="3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28905" lvl="4" marL="11461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8430" lvl="5" marL="1371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28905" lvl="6" marL="16033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8429" lvl="7" marL="1828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28904" lvl="8" marL="20605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Объект с подписью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Blank.png" id="67" name="Shape 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/>
          <p:nvPr>
            <p:ph type="title"/>
          </p:nvPr>
        </p:nvSpPr>
        <p:spPr>
          <a:xfrm>
            <a:off x="966787" y="838200"/>
            <a:ext cx="3474719" cy="16192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3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727892" y="838200"/>
            <a:ext cx="3474719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45415" lvl="0" marL="282575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67957" lvl="1" marL="573088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2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69862" lvl="2" marL="855663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79705" lvl="3" marL="1146175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84468" lvl="4" marL="1430338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87643" lvl="5" marL="1712913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86054" lvl="6" marL="200342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89229" lvl="7" marL="22860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79704" lvl="8" marL="2568575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2" type="body"/>
          </p:nvPr>
        </p:nvSpPr>
        <p:spPr>
          <a:xfrm>
            <a:off x="966787" y="2474258"/>
            <a:ext cx="347471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buClr>
                <a:schemeClr val="lt1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dk2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verlayText.png" id="6" name="Shape 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779462" y="89646"/>
            <a:ext cx="75834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chemeClr val="lt1"/>
              </a:buClr>
              <a:buFont typeface="Questrial"/>
              <a:buNone/>
              <a:defRPr b="1" i="0" sz="4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20040" lvl="0" marL="457200" marR="0" rtl="0" algn="l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31469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2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429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5433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54329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54329" lvl="5" marL="27432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54329" lvl="6" marL="32004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54329" lvl="7" marL="36576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❀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54329" lvl="8" marL="4114800" marR="0" rtl="0" algn="l">
              <a:spcBef>
                <a:spcPts val="1000"/>
              </a:spcBef>
              <a:buClr>
                <a:schemeClr val="lt1"/>
              </a:buClr>
              <a:buSzPct val="90000"/>
              <a:buFont typeface="Noto Sans Symbols"/>
              <a:buChar char="✿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54864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457200" y="617220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4305300" y="6172200"/>
            <a:ext cx="533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3A787"/>
              </a:buClr>
              <a:buSzPct val="25000"/>
              <a:buFont typeface="Cabin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B3A787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youtube.com/v/s04aixkZBRk" TargetMode="External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Relationship Id="rId4" Type="http://schemas.openxmlformats.org/officeDocument/2006/relationships/hyperlink" Target="http://bit.ly/1KldbAA" TargetMode="External"/><Relationship Id="rId5" Type="http://schemas.openxmlformats.org/officeDocument/2006/relationships/image" Target="../media/image15.jpg"/><Relationship Id="rId6" Type="http://schemas.openxmlformats.org/officeDocument/2006/relationships/hyperlink" Target="http://bit.ly/208eTOM" TargetMode="External"/><Relationship Id="rId7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youtube.com/v/xfWevwUk4r8" TargetMode="External"/><Relationship Id="rId4" Type="http://schemas.openxmlformats.org/officeDocument/2006/relationships/image" Target="../media/image2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1.png"/><Relationship Id="rId6" Type="http://schemas.openxmlformats.org/officeDocument/2006/relationships/image" Target="../media/image25.png"/><Relationship Id="rId7" Type="http://schemas.openxmlformats.org/officeDocument/2006/relationships/image" Target="../media/image24.png"/><Relationship Id="rId8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youtube.com/v/18PzMElYOsw" TargetMode="External"/><Relationship Id="rId4" Type="http://schemas.openxmlformats.org/officeDocument/2006/relationships/image" Target="../media/image0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youtube.com/v/bBxwlBsTyOI" TargetMode="External"/><Relationship Id="rId4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3.jpg"/><Relationship Id="rId4" Type="http://schemas.openxmlformats.org/officeDocument/2006/relationships/image" Target="../media/image0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youtube.com/v/VBt0s80sX1c" TargetMode="External"/><Relationship Id="rId4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youtube.com/v/NaMgu4aZ1z0" TargetMode="External"/><Relationship Id="rId4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374137" y="237667"/>
            <a:ext cx="8612342" cy="1077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9835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«РУССКИЕ НАРОДНЫЕ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9835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ИНСТРУМЕНТЫ»</a:t>
            </a:r>
          </a:p>
        </p:txBody>
      </p:sp>
      <p:pic>
        <p:nvPicPr>
          <p:cNvPr descr="LC6tAdadD_I.jpg" id="107" name="Shape 1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8411" y="1368050"/>
            <a:ext cx="6343799" cy="442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5390700" y="5788550"/>
            <a:ext cx="3678900" cy="12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-RU"/>
              <a:t>Презентация музыкального руководителя ГБДОУ №24 Московского района Санкт-Петербурга </a:t>
            </a:r>
            <a:br>
              <a:rPr lang="ru-RU"/>
            </a:br>
            <a:r>
              <a:rPr lang="ru-RU"/>
              <a:t>Сагадеевой Натальи Геннадьевны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 title="Рубель">
            <a:hlinkClick r:id="rId3"/>
          </p:cNvPr>
          <p:cNvSpPr/>
          <p:nvPr/>
        </p:nvSpPr>
        <p:spPr>
          <a:xfrm>
            <a:off x="470500" y="352875"/>
            <a:ext cx="8298050" cy="622355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1435608" y="430320"/>
            <a:ext cx="7498080" cy="830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rgbClr val="DBAC4D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БУБЕН</a:t>
            </a:r>
          </a:p>
        </p:txBody>
      </p:sp>
      <p:pic>
        <p:nvPicPr>
          <p:cNvPr id="182" name="Shape 18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4412" y="1285858"/>
            <a:ext cx="3657600" cy="224544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>
            <p:ph idx="2" type="body"/>
          </p:nvPr>
        </p:nvSpPr>
        <p:spPr>
          <a:xfrm>
            <a:off x="782320" y="4206239"/>
            <a:ext cx="8270240" cy="25095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352425" lvl="0" marL="92075" marR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Деревянный обруч, затянутый с одной стороны кожей; в отверстиях обруча парами свободно прикреплены металлические пластинки или подвешенными с внутренней стороны бубенчиками и колокольчиками</a:t>
            </a:r>
          </a:p>
          <a:p>
            <a:pPr indent="352425" lvl="0" marL="92075" marR="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Народные виртуозы при игре на бубне выделывают разные фокусы, подбрасывая его и схватывая на лету, бьют бубном то по своим коленкам, то ударяя по голове, подбородку, даже по носу, барабанят по бубну кистью рук, локтём, пальцами, делают тремоло и вой, проводя по коже большим пальцем правой руки и прочее</a:t>
            </a:r>
          </a:p>
          <a:p>
            <a:pPr indent="-289560" lvl="0" marL="36576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indent="-289560" lvl="0" marL="365760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5338737" y="1312529"/>
            <a:ext cx="3357586" cy="25853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Может загреметь будто гром.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Может зазвенеть ручейком.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Любят дети с ним играть,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Любят дети с ним плясать.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Есть у нас веселый друг,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Очень любит громкий стук.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Тут ответ совсем не труден -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Знают все, что это…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                           </a:t>
            </a:r>
          </a:p>
        </p:txBody>
      </p:sp>
      <p:sp>
        <p:nvSpPr>
          <p:cNvPr id="185" name="Shape 185"/>
          <p:cNvSpPr/>
          <p:nvPr/>
        </p:nvSpPr>
        <p:spPr>
          <a:xfrm>
            <a:off x="782320" y="3823441"/>
            <a:ext cx="6410322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rsiva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Бубен — ударный инструмент неопределённой высоты звука</a:t>
            </a:r>
          </a:p>
        </p:txBody>
      </p:sp>
      <p:pic>
        <p:nvPicPr>
          <p:cNvPr descr="скачанные файлы.jpg" id="186" name="Shape 186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397" y="1748197"/>
            <a:ext cx="624750" cy="624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скачанные файлы.jpg" id="187" name="Shape 187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2398" y="2494823"/>
            <a:ext cx="624750" cy="62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 txBox="1"/>
          <p:nvPr/>
        </p:nvSpPr>
        <p:spPr>
          <a:xfrm>
            <a:off x="6967875" y="3197550"/>
            <a:ext cx="1010099" cy="3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(Бубен)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81279" y="3180080"/>
            <a:ext cx="4409438" cy="3677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441325" lvl="0" marL="92075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20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Русский музыкант, композитор, балалаечник-виртуоз</a:t>
            </a:r>
          </a:p>
          <a:p>
            <a:pPr indent="441325" lvl="0" marL="92075" marR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20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Организатор и руководитель первого в истории России оркестра народных инструментов в 1888 году в Санкт-Петербурге</a:t>
            </a:r>
          </a:p>
        </p:txBody>
      </p:sp>
      <p:pic>
        <p:nvPicPr>
          <p:cNvPr id="194" name="Shape 194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1092" y="1371600"/>
            <a:ext cx="4071964" cy="525779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193040" y="61553"/>
            <a:ext cx="895095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9835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СОЗДАТЕЛЬ ПЕРВОГО ОРКЕСТРА НАРОДНЫХ ИНСТРУМЕНТОВ</a:t>
            </a:r>
          </a:p>
        </p:txBody>
      </p:sp>
      <p:sp>
        <p:nvSpPr>
          <p:cNvPr id="196" name="Shape 196"/>
          <p:cNvSpPr/>
          <p:nvPr/>
        </p:nvSpPr>
        <p:spPr>
          <a:xfrm>
            <a:off x="193040" y="1681500"/>
            <a:ext cx="4518053" cy="892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9936"/>
              </a:buClr>
              <a:buSzPct val="25000"/>
              <a:buFont typeface="Arial Black"/>
              <a:buNone/>
            </a:pPr>
            <a:r>
              <a:rPr b="1" i="0" lang="ru-RU" sz="1400" u="none" cap="none" strike="noStrike">
                <a:solidFill>
                  <a:srgbClr val="5D9936"/>
                </a:solidFill>
                <a:latin typeface="Arial Black"/>
                <a:ea typeface="Arial Black"/>
                <a:cs typeface="Arial Black"/>
                <a:sym typeface="Arial Black"/>
              </a:rPr>
              <a:t> 	</a:t>
            </a:r>
            <a:r>
              <a:rPr b="1" i="0" lang="ru-RU" sz="2600" u="none" cap="none" strike="noStrike">
                <a:solidFill>
                  <a:srgbClr val="5D9936"/>
                </a:solidFill>
                <a:latin typeface="Arial Black"/>
                <a:ea typeface="Arial Black"/>
                <a:cs typeface="Arial Black"/>
                <a:sym typeface="Arial Black"/>
              </a:rPr>
              <a:t>Андреев </a:t>
            </a:r>
            <a:br>
              <a:rPr b="1" i="0" lang="ru-RU" sz="2600" u="none" cap="none" strike="noStrike">
                <a:solidFill>
                  <a:srgbClr val="5D9936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b="1" i="0" lang="ru-RU" sz="2600" u="none" cap="none" strike="noStrike">
                <a:solidFill>
                  <a:srgbClr val="5D9936"/>
                </a:solidFill>
                <a:latin typeface="Arial Black"/>
                <a:ea typeface="Arial Black"/>
                <a:cs typeface="Arial Black"/>
                <a:sym typeface="Arial Black"/>
              </a:rPr>
              <a:t>Василий Васильевич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1212087" y="299134"/>
            <a:ext cx="7498080" cy="646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rgbClr val="DBAC4D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НАРОДНЫЙ</a:t>
            </a:r>
            <a:r>
              <a:rPr b="1" i="0" lang="ru-RU" sz="3600" u="none" cap="none" strike="noStrike">
                <a:solidFill>
                  <a:srgbClr val="DBAC4D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ОРКЕСТР</a:t>
            </a:r>
          </a:p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599439" y="2702560"/>
            <a:ext cx="3472492" cy="39306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9560" lvl="0" marL="36576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Эх, оркестр народный,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Раздольно-хороводный !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Если грянет плясовую –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Я со всеми затанцую !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Если песню грустную –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Грусть в душе почувствую!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 «Страданья» заиграет –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Прямо сердце замирает!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То он плачет, то хохочет –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 нами делает, что хочет !</a:t>
            </a:r>
          </a:p>
          <a:p>
            <a:pPr indent="-289560" lvl="0" marL="3657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3" name="Shape 203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9057" y="1885299"/>
            <a:ext cx="5000660" cy="428628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/>
          <p:nvPr/>
        </p:nvSpPr>
        <p:spPr>
          <a:xfrm>
            <a:off x="1071537" y="1285858"/>
            <a:ext cx="3143272" cy="1792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Инструменты в руки взяли,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Дружно громко заиграли,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Нам играть не надоест,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Что создали мы? ... 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rsiv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                              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2875275" y="1913850"/>
            <a:ext cx="14565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sz="18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(Оркестр)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 title="Образцовый театр ложкарей «Холмичи». &quot;Попурри&quot;.">
            <a:hlinkClick r:id="rId3"/>
          </p:cNvPr>
          <p:cNvSpPr/>
          <p:nvPr/>
        </p:nvSpPr>
        <p:spPr>
          <a:xfrm>
            <a:off x="456250" y="342200"/>
            <a:ext cx="8269524" cy="6202125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92278" y="14408"/>
            <a:ext cx="1656183" cy="2121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83766" y="4923301"/>
            <a:ext cx="2905662" cy="1818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73366" y="4725144"/>
            <a:ext cx="2677936" cy="2212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03848" y="259144"/>
            <a:ext cx="2376263" cy="1877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3668" y="259143"/>
            <a:ext cx="2186411" cy="2343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41462" y="3212975"/>
            <a:ext cx="2006850" cy="197214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 txBox="1"/>
          <p:nvPr>
            <p:ph type="title"/>
          </p:nvPr>
        </p:nvSpPr>
        <p:spPr>
          <a:xfrm>
            <a:off x="1841002" y="1479854"/>
            <a:ext cx="7478216" cy="39583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buClr>
                <a:srgbClr val="562214"/>
              </a:buClr>
              <a:buSzPct val="25000"/>
              <a:buFont typeface="Cabin"/>
              <a:buNone/>
            </a:pPr>
            <a:r>
              <a:rPr b="1" i="0" lang="ru-RU" sz="72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Спасибо </a:t>
            </a:r>
            <a:br>
              <a:rPr b="1" i="0" lang="ru-RU" sz="72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b="1" i="0" lang="ru-RU" sz="72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0935" y="2748213"/>
            <a:ext cx="4635599" cy="374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/>
          <p:nvPr/>
        </p:nvSpPr>
        <p:spPr>
          <a:xfrm>
            <a:off x="511966" y="1067832"/>
            <a:ext cx="8380514" cy="763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0" i="0" lang="ru-RU" sz="2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древнейшие по происхождению и самые многочисленные среди групп музыкальных инструментов</a:t>
            </a:r>
          </a:p>
        </p:txBody>
      </p:sp>
      <p:sp>
        <p:nvSpPr>
          <p:cNvPr id="115" name="Shape 115"/>
          <p:cNvSpPr/>
          <p:nvPr/>
        </p:nvSpPr>
        <p:spPr>
          <a:xfrm>
            <a:off x="511966" y="2789526"/>
            <a:ext cx="3888968" cy="28647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44450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◎"/>
            </a:pPr>
            <a:r>
              <a:rPr b="0" i="0" lang="ru-RU" sz="2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</a:t>
            </a: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ru-RU" sz="2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ударными инструментами музыканты обходятся довольно «жестко»: бьют их палками, ударяют друг о друга, трясут – и все это для того, чтобы задать настроение всему оркестру</a:t>
            </a:r>
          </a:p>
        </p:txBody>
      </p:sp>
      <p:sp>
        <p:nvSpPr>
          <p:cNvPr id="116" name="Shape 116"/>
          <p:cNvSpPr/>
          <p:nvPr/>
        </p:nvSpPr>
        <p:spPr>
          <a:xfrm>
            <a:off x="1311913" y="154370"/>
            <a:ext cx="703750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9835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УДАРНЫЕ ИНСТРУМЕНТЫ </a:t>
            </a:r>
          </a:p>
        </p:txBody>
      </p:sp>
      <p:sp>
        <p:nvSpPr>
          <p:cNvPr id="117" name="Shape 117"/>
          <p:cNvSpPr/>
          <p:nvPr/>
        </p:nvSpPr>
        <p:spPr>
          <a:xfrm>
            <a:off x="511964" y="1978772"/>
            <a:ext cx="8524528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3556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◎"/>
            </a:pPr>
            <a:r>
              <a:rPr b="0" i="0" lang="ru-RU" sz="2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Часто ударные ласково называют «кухней» оркестра, а исполнителей называют « мастерами на все руки»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886967" y="298239"/>
            <a:ext cx="7498080" cy="830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buClr>
                <a:srgbClr val="DBAC4D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ЛОЖКИ</a:t>
            </a:r>
          </a:p>
        </p:txBody>
      </p:sp>
      <p:pic>
        <p:nvPicPr>
          <p:cNvPr id="123" name="Shape 1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979" y="1348091"/>
            <a:ext cx="3888739" cy="22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>
            <p:ph idx="2" type="body"/>
          </p:nvPr>
        </p:nvSpPr>
        <p:spPr>
          <a:xfrm>
            <a:off x="601979" y="4003039"/>
            <a:ext cx="8331820" cy="2661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355599" lvl="0" marL="0" marR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Музыкантов, которые играют на ложках, называются ложкарями, они знают много приёмов игры на ложках</a:t>
            </a:r>
          </a:p>
          <a:p>
            <a:pPr indent="355599" lvl="0" marL="0" marR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Играют обычно тремя или пятью ложками. Некоторые виртуозы – ложечники закрепляют по нескольку ложек за поясом, в голенищах сапог и успевают пройтись по всем ложкам с такой скоростью, что и взглядом не уследишь</a:t>
            </a:r>
          </a:p>
          <a:p>
            <a:pPr indent="355599" lvl="0" marL="0" marR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Ловкий ложечник напоминает фокусника или жонглёра, только жонглирует он не предметами, а звуком</a:t>
            </a:r>
          </a:p>
        </p:txBody>
      </p:sp>
      <p:sp>
        <p:nvSpPr>
          <p:cNvPr id="125" name="Shape 125"/>
          <p:cNvSpPr/>
          <p:nvPr/>
        </p:nvSpPr>
        <p:spPr>
          <a:xfrm>
            <a:off x="5017116" y="1386613"/>
            <a:ext cx="3214710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rsiva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За обедом суп  едят,</a:t>
            </a:r>
            <a:b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  вечеру «заговорят»</a:t>
            </a:r>
            <a:b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Деревянные девчонки,</a:t>
            </a:r>
            <a:b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Музыкальные сестренки.</a:t>
            </a:r>
            <a:b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Поиграй и ты немножко</a:t>
            </a:r>
            <a:b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 красивых ярких... </a:t>
            </a:r>
            <a:b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                        </a:t>
            </a:r>
          </a:p>
        </p:txBody>
      </p:sp>
      <p:sp>
        <p:nvSpPr>
          <p:cNvPr id="126" name="Shape 126"/>
          <p:cNvSpPr/>
          <p:nvPr/>
        </p:nvSpPr>
        <p:spPr>
          <a:xfrm>
            <a:off x="487679" y="3551614"/>
            <a:ext cx="8656320" cy="384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rsiva"/>
              <a:buNone/>
            </a:pPr>
            <a:r>
              <a:rPr b="0" i="0" lang="ru-RU" sz="19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Ложки – это ударный деревянный самозвучащий музыкальный инструмент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6698500" y="16906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-RU" sz="180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(Ложках)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 title="Ложка">
            <a:hlinkClick r:id="rId3"/>
          </p:cNvPr>
          <p:cNvSpPr/>
          <p:nvPr/>
        </p:nvSpPr>
        <p:spPr>
          <a:xfrm>
            <a:off x="499025" y="374275"/>
            <a:ext cx="8141199" cy="610589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 title="Ложки.(Spoons)">
            <a:hlinkClick r:id="rId3"/>
          </p:cNvPr>
          <p:cNvSpPr/>
          <p:nvPr/>
        </p:nvSpPr>
        <p:spPr>
          <a:xfrm>
            <a:off x="470500" y="352875"/>
            <a:ext cx="8383599" cy="628769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89598" y="1316154"/>
            <a:ext cx="3786298" cy="169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>
            <p:ph type="title"/>
          </p:nvPr>
        </p:nvSpPr>
        <p:spPr>
          <a:xfrm>
            <a:off x="2738550" y="59515"/>
            <a:ext cx="3215209" cy="6434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buClr>
                <a:srgbClr val="DBAC4D"/>
              </a:buClr>
              <a:buSzPct val="25000"/>
              <a:buFont typeface="Arial Black"/>
              <a:buNone/>
            </a:pP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ТРЕЩОТКИ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1071538" y="1094979"/>
            <a:ext cx="2850222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Это что за разговор?</a:t>
            </a:r>
            <a:b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То ли ссора, то ли спор.</a:t>
            </a:r>
            <a:b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Как сороки, затрещали,</a:t>
            </a:r>
            <a:b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Инструмент такой узнали?</a:t>
            </a:r>
            <a:b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Тараторит, будто тетка,</a:t>
            </a:r>
            <a:b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b="0" i="0" lang="ru-RU" sz="14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Называется …      </a:t>
            </a:r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3856" y="4745073"/>
            <a:ext cx="3469980" cy="189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/>
          <p:nvPr/>
        </p:nvSpPr>
        <p:spPr>
          <a:xfrm>
            <a:off x="6275371" y="887512"/>
            <a:ext cx="1902008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9835"/>
              </a:buClr>
              <a:buSzPct val="25000"/>
              <a:buFont typeface="Arial Black"/>
              <a:buNone/>
            </a:pPr>
            <a:r>
              <a:rPr b="1" i="0" lang="ru-RU" sz="28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Веерная</a:t>
            </a:r>
          </a:p>
        </p:txBody>
      </p:sp>
      <p:sp>
        <p:nvSpPr>
          <p:cNvPr id="147" name="Shape 147"/>
          <p:cNvSpPr txBox="1"/>
          <p:nvPr>
            <p:ph idx="2" type="body"/>
          </p:nvPr>
        </p:nvSpPr>
        <p:spPr>
          <a:xfrm>
            <a:off x="365700" y="3076562"/>
            <a:ext cx="8412599" cy="9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533400" lvl="0" marL="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Состоят трещотки из набора 18 -20 тонких дощечек длиной 16 -18см</a:t>
            </a:r>
          </a:p>
          <a:p>
            <a:pPr indent="533400" lvl="0" marL="0" marR="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Между ними вставляются небольшие пластинки, сделанные обычно из дуба и соединённые между собой плотной верёвкой, продетой в отверстия верхней части </a:t>
            </a:r>
          </a:p>
          <a:p>
            <a:pPr indent="258762" lvl="2" marL="3678238" marR="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Трещотку берут за концы веревок в обе руки</a:t>
            </a:r>
          </a:p>
          <a:p>
            <a:pPr indent="-289560" lvl="0" marL="36576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1665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223519" y="2425139"/>
            <a:ext cx="4714200" cy="629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rsiva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Трещотки - ударный инструмент, заменяющий хлопки в ладоши</a:t>
            </a:r>
          </a:p>
        </p:txBody>
      </p:sp>
      <p:sp>
        <p:nvSpPr>
          <p:cNvPr id="149" name="Shape 149"/>
          <p:cNvSpPr/>
          <p:nvPr/>
        </p:nvSpPr>
        <p:spPr>
          <a:xfrm>
            <a:off x="4053839" y="4384301"/>
            <a:ext cx="4879909" cy="2229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254000" lvl="0" marL="0" marR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От резкого или плавного движения пластины ударяются друг о друга, издавая сухой, щёлкающий звук</a:t>
            </a:r>
          </a:p>
          <a:p>
            <a:pPr indent="254000" lvl="0" marL="0" marR="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Держат трещотку обычно на уровне головы или груди, а иногда выше; ведь инструмент этот привлекает внимание не только своим звуком, но и внешним видом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2190325" y="1736950"/>
            <a:ext cx="1541699" cy="109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(Трещотка)</a:t>
            </a:r>
          </a:p>
        </p:txBody>
      </p:sp>
      <p:sp>
        <p:nvSpPr>
          <p:cNvPr id="151" name="Shape 151"/>
          <p:cNvSpPr/>
          <p:nvPr/>
        </p:nvSpPr>
        <p:spPr>
          <a:xfrm>
            <a:off x="736258" y="4054930"/>
            <a:ext cx="2240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AC4D"/>
              </a:buClr>
              <a:buSzPct val="25000"/>
              <a:buFont typeface="Arial Black"/>
              <a:buNone/>
            </a:pPr>
            <a:r>
              <a:rPr b="1" i="0" lang="ru-RU" sz="28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Круговая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 title="Трещотка круговая">
            <a:hlinkClick r:id="rId3"/>
          </p:cNvPr>
          <p:cNvSpPr/>
          <p:nvPr/>
        </p:nvSpPr>
        <p:spPr>
          <a:xfrm>
            <a:off x="598825" y="449125"/>
            <a:ext cx="8041400" cy="603105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 title="Трещотка пластинчатая «малютка»">
            <a:hlinkClick r:id="rId3"/>
          </p:cNvPr>
          <p:cNvSpPr/>
          <p:nvPr/>
        </p:nvSpPr>
        <p:spPr>
          <a:xfrm>
            <a:off x="527550" y="395675"/>
            <a:ext cx="8183975" cy="6137974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/>
        </p:nvSpPr>
        <p:spPr>
          <a:xfrm>
            <a:off x="3620894" y="791899"/>
            <a:ext cx="5523106" cy="34448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rsiva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Рубель как и ложки – предмет повседневного обихода русского народа</a:t>
            </a: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indent="355600" lvl="0" marL="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В прежние времена, когда утюга еще не было, белье гладили, накручивая его во влажном состоянии на скалку и затем утрамбовывали продолжительное время – рубелем</a:t>
            </a:r>
          </a:p>
          <a:p>
            <a:pPr indent="355600" lvl="0" marL="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Возможно, что кто-то, когда-то случайно провел по его зубцам другим упругим предметом и получился  звук, похожий на тот, который мы извлекаем палкой из досок забора</a:t>
            </a:r>
          </a:p>
        </p:txBody>
      </p:sp>
      <p:pic>
        <p:nvPicPr>
          <p:cNvPr id="167" name="Shape 1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-247304" y="2002151"/>
            <a:ext cx="4786198" cy="295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/>
          <p:nvPr/>
        </p:nvSpPr>
        <p:spPr>
          <a:xfrm>
            <a:off x="3620894" y="3731280"/>
            <a:ext cx="5451899" cy="247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35560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Рубель представляет собой пластину с ручкой из дерева твёрдых пород. На одной стороне пластины нарезались поперечные скруглённые рубцы, вторая оставалась гладкой, а иногда украшалась затейливой резьбой</a:t>
            </a:r>
          </a:p>
          <a:p>
            <a:pPr indent="35560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Noto Sans Symbols"/>
              <a:buChar char="◎"/>
            </a:pPr>
            <a:r>
              <a:rPr b="0" i="0" lang="ru-RU" sz="1600" u="none" cap="none" strike="noStrik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При игре, рубель держат одной рукой за ручки, другой  возят взад-вперед по его рубцам деревянной палочкой или ложкой. Получается характерный «трещащий» звук</a:t>
            </a:r>
          </a:p>
        </p:txBody>
      </p:sp>
      <p:sp>
        <p:nvSpPr>
          <p:cNvPr id="169" name="Shape 169"/>
          <p:cNvSpPr/>
          <p:nvPr/>
        </p:nvSpPr>
        <p:spPr>
          <a:xfrm>
            <a:off x="670695" y="5870350"/>
            <a:ext cx="3274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0" i="1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Ребрист, но очень голосист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0" i="1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670695" y="164103"/>
            <a:ext cx="7498080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BAC4D"/>
              </a:buClr>
              <a:buSzPct val="25000"/>
              <a:buFont typeface="Arial Black"/>
              <a:buNone/>
            </a:pPr>
            <a:r>
              <a:rPr b="1" i="0" lang="ru-RU" sz="4800" u="none" cap="none" strike="noStrike">
                <a:solidFill>
                  <a:srgbClr val="DBAC4D"/>
                </a:solidFill>
                <a:latin typeface="Arial Black"/>
                <a:ea typeface="Arial Black"/>
                <a:cs typeface="Arial Black"/>
                <a:sym typeface="Arial Black"/>
              </a:rPr>
              <a:t>  </a:t>
            </a:r>
            <a:r>
              <a:rPr b="1" i="0" lang="ru-RU" sz="3600" u="none" cap="none" strike="noStrike">
                <a:solidFill>
                  <a:srgbClr val="5D9835"/>
                </a:solidFill>
                <a:latin typeface="Arial Black"/>
                <a:ea typeface="Arial Black"/>
                <a:cs typeface="Arial Black"/>
                <a:sym typeface="Arial Black"/>
              </a:rPr>
              <a:t>РУБЕЛЬ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2796375" y="6025300"/>
            <a:ext cx="1796999" cy="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just">
              <a:spcBef>
                <a:spcPts val="0"/>
              </a:spcBef>
              <a:buNone/>
            </a:pPr>
            <a:r>
              <a:rPr i="1"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(Рубель)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Лето">
  <a:themeElements>
    <a:clrScheme name="Лето">
      <a:dk1>
        <a:srgbClr val="000000"/>
      </a:dk1>
      <a:lt1>
        <a:srgbClr val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