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7" r:id="rId2"/>
    <p:sldId id="258" r:id="rId3"/>
    <p:sldId id="262" r:id="rId4"/>
    <p:sldId id="265" r:id="rId5"/>
    <p:sldId id="264" r:id="rId6"/>
    <p:sldId id="270" r:id="rId7"/>
    <p:sldId id="269" r:id="rId8"/>
    <p:sldId id="268" r:id="rId9"/>
    <p:sldId id="271" r:id="rId10"/>
    <p:sldId id="272" r:id="rId11"/>
    <p:sldId id="273" r:id="rId12"/>
    <p:sldId id="260" r:id="rId13"/>
    <p:sldId id="261" r:id="rId14"/>
    <p:sldId id="259" r:id="rId15"/>
    <p:sldId id="274" r:id="rId16"/>
    <p:sldId id="27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37" autoAdjust="0"/>
    <p:restoredTop sz="94660"/>
  </p:normalViewPr>
  <p:slideViewPr>
    <p:cSldViewPr>
      <p:cViewPr varScale="1">
        <p:scale>
          <a:sx n="69" d="100"/>
          <a:sy n="69" d="100"/>
        </p:scale>
        <p:origin x="-172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1ADE0EBB-5F00-42A4-B91E-04747F700DB3}" type="datetimeFigureOut">
              <a:rPr lang="ru-RU" smtClean="0"/>
              <a:t>25.09.2016</a:t>
            </a:fld>
            <a:endParaRPr lang="ru-RU"/>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ru-RU"/>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812FE545-4100-4829-BCC3-482D4488F706}" type="slidenum">
              <a:rPr lang="ru-RU" smtClean="0"/>
              <a:t>‹#›</a:t>
            </a:fld>
            <a:endParaRPr lang="ru-RU"/>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ADE0EBB-5F00-42A4-B91E-04747F700DB3}" type="datetimeFigureOut">
              <a:rPr lang="ru-RU" smtClean="0"/>
              <a:t>25.09.2016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ADE0EBB-5F00-42A4-B91E-04747F700DB3}" type="datetimeFigureOut">
              <a:rPr lang="ru-RU" smtClean="0"/>
              <a:t>25.09.2016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ADE0EBB-5F00-42A4-B91E-04747F700DB3}" type="datetimeFigureOut">
              <a:rPr lang="ru-RU" smtClean="0"/>
              <a:t>25.09.2016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DE0EBB-5F00-42A4-B91E-04747F700DB3}" type="datetimeFigureOut">
              <a:rPr lang="ru-RU" smtClean="0"/>
              <a:t>25.09.2016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1ADE0EBB-5F00-42A4-B91E-04747F700DB3}" type="datetimeFigureOut">
              <a:rPr lang="ru-RU" smtClean="0"/>
              <a:t>25.09.2016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12FE545-4100-4829-BCC3-482D4488F706}" type="slidenum">
              <a:rPr lang="ru-RU" smtClean="0"/>
              <a:t>‹#›</a:t>
            </a:fld>
            <a:endParaRPr lang="ru-RU"/>
          </a:p>
        </p:txBody>
      </p:sp>
      <p:sp>
        <p:nvSpPr>
          <p:cNvPr id="9" name="Content Placeholder 8"/>
          <p:cNvSpPr>
            <a:spLocks noGrp="1"/>
          </p:cNvSpPr>
          <p:nvPr>
            <p:ph sz="quarter" idx="13"/>
          </p:nvPr>
        </p:nvSpPr>
        <p:spPr>
          <a:xfrm>
            <a:off x="841248" y="2039112"/>
            <a:ext cx="3657600" cy="39502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1ADE0EBB-5F00-42A4-B91E-04747F700DB3}" type="datetimeFigureOut">
              <a:rPr lang="ru-RU" smtClean="0"/>
              <a:t>25.09.2016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12FE545-4100-4829-BCC3-482D4488F706}" type="slidenum">
              <a:rPr lang="ru-RU" smtClean="0"/>
              <a:t>‹#›</a:t>
            </a:fld>
            <a:endParaRPr lang="ru-RU"/>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1ADE0EBB-5F00-42A4-B91E-04747F700DB3}" type="datetimeFigureOut">
              <a:rPr lang="ru-RU" smtClean="0"/>
              <a:t>25.09.2016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DE0EBB-5F00-42A4-B91E-04747F700DB3}" type="datetimeFigureOut">
              <a:rPr lang="ru-RU" smtClean="0"/>
              <a:t>25.09.2016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DE0EBB-5F00-42A4-B91E-04747F700DB3}" type="datetimeFigureOut">
              <a:rPr lang="ru-RU" smtClean="0"/>
              <a:t>25.09.2016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DE0EBB-5F00-42A4-B91E-04747F700DB3}" type="datetimeFigureOut">
              <a:rPr lang="ru-RU" smtClean="0"/>
              <a:t>25.09.2016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12FE545-4100-4829-BCC3-482D4488F70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1ADE0EBB-5F00-42A4-B91E-04747F700DB3}" type="datetimeFigureOut">
              <a:rPr lang="ru-RU" smtClean="0"/>
              <a:t>25.09.2016</a:t>
            </a:fld>
            <a:endParaRPr lang="ru-RU"/>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ru-RU"/>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812FE545-4100-4829-BCC3-482D4488F70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ankreferatov.ru/referats/FEB13A2B500313CBC32570C3005E7D32/%D1%80%D0%B5%D1%84%D0%B5%D1%80%D0%B0%D1%82.doc.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bankreferatov.ru/referats/FEB13A2B500313CBC32570C3005E7D32/%D1%80%D0%B5%D1%84%D0%B5%D1%80%D0%B0%D1%82.doc.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bankreferatov.ru/referats/FEB13A2B500313CBC32570C3005E7D32/%D1%80%D0%B5%D1%84%D0%B5%D1%80%D0%B0%D1%82.doc.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bankreferatov.ru/referats/FEB13A2B500313CBC32570C3005E7D32/%D1%80%D0%B5%D1%84%D0%B5%D1%80%D0%B0%D1%82.doc.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79512" y="188640"/>
            <a:ext cx="8640960" cy="2088232"/>
          </a:xfrm>
        </p:spPr>
        <p:txBody>
          <a:bodyPr>
            <a:noAutofit/>
          </a:bodyPr>
          <a:lstStyle/>
          <a:p>
            <a:r>
              <a:rPr lang="ru-RU" sz="6000" dirty="0" smtClean="0">
                <a:solidFill>
                  <a:schemeClr val="bg2">
                    <a:lumMod val="75000"/>
                  </a:schemeClr>
                </a:solidFill>
                <a:latin typeface="Times New Roman" pitchFamily="18" charset="0"/>
                <a:cs typeface="Times New Roman" pitchFamily="18" charset="0"/>
              </a:rPr>
              <a:t>Политика </a:t>
            </a:r>
            <a:r>
              <a:rPr lang="ru-RU" sz="6000">
                <a:solidFill>
                  <a:schemeClr val="bg2">
                    <a:lumMod val="75000"/>
                  </a:schemeClr>
                </a:solidFill>
                <a:latin typeface="Times New Roman" pitchFamily="18" charset="0"/>
                <a:cs typeface="Times New Roman" pitchFamily="18" charset="0"/>
              </a:rPr>
              <a:t>массового </a:t>
            </a:r>
            <a:r>
              <a:rPr lang="ru-RU" sz="6000" smtClean="0">
                <a:solidFill>
                  <a:schemeClr val="bg2">
                    <a:lumMod val="75000"/>
                  </a:schemeClr>
                </a:solidFill>
                <a:latin typeface="Times New Roman" pitchFamily="18" charset="0"/>
                <a:cs typeface="Times New Roman" pitchFamily="18" charset="0"/>
              </a:rPr>
              <a:t>переселения</a:t>
            </a:r>
            <a:endParaRPr lang="ru-RU" sz="6000" dirty="0">
              <a:solidFill>
                <a:schemeClr val="bg2">
                  <a:lumMod val="75000"/>
                </a:schemeClr>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3389016" y="4399002"/>
            <a:ext cx="4836456" cy="1040845"/>
          </a:xfrm>
        </p:spPr>
        <p:txBody>
          <a:bodyPr>
            <a:normAutofit/>
          </a:bodyPr>
          <a:lstStyle/>
          <a:p>
            <a:pPr algn="r"/>
            <a:r>
              <a:rPr lang="ru-RU" sz="1200" dirty="0" smtClean="0">
                <a:latin typeface="Times New Roman" pitchFamily="18" charset="0"/>
                <a:cs typeface="Times New Roman" pitchFamily="18" charset="0"/>
              </a:rPr>
              <a:t>Выполнила ученица </a:t>
            </a:r>
            <a:r>
              <a:rPr lang="ru-RU" sz="1200" dirty="0" smtClean="0">
                <a:latin typeface="Times New Roman" pitchFamily="18" charset="0"/>
                <a:cs typeface="Times New Roman" pitchFamily="18" charset="0"/>
              </a:rPr>
              <a:t>91-ого </a:t>
            </a:r>
            <a:r>
              <a:rPr lang="ru-RU" sz="1200" dirty="0" smtClean="0">
                <a:latin typeface="Times New Roman" pitchFamily="18" charset="0"/>
                <a:cs typeface="Times New Roman" pitchFamily="18" charset="0"/>
              </a:rPr>
              <a:t>класса:</a:t>
            </a:r>
          </a:p>
          <a:p>
            <a:pPr algn="r"/>
            <a:r>
              <a:rPr lang="ru-RU" sz="1200" dirty="0" smtClean="0">
                <a:latin typeface="Times New Roman" pitchFamily="18" charset="0"/>
                <a:cs typeface="Times New Roman" pitchFamily="18" charset="0"/>
              </a:rPr>
              <a:t>Круглова Александра</a:t>
            </a:r>
            <a:endParaRPr lang="ru-RU" sz="1200" dirty="0" smtClean="0">
              <a:latin typeface="Times New Roman" pitchFamily="18" charset="0"/>
              <a:cs typeface="Times New Roman" pitchFamily="18" charset="0"/>
            </a:endParaRPr>
          </a:p>
          <a:p>
            <a:pPr algn="r"/>
            <a:r>
              <a:rPr lang="ru-RU" sz="1200" dirty="0" smtClean="0">
                <a:latin typeface="Times New Roman" pitchFamily="18" charset="0"/>
                <a:cs typeface="Times New Roman" pitchFamily="18" charset="0"/>
              </a:rPr>
              <a:t>Проверил учитель истории и обществознания:</a:t>
            </a:r>
          </a:p>
          <a:p>
            <a:pPr algn="r"/>
            <a:r>
              <a:rPr lang="ru-RU" sz="1200" dirty="0" err="1" smtClean="0">
                <a:latin typeface="Times New Roman" pitchFamily="18" charset="0"/>
                <a:cs typeface="Times New Roman" pitchFamily="18" charset="0"/>
              </a:rPr>
              <a:t>Цыпкайкина</a:t>
            </a:r>
            <a:r>
              <a:rPr lang="ru-RU" sz="1200" dirty="0" smtClean="0">
                <a:latin typeface="Times New Roman" pitchFamily="18" charset="0"/>
                <a:cs typeface="Times New Roman" pitchFamily="18" charset="0"/>
              </a:rPr>
              <a:t> М.Е.</a:t>
            </a:r>
            <a:endParaRPr lang="ru-RU" sz="1200" dirty="0">
              <a:latin typeface="Times New Roman" pitchFamily="18" charset="0"/>
              <a:cs typeface="Times New Roman"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924944"/>
            <a:ext cx="2175706" cy="290094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62859421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737375002"/>
              </p:ext>
            </p:extLst>
          </p:nvPr>
        </p:nvGraphicFramePr>
        <p:xfrm>
          <a:off x="838200" y="731520"/>
          <a:ext cx="7467600" cy="5394960"/>
        </p:xfrm>
        <a:graphic>
          <a:graphicData uri="http://schemas.openxmlformats.org/drawingml/2006/table">
            <a:tbl>
              <a:tblPr>
                <a:tableStyleId>{284E427A-3D55-4303-BF80-6455036E1DE7}</a:tableStyleId>
              </a:tblPr>
              <a:tblGrid>
                <a:gridCol w="1866900"/>
                <a:gridCol w="1866900"/>
                <a:gridCol w="1866900"/>
                <a:gridCol w="1866900"/>
              </a:tblGrid>
              <a:tr h="0">
                <a:tc>
                  <a:txBody>
                    <a:bodyPr/>
                    <a:lstStyle/>
                    <a:p>
                      <a:r>
                        <a:rPr lang="ru-RU" dirty="0"/>
                        <a:t>Годы</a:t>
                      </a:r>
                    </a:p>
                  </a:txBody>
                  <a:tcPr anchor="ctr"/>
                </a:tc>
                <a:tc>
                  <a:txBody>
                    <a:bodyPr/>
                    <a:lstStyle/>
                    <a:p>
                      <a:r>
                        <a:rPr lang="ru-RU"/>
                        <a:t>Общее число переселенцев</a:t>
                      </a:r>
                    </a:p>
                  </a:txBody>
                  <a:tcPr anchor="ctr"/>
                </a:tc>
                <a:tc>
                  <a:txBody>
                    <a:bodyPr/>
                    <a:lstStyle/>
                    <a:p>
                      <a:r>
                        <a:rPr lang="ru-RU"/>
                        <a:t>Всего вернувшихся</a:t>
                      </a:r>
                    </a:p>
                  </a:txBody>
                  <a:tcPr anchor="ctr"/>
                </a:tc>
                <a:tc>
                  <a:txBody>
                    <a:bodyPr/>
                    <a:lstStyle/>
                    <a:p>
                      <a:r>
                        <a:rPr lang="ru-RU"/>
                        <a:t>Доля вернувшихся</a:t>
                      </a:r>
                    </a:p>
                  </a:txBody>
                  <a:tcPr anchor="ctr"/>
                </a:tc>
              </a:tr>
              <a:tr h="0">
                <a:tc>
                  <a:txBody>
                    <a:bodyPr/>
                    <a:lstStyle/>
                    <a:p>
                      <a:r>
                        <a:rPr lang="ru-RU"/>
                        <a:t>1901</a:t>
                      </a:r>
                    </a:p>
                  </a:txBody>
                  <a:tcPr anchor="ctr"/>
                </a:tc>
                <a:tc>
                  <a:txBody>
                    <a:bodyPr/>
                    <a:lstStyle/>
                    <a:p>
                      <a:r>
                        <a:rPr lang="ru-RU"/>
                        <a:t>83326</a:t>
                      </a:r>
                    </a:p>
                  </a:txBody>
                  <a:tcPr anchor="ctr"/>
                </a:tc>
                <a:tc>
                  <a:txBody>
                    <a:bodyPr/>
                    <a:lstStyle/>
                    <a:p>
                      <a:r>
                        <a:rPr lang="ru-RU"/>
                        <a:t>26530</a:t>
                      </a:r>
                    </a:p>
                  </a:txBody>
                  <a:tcPr anchor="ctr"/>
                </a:tc>
                <a:tc>
                  <a:txBody>
                    <a:bodyPr/>
                    <a:lstStyle/>
                    <a:p>
                      <a:r>
                        <a:rPr lang="ru-RU"/>
                        <a:t>31,8%</a:t>
                      </a:r>
                    </a:p>
                  </a:txBody>
                  <a:tcPr anchor="ctr"/>
                </a:tc>
              </a:tr>
              <a:tr h="0">
                <a:tc>
                  <a:txBody>
                    <a:bodyPr/>
                    <a:lstStyle/>
                    <a:p>
                      <a:r>
                        <a:rPr lang="ru-RU"/>
                        <a:t>1902</a:t>
                      </a:r>
                    </a:p>
                  </a:txBody>
                  <a:tcPr anchor="ctr"/>
                </a:tc>
                <a:tc>
                  <a:txBody>
                    <a:bodyPr/>
                    <a:lstStyle/>
                    <a:p>
                      <a:r>
                        <a:rPr lang="ru-RU"/>
                        <a:t>77272</a:t>
                      </a:r>
                    </a:p>
                  </a:txBody>
                  <a:tcPr anchor="ctr"/>
                </a:tc>
                <a:tc>
                  <a:txBody>
                    <a:bodyPr/>
                    <a:lstStyle/>
                    <a:p>
                      <a:r>
                        <a:rPr lang="ru-RU"/>
                        <a:t>19997</a:t>
                      </a:r>
                    </a:p>
                  </a:txBody>
                  <a:tcPr anchor="ctr"/>
                </a:tc>
                <a:tc>
                  <a:txBody>
                    <a:bodyPr/>
                    <a:lstStyle/>
                    <a:p>
                      <a:r>
                        <a:rPr lang="ru-RU"/>
                        <a:t>25,8%</a:t>
                      </a:r>
                    </a:p>
                  </a:txBody>
                  <a:tcPr anchor="ctr"/>
                </a:tc>
              </a:tr>
              <a:tr h="0">
                <a:tc>
                  <a:txBody>
                    <a:bodyPr/>
                    <a:lstStyle/>
                    <a:p>
                      <a:r>
                        <a:rPr lang="ru-RU"/>
                        <a:t>1903</a:t>
                      </a:r>
                    </a:p>
                  </a:txBody>
                  <a:tcPr anchor="ctr"/>
                </a:tc>
                <a:tc>
                  <a:txBody>
                    <a:bodyPr/>
                    <a:lstStyle/>
                    <a:p>
                      <a:r>
                        <a:rPr lang="ru-RU"/>
                        <a:t>88072</a:t>
                      </a:r>
                    </a:p>
                  </a:txBody>
                  <a:tcPr anchor="ctr"/>
                </a:tc>
                <a:tc>
                  <a:txBody>
                    <a:bodyPr/>
                    <a:lstStyle/>
                    <a:p>
                      <a:r>
                        <a:rPr lang="ru-RU"/>
                        <a:t>14153</a:t>
                      </a:r>
                    </a:p>
                  </a:txBody>
                  <a:tcPr anchor="ctr"/>
                </a:tc>
                <a:tc>
                  <a:txBody>
                    <a:bodyPr/>
                    <a:lstStyle/>
                    <a:p>
                      <a:r>
                        <a:rPr lang="ru-RU"/>
                        <a:t>16,1%</a:t>
                      </a:r>
                    </a:p>
                  </a:txBody>
                  <a:tcPr anchor="ctr"/>
                </a:tc>
              </a:tr>
              <a:tr h="0">
                <a:tc>
                  <a:txBody>
                    <a:bodyPr/>
                    <a:lstStyle/>
                    <a:p>
                      <a:r>
                        <a:rPr lang="ru-RU"/>
                        <a:t>1904</a:t>
                      </a:r>
                    </a:p>
                  </a:txBody>
                  <a:tcPr anchor="ctr"/>
                </a:tc>
                <a:tc>
                  <a:txBody>
                    <a:bodyPr/>
                    <a:lstStyle/>
                    <a:p>
                      <a:r>
                        <a:rPr lang="ru-RU"/>
                        <a:t>37063</a:t>
                      </a:r>
                    </a:p>
                  </a:txBody>
                  <a:tcPr anchor="ctr"/>
                </a:tc>
                <a:tc>
                  <a:txBody>
                    <a:bodyPr/>
                    <a:lstStyle/>
                    <a:p>
                      <a:r>
                        <a:rPr lang="ru-RU"/>
                        <a:t>6428</a:t>
                      </a:r>
                    </a:p>
                  </a:txBody>
                  <a:tcPr anchor="ctr"/>
                </a:tc>
                <a:tc>
                  <a:txBody>
                    <a:bodyPr/>
                    <a:lstStyle/>
                    <a:p>
                      <a:r>
                        <a:rPr lang="ru-RU"/>
                        <a:t>17,6%</a:t>
                      </a:r>
                    </a:p>
                  </a:txBody>
                  <a:tcPr anchor="ctr"/>
                </a:tc>
              </a:tr>
              <a:tr h="0">
                <a:tc>
                  <a:txBody>
                    <a:bodyPr/>
                    <a:lstStyle/>
                    <a:p>
                      <a:r>
                        <a:rPr lang="ru-RU"/>
                        <a:t>1905</a:t>
                      </a:r>
                    </a:p>
                  </a:txBody>
                  <a:tcPr anchor="ctr"/>
                </a:tc>
                <a:tc>
                  <a:txBody>
                    <a:bodyPr/>
                    <a:lstStyle/>
                    <a:p>
                      <a:r>
                        <a:rPr lang="ru-RU"/>
                        <a:t>37168</a:t>
                      </a:r>
                    </a:p>
                  </a:txBody>
                  <a:tcPr anchor="ctr"/>
                </a:tc>
                <a:tc>
                  <a:txBody>
                    <a:bodyPr/>
                    <a:lstStyle/>
                    <a:p>
                      <a:r>
                        <a:rPr lang="ru-RU"/>
                        <a:t>5335</a:t>
                      </a:r>
                    </a:p>
                  </a:txBody>
                  <a:tcPr anchor="ctr"/>
                </a:tc>
                <a:tc>
                  <a:txBody>
                    <a:bodyPr/>
                    <a:lstStyle/>
                    <a:p>
                      <a:r>
                        <a:rPr lang="ru-RU"/>
                        <a:t>14,6%</a:t>
                      </a:r>
                    </a:p>
                  </a:txBody>
                  <a:tcPr anchor="ctr"/>
                </a:tc>
              </a:tr>
              <a:tr h="0">
                <a:tc>
                  <a:txBody>
                    <a:bodyPr/>
                    <a:lstStyle/>
                    <a:p>
                      <a:r>
                        <a:rPr lang="ru-RU"/>
                        <a:t>1906</a:t>
                      </a:r>
                    </a:p>
                  </a:txBody>
                  <a:tcPr anchor="ctr"/>
                </a:tc>
                <a:tc>
                  <a:txBody>
                    <a:bodyPr/>
                    <a:lstStyle/>
                    <a:p>
                      <a:r>
                        <a:rPr lang="ru-RU"/>
                        <a:t>135274</a:t>
                      </a:r>
                    </a:p>
                  </a:txBody>
                  <a:tcPr anchor="ctr"/>
                </a:tc>
                <a:tc>
                  <a:txBody>
                    <a:bodyPr/>
                    <a:lstStyle/>
                    <a:p>
                      <a:r>
                        <a:rPr lang="ru-RU"/>
                        <a:t>8940</a:t>
                      </a:r>
                    </a:p>
                  </a:txBody>
                  <a:tcPr anchor="ctr"/>
                </a:tc>
                <a:tc>
                  <a:txBody>
                    <a:bodyPr/>
                    <a:lstStyle/>
                    <a:p>
                      <a:r>
                        <a:rPr lang="ru-RU"/>
                        <a:t>6,6%</a:t>
                      </a:r>
                    </a:p>
                  </a:txBody>
                  <a:tcPr anchor="ctr"/>
                </a:tc>
              </a:tr>
              <a:tr h="0">
                <a:tc>
                  <a:txBody>
                    <a:bodyPr/>
                    <a:lstStyle/>
                    <a:p>
                      <a:r>
                        <a:rPr lang="ru-RU"/>
                        <a:t>1907</a:t>
                      </a:r>
                    </a:p>
                  </a:txBody>
                  <a:tcPr anchor="ctr"/>
                </a:tc>
                <a:tc>
                  <a:txBody>
                    <a:bodyPr/>
                    <a:lstStyle/>
                    <a:p>
                      <a:r>
                        <a:rPr lang="ru-RU"/>
                        <a:t>421335</a:t>
                      </a:r>
                    </a:p>
                  </a:txBody>
                  <a:tcPr anchor="ctr"/>
                </a:tc>
                <a:tc>
                  <a:txBody>
                    <a:bodyPr/>
                    <a:lstStyle/>
                    <a:p>
                      <a:r>
                        <a:rPr lang="ru-RU"/>
                        <a:t>20176</a:t>
                      </a:r>
                    </a:p>
                  </a:txBody>
                  <a:tcPr anchor="ctr"/>
                </a:tc>
                <a:tc>
                  <a:txBody>
                    <a:bodyPr/>
                    <a:lstStyle/>
                    <a:p>
                      <a:r>
                        <a:rPr lang="ru-RU"/>
                        <a:t>4,8%</a:t>
                      </a:r>
                    </a:p>
                  </a:txBody>
                  <a:tcPr anchor="ctr"/>
                </a:tc>
              </a:tr>
              <a:tr h="0">
                <a:tc>
                  <a:txBody>
                    <a:bodyPr/>
                    <a:lstStyle/>
                    <a:p>
                      <a:r>
                        <a:rPr lang="ru-RU"/>
                        <a:t>1908</a:t>
                      </a:r>
                    </a:p>
                  </a:txBody>
                  <a:tcPr anchor="ctr"/>
                </a:tc>
                <a:tc>
                  <a:txBody>
                    <a:bodyPr/>
                    <a:lstStyle/>
                    <a:p>
                      <a:r>
                        <a:rPr lang="ru-RU"/>
                        <a:t>649866</a:t>
                      </a:r>
                    </a:p>
                  </a:txBody>
                  <a:tcPr anchor="ctr"/>
                </a:tc>
                <a:tc>
                  <a:txBody>
                    <a:bodyPr/>
                    <a:lstStyle/>
                    <a:p>
                      <a:r>
                        <a:rPr lang="ru-RU"/>
                        <a:t>30318</a:t>
                      </a:r>
                    </a:p>
                  </a:txBody>
                  <a:tcPr anchor="ctr"/>
                </a:tc>
                <a:tc>
                  <a:txBody>
                    <a:bodyPr/>
                    <a:lstStyle/>
                    <a:p>
                      <a:r>
                        <a:rPr lang="ru-RU"/>
                        <a:t>5,6%</a:t>
                      </a:r>
                    </a:p>
                  </a:txBody>
                  <a:tcPr anchor="ctr"/>
                </a:tc>
              </a:tr>
              <a:tr h="0">
                <a:tc>
                  <a:txBody>
                    <a:bodyPr/>
                    <a:lstStyle/>
                    <a:p>
                      <a:r>
                        <a:rPr lang="ru-RU"/>
                        <a:t>1909</a:t>
                      </a:r>
                    </a:p>
                  </a:txBody>
                  <a:tcPr anchor="ctr"/>
                </a:tc>
                <a:tc>
                  <a:txBody>
                    <a:bodyPr/>
                    <a:lstStyle/>
                    <a:p>
                      <a:r>
                        <a:rPr lang="ru-RU"/>
                        <a:t>593806</a:t>
                      </a:r>
                    </a:p>
                  </a:txBody>
                  <a:tcPr anchor="ctr"/>
                </a:tc>
                <a:tc>
                  <a:txBody>
                    <a:bodyPr/>
                    <a:lstStyle/>
                    <a:p>
                      <a:r>
                        <a:rPr lang="ru-RU"/>
                        <a:t>56775</a:t>
                      </a:r>
                    </a:p>
                  </a:txBody>
                  <a:tcPr anchor="ctr"/>
                </a:tc>
                <a:tc>
                  <a:txBody>
                    <a:bodyPr/>
                    <a:lstStyle/>
                    <a:p>
                      <a:r>
                        <a:rPr lang="ru-RU"/>
                        <a:t>9,6%</a:t>
                      </a:r>
                    </a:p>
                  </a:txBody>
                  <a:tcPr anchor="ctr"/>
                </a:tc>
              </a:tr>
              <a:tr h="0">
                <a:tc>
                  <a:txBody>
                    <a:bodyPr/>
                    <a:lstStyle/>
                    <a:p>
                      <a:r>
                        <a:rPr lang="ru-RU"/>
                        <a:t>1910</a:t>
                      </a:r>
                    </a:p>
                  </a:txBody>
                  <a:tcPr anchor="ctr"/>
                </a:tc>
                <a:tc>
                  <a:txBody>
                    <a:bodyPr/>
                    <a:lstStyle/>
                    <a:p>
                      <a:r>
                        <a:rPr lang="ru-RU"/>
                        <a:t>285878</a:t>
                      </a:r>
                    </a:p>
                  </a:txBody>
                  <a:tcPr anchor="ctr"/>
                </a:tc>
                <a:tc>
                  <a:txBody>
                    <a:bodyPr/>
                    <a:lstStyle/>
                    <a:p>
                      <a:r>
                        <a:rPr lang="ru-RU"/>
                        <a:t>76118</a:t>
                      </a:r>
                    </a:p>
                  </a:txBody>
                  <a:tcPr anchor="ctr"/>
                </a:tc>
                <a:tc>
                  <a:txBody>
                    <a:bodyPr/>
                    <a:lstStyle/>
                    <a:p>
                      <a:r>
                        <a:rPr lang="ru-RU"/>
                        <a:t>26,6%</a:t>
                      </a:r>
                    </a:p>
                  </a:txBody>
                  <a:tcPr anchor="ctr"/>
                </a:tc>
              </a:tr>
              <a:tr h="0">
                <a:tc>
                  <a:txBody>
                    <a:bodyPr/>
                    <a:lstStyle/>
                    <a:p>
                      <a:r>
                        <a:rPr lang="ru-RU"/>
                        <a:t>1911</a:t>
                      </a:r>
                    </a:p>
                  </a:txBody>
                  <a:tcPr anchor="ctr"/>
                </a:tc>
                <a:tc>
                  <a:txBody>
                    <a:bodyPr/>
                    <a:lstStyle/>
                    <a:p>
                      <a:r>
                        <a:rPr lang="ru-RU"/>
                        <a:t>161519</a:t>
                      </a:r>
                    </a:p>
                  </a:txBody>
                  <a:tcPr anchor="ctr"/>
                </a:tc>
                <a:tc>
                  <a:txBody>
                    <a:bodyPr/>
                    <a:lstStyle/>
                    <a:p>
                      <a:r>
                        <a:rPr lang="ru-RU"/>
                        <a:t>74717</a:t>
                      </a:r>
                    </a:p>
                  </a:txBody>
                  <a:tcPr anchor="ctr"/>
                </a:tc>
                <a:tc>
                  <a:txBody>
                    <a:bodyPr/>
                    <a:lstStyle/>
                    <a:p>
                      <a:r>
                        <a:rPr lang="ru-RU"/>
                        <a:t>46,3%</a:t>
                      </a:r>
                    </a:p>
                  </a:txBody>
                  <a:tcPr anchor="ctr"/>
                </a:tc>
              </a:tr>
              <a:tr h="0">
                <a:tc>
                  <a:txBody>
                    <a:bodyPr/>
                    <a:lstStyle/>
                    <a:p>
                      <a:r>
                        <a:rPr lang="ru-RU"/>
                        <a:t>1912</a:t>
                      </a:r>
                    </a:p>
                  </a:txBody>
                  <a:tcPr anchor="ctr"/>
                </a:tc>
                <a:tc>
                  <a:txBody>
                    <a:bodyPr/>
                    <a:lstStyle/>
                    <a:p>
                      <a:r>
                        <a:rPr lang="ru-RU"/>
                        <a:t>176528</a:t>
                      </a:r>
                    </a:p>
                  </a:txBody>
                  <a:tcPr anchor="ctr"/>
                </a:tc>
                <a:tc>
                  <a:txBody>
                    <a:bodyPr/>
                    <a:lstStyle/>
                    <a:p>
                      <a:r>
                        <a:rPr lang="ru-RU"/>
                        <a:t>34783</a:t>
                      </a:r>
                    </a:p>
                  </a:txBody>
                  <a:tcPr anchor="ctr"/>
                </a:tc>
                <a:tc>
                  <a:txBody>
                    <a:bodyPr/>
                    <a:lstStyle/>
                    <a:p>
                      <a:r>
                        <a:rPr lang="ru-RU"/>
                        <a:t>19,6%</a:t>
                      </a:r>
                    </a:p>
                  </a:txBody>
                  <a:tcPr anchor="ctr"/>
                </a:tc>
              </a:tr>
              <a:tr h="0">
                <a:tc>
                  <a:txBody>
                    <a:bodyPr/>
                    <a:lstStyle/>
                    <a:p>
                      <a:r>
                        <a:rPr lang="ru-RU"/>
                        <a:t>1913</a:t>
                      </a:r>
                    </a:p>
                  </a:txBody>
                  <a:tcPr anchor="ctr"/>
                </a:tc>
                <a:tc>
                  <a:txBody>
                    <a:bodyPr/>
                    <a:lstStyle/>
                    <a:p>
                      <a:r>
                        <a:rPr lang="ru-RU" dirty="0"/>
                        <a:t>219976</a:t>
                      </a:r>
                    </a:p>
                  </a:txBody>
                  <a:tcPr anchor="ctr"/>
                </a:tc>
                <a:tc>
                  <a:txBody>
                    <a:bodyPr/>
                    <a:lstStyle/>
                    <a:p>
                      <a:r>
                        <a:rPr lang="ru-RU"/>
                        <a:t>23506</a:t>
                      </a:r>
                    </a:p>
                  </a:txBody>
                  <a:tcPr anchor="ctr"/>
                </a:tc>
                <a:tc>
                  <a:txBody>
                    <a:bodyPr/>
                    <a:lstStyle/>
                    <a:p>
                      <a:r>
                        <a:rPr lang="ru-RU" dirty="0"/>
                        <a:t>10,7%</a:t>
                      </a:r>
                    </a:p>
                  </a:txBody>
                  <a:tcPr anchor="ctr"/>
                </a:tc>
              </a:tr>
            </a:tbl>
          </a:graphicData>
        </a:graphic>
      </p:graphicFrame>
    </p:spTree>
    <p:extLst>
      <p:ext uri="{BB962C8B-B14F-4D97-AF65-F5344CB8AC3E}">
        <p14:creationId xmlns:p14="http://schemas.microsoft.com/office/powerpoint/2010/main" val="4858637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640960" cy="6336704"/>
          </a:xfrm>
        </p:spPr>
        <p:txBody>
          <a:bodyPr>
            <a:noAutofit/>
          </a:bodyPr>
          <a:lstStyle/>
          <a:p>
            <a:pPr marL="0" indent="0">
              <a:buNone/>
            </a:pPr>
            <a:r>
              <a:rPr lang="ru-RU" sz="1800" dirty="0">
                <a:latin typeface="Times New Roman" pitchFamily="18" charset="0"/>
                <a:cs typeface="Times New Roman" pitchFamily="18" charset="0"/>
              </a:rPr>
              <a:t>Итоги переселенческой компании </a:t>
            </a:r>
            <a:r>
              <a:rPr lang="ru-RU" sz="1800" dirty="0" smtClean="0">
                <a:latin typeface="Times New Roman" pitchFamily="18" charset="0"/>
                <a:cs typeface="Times New Roman" pitchFamily="18" charset="0"/>
              </a:rPr>
              <a:t>были </a:t>
            </a:r>
            <a:r>
              <a:rPr lang="ru-RU" sz="1800" dirty="0">
                <a:latin typeface="Times New Roman" pitchFamily="18" charset="0"/>
                <a:cs typeface="Times New Roman" pitchFamily="18" charset="0"/>
              </a:rPr>
              <a:t>следующими: во-первых, за данный период был осуществлен громадный скачок в экономическом и социальном развитии Сибири. Также население данного региона за годы колонизации увеличилось на 153%. За 10 лет в Сибирь переселилось 3,1 млн человек. Если до переселения в Сибирь происходило сокращение посевных площадей, то за 1906-1913 года они были расширены на 80%, в то время как на европейской части России на 6.2%. Посевные площади за Уральским хребтом увеличились в два раза. Сибирь поставляла на внутренний и зарубежный рынок 800 тысяч тонн зерна. По темпам развития животноводства Сибирь также обгоняла европейскую часть России [2].</a:t>
            </a:r>
          </a:p>
          <a:p>
            <a:pPr marL="0" indent="0">
              <a:buNone/>
            </a:pPr>
            <a:r>
              <a:rPr lang="ru-RU" sz="1800" dirty="0">
                <a:latin typeface="Times New Roman" pitchFamily="18" charset="0"/>
                <a:cs typeface="Times New Roman" pitchFamily="18" charset="0"/>
              </a:rPr>
              <a:t>Но впечатляющие успехи не могли заслонить трудности. Проезд по </a:t>
            </a:r>
            <a:r>
              <a:rPr lang="ru-RU" sz="1800" b="1" dirty="0">
                <a:latin typeface="Times New Roman" pitchFamily="18" charset="0"/>
                <a:cs typeface="Times New Roman" pitchFamily="18" charset="0"/>
                <a:hlinkClick r:id="rId2"/>
              </a:rPr>
              <a:t>железным дорогам</a:t>
            </a:r>
            <a:r>
              <a:rPr lang="ru-RU" sz="1800" dirty="0">
                <a:latin typeface="Times New Roman" pitchFamily="18" charset="0"/>
                <a:cs typeface="Times New Roman" pitchFamily="18" charset="0"/>
              </a:rPr>
              <a:t> был организован плохо. Сотни людей гибли во время тяжелого пути. Суровые условия Сибири требовали напряжения всех сил.</a:t>
            </a:r>
          </a:p>
          <a:p>
            <a:pPr marL="0" indent="0">
              <a:buNone/>
            </a:pP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3338754488"/>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Интересные факты</a:t>
            </a:r>
            <a:endParaRPr lang="ru-RU" u="sng" dirty="0"/>
          </a:p>
        </p:txBody>
      </p:sp>
      <p:sp>
        <p:nvSpPr>
          <p:cNvPr id="3" name="Объект 2"/>
          <p:cNvSpPr>
            <a:spLocks noGrp="1"/>
          </p:cNvSpPr>
          <p:nvPr>
            <p:ph idx="1"/>
          </p:nvPr>
        </p:nvSpPr>
        <p:spPr/>
        <p:txBody>
          <a:bodyPr>
            <a:normAutofit fontScale="70000" lnSpcReduction="20000"/>
          </a:bodyPr>
          <a:lstStyle/>
          <a:p>
            <a:r>
              <a:rPr lang="ru-RU" dirty="0"/>
              <a:t>1 июня 1906 года император Николай II утвердил доклад Столыпина с просьбой разрешить открыть в Москве еврейскую молельню</a:t>
            </a:r>
            <a:r>
              <a:rPr lang="ru-RU" dirty="0" smtClean="0"/>
              <a:t>.</a:t>
            </a:r>
            <a:endParaRPr lang="ru-RU" dirty="0"/>
          </a:p>
          <a:p>
            <a:r>
              <a:rPr lang="ru-RU" dirty="0"/>
              <a:t>По разным данным, на Столыпина было совершено от 8 до 18 покушений.</a:t>
            </a:r>
          </a:p>
          <a:p>
            <a:r>
              <a:rPr lang="ru-RU" dirty="0"/>
              <a:t>По некоторым сведениям, Богров собирался стрелять не в Столыпина, а в царя, но в последний момент испугался неизбежных погромов и решил хотя бы не уходить (или не попадаться) «с пустыми руками», раз присутствовало формально второе лицо в государстве</a:t>
            </a:r>
            <a:r>
              <a:rPr lang="ru-RU" dirty="0" smtClean="0"/>
              <a:t>.</a:t>
            </a:r>
            <a:endParaRPr lang="ru-RU" dirty="0"/>
          </a:p>
          <a:p>
            <a:r>
              <a:rPr lang="ru-RU" dirty="0"/>
              <a:t>После Февральской революции 1917 года в документах Департамента полиции было найдено донесение агента Б. К. Алексеева из Парижа, полученное после убийства Столыпина, в котором он писал: «Покушение на жизнь г. Председателя Совета Министров находится в некоторой связи с планами масонских руководителей». Обрывочные сведения об этом в донесении сводятся, приблизительно, к следующему:</a:t>
            </a:r>
          </a:p>
          <a:p>
            <a:endParaRPr lang="ru-RU" dirty="0"/>
          </a:p>
        </p:txBody>
      </p:sp>
    </p:spTree>
    <p:extLst>
      <p:ext uri="{BB962C8B-B14F-4D97-AF65-F5344CB8AC3E}">
        <p14:creationId xmlns:p14="http://schemas.microsoft.com/office/powerpoint/2010/main" val="245602254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836712"/>
            <a:ext cx="7344816" cy="5328592"/>
          </a:xfrm>
        </p:spPr>
        <p:txBody>
          <a:bodyPr>
            <a:normAutofit fontScale="85000" lnSpcReduction="20000"/>
          </a:bodyPr>
          <a:lstStyle/>
          <a:p>
            <a:pPr marL="0" indent="0">
              <a:buNone/>
            </a:pPr>
            <a:r>
              <a:rPr lang="ru-RU" dirty="0">
                <a:latin typeface="Times New Roman" pitchFamily="18" charset="0"/>
                <a:cs typeface="Times New Roman" pitchFamily="18" charset="0"/>
              </a:rPr>
              <a:t>Мало рассчитывая на то, что масонству удастся склонить премьер-министра в свою пользу, масоны… начали смотреть на г. Председателя Совета Министров как на лицо, могущее служить им препятствием… для прочного укоренения в России… Это последнее убеждение на Верховном Совете Ордена (в Париже)… побудило руководителей масонства </a:t>
            </a:r>
            <a:r>
              <a:rPr lang="ru-RU" dirty="0" err="1">
                <a:latin typeface="Times New Roman" pitchFamily="18" charset="0"/>
                <a:cs typeface="Times New Roman" pitchFamily="18" charset="0"/>
              </a:rPr>
              <a:t>придти</a:t>
            </a:r>
            <a:r>
              <a:rPr lang="ru-RU" dirty="0">
                <a:latin typeface="Times New Roman" pitchFamily="18" charset="0"/>
                <a:cs typeface="Times New Roman" pitchFamily="18" charset="0"/>
              </a:rPr>
              <a:t> к заключению, что г. Председатель Совета Министров является для Союза… в настоящее время, — когда масонство собирается нажать в России все свои пружины, — лицом вредным для целей масонства. Такое решение Верховного Совета было известно в Париже еще несколько месяцев тому назад… Говорят, что тайные руководители масонства, недовольные </a:t>
            </a:r>
            <a:r>
              <a:rPr lang="ru-RU" b="1" dirty="0">
                <a:latin typeface="Times New Roman" pitchFamily="18" charset="0"/>
                <a:cs typeface="Times New Roman" pitchFamily="18" charset="0"/>
              </a:rPr>
              <a:t>политикой</a:t>
            </a:r>
            <a:r>
              <a:rPr lang="ru-RU" dirty="0">
                <a:latin typeface="Times New Roman" pitchFamily="18" charset="0"/>
                <a:cs typeface="Times New Roman" pitchFamily="18" charset="0"/>
              </a:rPr>
              <a:t> г. Председателя Совета Министров, воспользовались тесными отношениями, установившимися между Великим Востоком Франции и русскими революционными комитетами и подтолкнули исполнение того плана, который у них только был в зародыше. Говорят также, что чисто «техническая» сторона преступления и кое-какие детали обстановки, при которой возможно было совершить покушение, были подготовлены через масонов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0968151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u="sng" dirty="0" smtClean="0"/>
              <a:t>Цитаты Столпина П.А.</a:t>
            </a:r>
            <a:endParaRPr lang="ru-RU" u="sng" dirty="0"/>
          </a:p>
        </p:txBody>
      </p:sp>
      <p:sp>
        <p:nvSpPr>
          <p:cNvPr id="3" name="Объект 2"/>
          <p:cNvSpPr>
            <a:spLocks noGrp="1"/>
          </p:cNvSpPr>
          <p:nvPr>
            <p:ph idx="1"/>
          </p:nvPr>
        </p:nvSpPr>
        <p:spPr/>
        <p:txBody>
          <a:bodyPr>
            <a:normAutofit fontScale="62500" lnSpcReduction="20000"/>
          </a:bodyPr>
          <a:lstStyle/>
          <a:p>
            <a:r>
              <a:rPr lang="ru-RU" dirty="0"/>
              <a:t>«…евреи имеют законные основания домогаться полного равноправия» (10 декабря 1906</a:t>
            </a:r>
            <a:r>
              <a:rPr lang="ru-RU" dirty="0" smtClean="0"/>
              <a:t>)</a:t>
            </a:r>
          </a:p>
          <a:p>
            <a:endParaRPr lang="ru-RU" dirty="0"/>
          </a:p>
          <a:p>
            <a:r>
              <a:rPr lang="ru-RU" dirty="0"/>
              <a:t>«С введением нового строя в России поднялась… реакция русского патриотизма и русского национального чувства, и эта реакция… вьёт себе гнездо именно в общественных слоях… В прежние времена одно только правительство имело заботу и обязанность отстаивать исторические и державные приобретения и права России. Теперь не то» (май 1908</a:t>
            </a:r>
            <a:r>
              <a:rPr lang="ru-RU" dirty="0" smtClean="0"/>
              <a:t>)</a:t>
            </a:r>
          </a:p>
          <a:p>
            <a:endParaRPr lang="ru-RU" dirty="0"/>
          </a:p>
          <a:p>
            <a:r>
              <a:rPr lang="ru-RU" dirty="0"/>
              <a:t>«Дайте государству 20 лет покоя внутреннего и внешнего, и вы не узнаете нынешней России» (1909</a:t>
            </a:r>
            <a:r>
              <a:rPr lang="ru-RU" dirty="0" smtClean="0"/>
              <a:t>)</a:t>
            </a:r>
          </a:p>
          <a:p>
            <a:endParaRPr lang="ru-RU" dirty="0"/>
          </a:p>
          <a:p>
            <a:r>
              <a:rPr lang="ru-RU" dirty="0"/>
              <a:t>«Внушить финляндцам, что поворота в русской </a:t>
            </a:r>
            <a:r>
              <a:rPr lang="ru-RU" b="1" dirty="0"/>
              <a:t>политике</a:t>
            </a:r>
            <a:r>
              <a:rPr lang="ru-RU" dirty="0"/>
              <a:t> не будет, — это значит разрешить финляндский вопрос» (2 сентября 1910</a:t>
            </a:r>
            <a:r>
              <a:rPr lang="ru-RU" dirty="0" smtClean="0"/>
              <a:t>)</a:t>
            </a:r>
          </a:p>
          <a:p>
            <a:endParaRPr lang="ru-RU" dirty="0"/>
          </a:p>
          <a:p>
            <a:r>
              <a:rPr lang="ru-RU" dirty="0"/>
              <a:t>«Без сомнения, что всякое влияние на наших мусульман со стороны политических деятелей культурно-враждебного нам государства, каким является Турция, должно быть пресечено в корне» (7 октября 1910)</a:t>
            </a:r>
          </a:p>
          <a:p>
            <a:endParaRPr lang="ru-RU" dirty="0"/>
          </a:p>
        </p:txBody>
      </p:sp>
    </p:spTree>
    <p:extLst>
      <p:ext uri="{BB962C8B-B14F-4D97-AF65-F5344CB8AC3E}">
        <p14:creationId xmlns:p14="http://schemas.microsoft.com/office/powerpoint/2010/main" val="419588749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041440" cy="908720"/>
          </a:xfrm>
        </p:spPr>
        <p:txBody>
          <a:bodyPr>
            <a:normAutofit fontScale="90000"/>
          </a:bodyPr>
          <a:lstStyle/>
          <a:p>
            <a:r>
              <a:rPr lang="ru-RU" u="sng" dirty="0">
                <a:latin typeface="Times New Roman" pitchFamily="18" charset="0"/>
                <a:cs typeface="Times New Roman" pitchFamily="18" charset="0"/>
              </a:rPr>
              <a:t>Заключение</a:t>
            </a:r>
            <a:br>
              <a:rPr lang="ru-RU" u="sng" dirty="0">
                <a:latin typeface="Times New Roman" pitchFamily="18" charset="0"/>
                <a:cs typeface="Times New Roman" pitchFamily="18" charset="0"/>
              </a:rPr>
            </a:br>
            <a:endParaRPr lang="ru-RU" u="sng" dirty="0">
              <a:latin typeface="Times New Roman" pitchFamily="18" charset="0"/>
              <a:cs typeface="Times New Roman" pitchFamily="18" charset="0"/>
            </a:endParaRPr>
          </a:p>
        </p:txBody>
      </p:sp>
      <p:sp>
        <p:nvSpPr>
          <p:cNvPr id="3" name="Объект 2"/>
          <p:cNvSpPr>
            <a:spLocks noGrp="1"/>
          </p:cNvSpPr>
          <p:nvPr>
            <p:ph idx="1"/>
          </p:nvPr>
        </p:nvSpPr>
        <p:spPr>
          <a:xfrm>
            <a:off x="107504" y="764704"/>
            <a:ext cx="8784976" cy="5688632"/>
          </a:xfrm>
        </p:spPr>
        <p:txBody>
          <a:bodyPr>
            <a:normAutofit fontScale="62500" lnSpcReduction="20000"/>
          </a:bodyPr>
          <a:lstStyle/>
          <a:p>
            <a:pPr marL="0" indent="0">
              <a:buNone/>
            </a:pPr>
            <a:r>
              <a:rPr lang="ru-RU" dirty="0"/>
              <a:t>Реформы Столыпина не осуществились, во-первых, из-за гибели реформатора; во-вторых, у него не было опоры, в российском обществе и он остался один по следующим причинам:</a:t>
            </a:r>
          </a:p>
          <a:p>
            <a:r>
              <a:rPr lang="ru-RU" dirty="0"/>
              <a:t>крестьянство на Столыпина озлобилось, потому что у них отнимали землю, и община стала революционизироваться;</a:t>
            </a:r>
          </a:p>
          <a:p>
            <a:r>
              <a:rPr lang="ru-RU" dirty="0"/>
              <a:t>дворянство было в целом недовольно его реформами;</a:t>
            </a:r>
          </a:p>
          <a:p>
            <a:r>
              <a:rPr lang="ru-RU" dirty="0"/>
              <a:t>помещики испугались реформ, т.к. кулаки, выделившиеся из общины, могли разорить их;</a:t>
            </a:r>
          </a:p>
          <a:p>
            <a:r>
              <a:rPr lang="ru-RU" dirty="0"/>
              <a:t>Столыпин хотел расширить права земств, дать им широкие полномочья, отсюда недовольство бюрократии;</a:t>
            </a:r>
          </a:p>
          <a:p>
            <a:r>
              <a:rPr lang="ru-RU" dirty="0"/>
              <a:t>он хотел чтобы правительство формировало Госдуму, а не царь, отсюда недовольство царя и аристократии</a:t>
            </a:r>
          </a:p>
          <a:p>
            <a:r>
              <a:rPr lang="ru-RU" dirty="0"/>
              <a:t>церковь тоже была против реформ Столыпина, потому что он хотел уравнять все религии.</a:t>
            </a:r>
          </a:p>
          <a:p>
            <a:pPr marL="0" indent="0">
              <a:buNone/>
            </a:pPr>
            <a:r>
              <a:rPr lang="ru-RU" dirty="0"/>
              <a:t>Также Столыпин совершил несколько </a:t>
            </a:r>
            <a:r>
              <a:rPr lang="ru-RU" dirty="0" smtClean="0"/>
              <a:t>ошибок.</a:t>
            </a:r>
          </a:p>
          <a:p>
            <a:pPr marL="0" indent="0">
              <a:buNone/>
            </a:pPr>
            <a:r>
              <a:rPr lang="ru-RU" u="sng" dirty="0"/>
              <a:t>Первой ошибкой Столыпина было отсутствие продуманной </a:t>
            </a:r>
            <a:r>
              <a:rPr lang="ru-RU" b="1" u="sng" dirty="0">
                <a:hlinkClick r:id="rId2"/>
              </a:rPr>
              <a:t>политики</a:t>
            </a:r>
            <a:r>
              <a:rPr lang="ru-RU" u="sng" dirty="0"/>
              <a:t> в отношении рабочих</a:t>
            </a:r>
            <a:r>
              <a:rPr lang="ru-RU" dirty="0"/>
              <a:t>. В России, несмотря на общий экономический подъем, за все эти годы не только жизненный уровень рабочих нисколько не повысился, но и социальное законодательство делало свои первые шаги. Закон 1906 года о десяти часовом рабочем дне почти не применялся, равно как и закон от 1903 года о страховании рабочих, получивших увечья на предприятии. Разрешенные профсоюзы были под бдительным контролем полиции и не пользовались доверием среди рабочих. Между тем количество рабочих постоянно и заметно росло. Новое поколение оказалось весьма благосклонным к восприятию социалистических идей. Очевидно, Столыпин не отдавал себе отчета в значении рабочего вопроса, который с новой силой стал в 1912 году.</a:t>
            </a:r>
          </a:p>
          <a:p>
            <a:endParaRPr lang="ru-RU" dirty="0"/>
          </a:p>
          <a:p>
            <a:endParaRPr lang="ru-RU" dirty="0"/>
          </a:p>
        </p:txBody>
      </p:sp>
    </p:spTree>
    <p:extLst>
      <p:ext uri="{BB962C8B-B14F-4D97-AF65-F5344CB8AC3E}">
        <p14:creationId xmlns:p14="http://schemas.microsoft.com/office/powerpoint/2010/main" val="3111439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568952" cy="6120680"/>
          </a:xfrm>
        </p:spPr>
        <p:txBody>
          <a:bodyPr>
            <a:normAutofit/>
          </a:bodyPr>
          <a:lstStyle/>
          <a:p>
            <a:pPr marL="0" indent="0">
              <a:buNone/>
            </a:pPr>
            <a:r>
              <a:rPr lang="ru-RU" u="sng" dirty="0">
                <a:latin typeface="Times New Roman" pitchFamily="18" charset="0"/>
                <a:cs typeface="Times New Roman" pitchFamily="18" charset="0"/>
              </a:rPr>
              <a:t>Второй ошибкой стало то, что он</a:t>
            </a:r>
            <a:r>
              <a:rPr lang="ru-RU" dirty="0">
                <a:latin typeface="Times New Roman" pitchFamily="18" charset="0"/>
                <a:cs typeface="Times New Roman" pitchFamily="18" charset="0"/>
              </a:rPr>
              <a:t> не предвидел последствий интенсивной русификации нерусских народов. Он </a:t>
            </a:r>
            <a:r>
              <a:rPr lang="ru-RU" u="sng" dirty="0">
                <a:latin typeface="Times New Roman" pitchFamily="18" charset="0"/>
                <a:cs typeface="Times New Roman" pitchFamily="18" charset="0"/>
              </a:rPr>
              <a:t>открыто проводил националистическую политику</a:t>
            </a:r>
            <a:r>
              <a:rPr lang="ru-RU" dirty="0">
                <a:latin typeface="Times New Roman" pitchFamily="18" charset="0"/>
                <a:cs typeface="Times New Roman" pitchFamily="18" charset="0"/>
              </a:rPr>
              <a:t> и, естественно, восстановил против себя и царского режима все национальные меньшинства.</a:t>
            </a:r>
          </a:p>
          <a:p>
            <a:pPr marL="0" indent="0">
              <a:buNone/>
            </a:pPr>
            <a:r>
              <a:rPr lang="ru-RU" u="sng" dirty="0">
                <a:latin typeface="Times New Roman" pitchFamily="18" charset="0"/>
                <a:cs typeface="Times New Roman" pitchFamily="18" charset="0"/>
              </a:rPr>
              <a:t>Столыпин совершил ошибку и в вопросе об учреждении земств в западных губерниях (1911 год)</a:t>
            </a:r>
            <a:r>
              <a:rPr lang="ru-RU" dirty="0">
                <a:latin typeface="Times New Roman" pitchFamily="18" charset="0"/>
                <a:cs typeface="Times New Roman" pitchFamily="18" charset="0"/>
              </a:rPr>
              <a:t>, в результате чего он лишился поддержки октябристов.</a:t>
            </a:r>
          </a:p>
          <a:p>
            <a:pPr marL="0" indent="0">
              <a:buNone/>
            </a:pPr>
            <a:r>
              <a:rPr lang="ru-RU" dirty="0">
                <a:latin typeface="Times New Roman" pitchFamily="18" charset="0"/>
                <a:cs typeface="Times New Roman" pitchFamily="18" charset="0"/>
              </a:rPr>
              <a:t>Задуманные им реформы запоздали, их эффективность могла быть реализована лишь при становлении в России парламентаризма и правового государства.</a:t>
            </a:r>
          </a:p>
          <a:p>
            <a:pPr marL="0" indent="0">
              <a:buNone/>
            </a:pPr>
            <a:r>
              <a:rPr lang="ru-RU" dirty="0">
                <a:latin typeface="Times New Roman" pitchFamily="18" charset="0"/>
                <a:cs typeface="Times New Roman" pitchFamily="18" charset="0"/>
              </a:rPr>
              <a:t>Отсюда сделаем вывод, что российское общество не было готово принять радикальные реформы Столыпина и не смогло понять цели этих реформ, хотя для России эти реформы были бы спасительными и явились бы альтернативой революции .</a:t>
            </a:r>
          </a:p>
          <a:p>
            <a:pPr marL="0" indent="0">
              <a:buNone/>
            </a:pPr>
            <a:endParaRPr lang="ru-RU" dirty="0">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16632"/>
            <a:ext cx="4758075" cy="6453336"/>
          </a:xfrm>
          <a:prstGeom prst="rect">
            <a:avLst/>
          </a:prstGeom>
          <a:ln>
            <a:noFill/>
          </a:ln>
          <a:effectLst>
            <a:softEdge rad="112500"/>
          </a:effectLst>
        </p:spPr>
      </p:pic>
    </p:spTree>
    <p:extLst>
      <p:ext uri="{BB962C8B-B14F-4D97-AF65-F5344CB8AC3E}">
        <p14:creationId xmlns:p14="http://schemas.microsoft.com/office/powerpoint/2010/main" val="16414287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836712"/>
            <a:ext cx="6400800" cy="685800"/>
          </a:xfrm>
        </p:spPr>
        <p:txBody>
          <a:bodyPr>
            <a:noAutofit/>
          </a:bodyPr>
          <a:lstStyle/>
          <a:p>
            <a:r>
              <a:rPr lang="ru-RU" u="sng" dirty="0" smtClean="0">
                <a:latin typeface="Times New Roman" pitchFamily="18" charset="0"/>
                <a:cs typeface="Times New Roman" pitchFamily="18" charset="0"/>
              </a:rPr>
              <a:t>Содержание проекта:</a:t>
            </a:r>
            <a:endParaRPr lang="ru-RU" u="sng"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dirty="0" smtClean="0">
                <a:latin typeface="Times New Roman" pitchFamily="18" charset="0"/>
                <a:cs typeface="Times New Roman" pitchFamily="18" charset="0"/>
              </a:rPr>
              <a:t>Краткая биография Столыпина П.А.</a:t>
            </a:r>
          </a:p>
          <a:p>
            <a:r>
              <a:rPr lang="ru-RU" dirty="0" smtClean="0">
                <a:latin typeface="Times New Roman" pitchFamily="18" charset="0"/>
                <a:cs typeface="Times New Roman" pitchFamily="18" charset="0"/>
              </a:rPr>
              <a:t>Причины реформ Столыпина П.А.</a:t>
            </a:r>
          </a:p>
          <a:p>
            <a:r>
              <a:rPr lang="ru-RU" dirty="0">
                <a:latin typeface="Times New Roman" pitchFamily="18" charset="0"/>
                <a:cs typeface="Times New Roman" pitchFamily="18" charset="0"/>
              </a:rPr>
              <a:t>Разрушение общины и развития частной </a:t>
            </a:r>
            <a:r>
              <a:rPr lang="ru-RU" dirty="0" smtClean="0">
                <a:latin typeface="Times New Roman" pitchFamily="18" charset="0"/>
                <a:cs typeface="Times New Roman" pitchFamily="18" charset="0"/>
              </a:rPr>
              <a:t>собственности</a:t>
            </a:r>
          </a:p>
          <a:p>
            <a:r>
              <a:rPr lang="ru-RU" dirty="0">
                <a:latin typeface="Times New Roman" pitchFamily="18" charset="0"/>
                <a:cs typeface="Times New Roman" pitchFamily="18" charset="0"/>
              </a:rPr>
              <a:t>Переселение </a:t>
            </a:r>
            <a:r>
              <a:rPr lang="ru-RU" dirty="0" smtClean="0">
                <a:latin typeface="Times New Roman" pitchFamily="18" charset="0"/>
                <a:cs typeface="Times New Roman" pitchFamily="18" charset="0"/>
              </a:rPr>
              <a:t>крестьян</a:t>
            </a:r>
          </a:p>
          <a:p>
            <a:r>
              <a:rPr lang="ru-RU" dirty="0" smtClean="0">
                <a:latin typeface="Times New Roman" pitchFamily="18" charset="0"/>
                <a:cs typeface="Times New Roman" pitchFamily="18" charset="0"/>
              </a:rPr>
              <a:t>Цитаты Столпина П.А.</a:t>
            </a:r>
          </a:p>
          <a:p>
            <a:r>
              <a:rPr lang="ru-RU" dirty="0" smtClean="0">
                <a:latin typeface="Times New Roman" pitchFamily="18" charset="0"/>
                <a:cs typeface="Times New Roman" pitchFamily="18" charset="0"/>
              </a:rPr>
              <a:t>Интересные факты </a:t>
            </a:r>
          </a:p>
          <a:p>
            <a:r>
              <a:rPr lang="ru-RU" dirty="0">
                <a:latin typeface="Times New Roman" pitchFamily="18" charset="0"/>
                <a:cs typeface="Times New Roman" pitchFamily="18" charset="0"/>
              </a:rPr>
              <a:t>Заключение</a:t>
            </a:r>
          </a:p>
          <a:p>
            <a:endParaRPr lang="ru-RU" dirty="0" smtClean="0"/>
          </a:p>
          <a:p>
            <a:endParaRPr lang="ru-RU" dirty="0" smtClean="0"/>
          </a:p>
          <a:p>
            <a:endParaRPr lang="ru-RU" dirty="0" smtClean="0"/>
          </a:p>
          <a:p>
            <a:endParaRPr lang="ru-RU" dirty="0" smtClean="0"/>
          </a:p>
          <a:p>
            <a:endParaRPr lang="ru-RU" dirty="0"/>
          </a:p>
        </p:txBody>
      </p:sp>
    </p:spTree>
    <p:extLst>
      <p:ext uri="{BB962C8B-B14F-4D97-AF65-F5344CB8AC3E}">
        <p14:creationId xmlns:p14="http://schemas.microsoft.com/office/powerpoint/2010/main" val="157593962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u="sng" dirty="0" smtClean="0">
                <a:latin typeface="Times New Roman" pitchFamily="18" charset="0"/>
                <a:cs typeface="Times New Roman" pitchFamily="18" charset="0"/>
              </a:rPr>
              <a:t>Биография Столыпина П.А.</a:t>
            </a:r>
            <a:endParaRPr lang="ru-RU" u="sng"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b="1" i="1" u="sng" dirty="0"/>
              <a:t>Столыпин Петр </a:t>
            </a:r>
            <a:r>
              <a:rPr lang="ru-RU" b="1" i="1" u="sng" dirty="0" smtClean="0"/>
              <a:t>Аркадьевич</a:t>
            </a:r>
            <a:r>
              <a:rPr lang="ru-RU" dirty="0" smtClean="0"/>
              <a:t>-</a:t>
            </a:r>
            <a:r>
              <a:rPr lang="ru-RU" dirty="0"/>
              <a:t>Государственный деятель Российской </a:t>
            </a:r>
            <a:r>
              <a:rPr lang="ru-RU" dirty="0" smtClean="0"/>
              <a:t>империи.</a:t>
            </a:r>
          </a:p>
          <a:p>
            <a:r>
              <a:rPr lang="ru-RU" u="sng" dirty="0"/>
              <a:t>Родился:</a:t>
            </a:r>
            <a:r>
              <a:rPr lang="ru-RU" dirty="0"/>
              <a:t>14 апреля 1862 г., Дрезден, Саксония, Германский </a:t>
            </a:r>
            <a:r>
              <a:rPr lang="ru-RU" dirty="0" smtClean="0"/>
              <a:t>союз</a:t>
            </a:r>
          </a:p>
          <a:p>
            <a:r>
              <a:rPr lang="ru-RU" u="sng" dirty="0"/>
              <a:t>Умер</a:t>
            </a:r>
            <a:r>
              <a:rPr lang="ru-RU" u="sng" dirty="0" smtClean="0"/>
              <a:t>: </a:t>
            </a:r>
            <a:r>
              <a:rPr lang="ru-RU" dirty="0" smtClean="0"/>
              <a:t>18 </a:t>
            </a:r>
            <a:r>
              <a:rPr lang="ru-RU" dirty="0"/>
              <a:t>сентября 1911 г. (49 лет), Киев, Российская </a:t>
            </a:r>
            <a:r>
              <a:rPr lang="ru-RU" dirty="0" smtClean="0"/>
              <a:t>империя</a:t>
            </a:r>
          </a:p>
          <a:p>
            <a:r>
              <a:rPr lang="ru-RU" u="sng" dirty="0"/>
              <a:t>В браке с</a:t>
            </a:r>
            <a:r>
              <a:rPr lang="ru-RU" u="sng" dirty="0" smtClean="0"/>
              <a:t>: </a:t>
            </a:r>
            <a:r>
              <a:rPr lang="ru-RU" dirty="0" smtClean="0"/>
              <a:t>Ольга </a:t>
            </a:r>
            <a:r>
              <a:rPr lang="ru-RU" dirty="0"/>
              <a:t>Борисовна </a:t>
            </a:r>
            <a:r>
              <a:rPr lang="ru-RU" dirty="0" err="1"/>
              <a:t>Нейдгардт</a:t>
            </a:r>
            <a:r>
              <a:rPr lang="ru-RU" dirty="0"/>
              <a:t> (с 1884 г</a:t>
            </a:r>
            <a:r>
              <a:rPr lang="ru-RU" dirty="0" smtClean="0"/>
              <a:t>.)</a:t>
            </a:r>
          </a:p>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084"/>
            <a:ext cx="5293002" cy="6858000"/>
          </a:xfrm>
          <a:prstGeom prst="rect">
            <a:avLst/>
          </a:prstGeom>
          <a:ln>
            <a:noFill/>
          </a:ln>
          <a:effectLst>
            <a:softEdge rad="112500"/>
          </a:effectLst>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7954" y="6070"/>
            <a:ext cx="6459541" cy="3638954"/>
          </a:xfrm>
          <a:prstGeom prst="rect">
            <a:avLst/>
          </a:prstGeom>
          <a:ln>
            <a:noFill/>
          </a:ln>
          <a:effectLst>
            <a:softEdge rad="112500"/>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470" y="605593"/>
            <a:ext cx="4623147" cy="6253768"/>
          </a:xfrm>
          <a:prstGeom prst="rect">
            <a:avLst/>
          </a:prstGeom>
          <a:ln>
            <a:noFill/>
          </a:ln>
          <a:effectLst>
            <a:softEdge rad="112500"/>
          </a:effectLst>
        </p:spPr>
      </p:pic>
    </p:spTree>
    <p:extLst>
      <p:ext uri="{BB962C8B-B14F-4D97-AF65-F5344CB8AC3E}">
        <p14:creationId xmlns:p14="http://schemas.microsoft.com/office/powerpoint/2010/main" val="1374390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416824" cy="1152128"/>
          </a:xfrm>
        </p:spPr>
        <p:txBody>
          <a:bodyPr>
            <a:noAutofit/>
          </a:bodyPr>
          <a:lstStyle/>
          <a:p>
            <a:r>
              <a:rPr lang="ru-RU" sz="4000" b="1" u="sng" dirty="0">
                <a:latin typeface="Times New Roman" pitchFamily="18" charset="0"/>
                <a:cs typeface="Times New Roman" pitchFamily="18" charset="0"/>
              </a:rPr>
              <a:t>Причины реформ </a:t>
            </a:r>
            <a:r>
              <a:rPr lang="ru-RU" sz="4000" b="1" u="sng" dirty="0" smtClean="0">
                <a:latin typeface="Times New Roman" pitchFamily="18" charset="0"/>
                <a:cs typeface="Times New Roman" pitchFamily="18" charset="0"/>
              </a:rPr>
              <a:t>Столыпина</a:t>
            </a:r>
            <a:endParaRPr lang="ru-RU" sz="4000" u="sng" dirty="0">
              <a:latin typeface="Times New Roman" pitchFamily="18" charset="0"/>
              <a:cs typeface="Times New Roman" pitchFamily="18" charset="0"/>
            </a:endParaRPr>
          </a:p>
        </p:txBody>
      </p:sp>
      <p:sp>
        <p:nvSpPr>
          <p:cNvPr id="3" name="Объект 2"/>
          <p:cNvSpPr>
            <a:spLocks noGrp="1"/>
          </p:cNvSpPr>
          <p:nvPr>
            <p:ph idx="1"/>
          </p:nvPr>
        </p:nvSpPr>
        <p:spPr>
          <a:xfrm>
            <a:off x="107504" y="1700808"/>
            <a:ext cx="8856984" cy="4896544"/>
          </a:xfrm>
        </p:spPr>
        <p:txBody>
          <a:bodyPr>
            <a:noAutofit/>
          </a:bodyPr>
          <a:lstStyle/>
          <a:p>
            <a:pPr marL="0" indent="0">
              <a:buNone/>
            </a:pPr>
            <a:r>
              <a:rPr lang="ru-RU" sz="1200" dirty="0">
                <a:latin typeface="Times New Roman" pitchFamily="18" charset="0"/>
                <a:cs typeface="Times New Roman" pitchFamily="18" charset="0"/>
              </a:rPr>
              <a:t>Обращение к историческому опыту </a:t>
            </a:r>
            <a:r>
              <a:rPr lang="ru-RU" sz="1200" dirty="0" err="1">
                <a:latin typeface="Times New Roman" pitchFamily="18" charset="0"/>
                <a:cs typeface="Times New Roman" pitchFamily="18" charset="0"/>
              </a:rPr>
              <a:t>Столыпинских</a:t>
            </a:r>
            <a:r>
              <a:rPr lang="ru-RU" sz="1200" dirty="0">
                <a:latin typeface="Times New Roman" pitchFamily="18" charset="0"/>
                <a:cs typeface="Times New Roman" pitchFamily="18" charset="0"/>
              </a:rPr>
              <a:t> реформ связано со следующими обстоятельствами:</a:t>
            </a:r>
          </a:p>
          <a:p>
            <a:pPr marL="0" indent="0">
              <a:buNone/>
            </a:pPr>
            <a:r>
              <a:rPr lang="ru-RU" sz="1200" dirty="0">
                <a:latin typeface="Times New Roman" pitchFamily="18" charset="0"/>
                <a:cs typeface="Times New Roman" pitchFamily="18" charset="0"/>
              </a:rPr>
              <a:t>Во-первых, к концу XIX века стало ясно, что положительный преобразовательский потенциал реформ 1861 года исчерпан. Необходим был новый цикл реформ.</a:t>
            </a:r>
          </a:p>
          <a:p>
            <a:pPr marL="0" indent="0">
              <a:buNone/>
            </a:pPr>
            <a:r>
              <a:rPr lang="ru-RU" sz="1200" dirty="0">
                <a:latin typeface="Times New Roman" pitchFamily="18" charset="0"/>
                <a:cs typeface="Times New Roman" pitchFamily="18" charset="0"/>
              </a:rPr>
              <a:t>Во-вторых, в начале XX века Россия еще являлась среднеразвитой страной. В экономике страны большой удельный вес принадлежал раннекапиталистическим и полуфеодальным формам хозяйства - от мануфактурного до патриархально-натурального.</a:t>
            </a:r>
          </a:p>
          <a:p>
            <a:pPr marL="0" indent="0">
              <a:buNone/>
            </a:pPr>
            <a:r>
              <a:rPr lang="ru-RU" sz="1200" dirty="0">
                <a:latin typeface="Times New Roman" pitchFamily="18" charset="0"/>
                <a:cs typeface="Times New Roman" pitchFamily="18" charset="0"/>
              </a:rPr>
              <a:t>В-третьих, слишком медленное политическое развитие России определялось, в основном, ее аграрным вопросом.</a:t>
            </a:r>
          </a:p>
          <a:p>
            <a:pPr marL="0" indent="0">
              <a:buNone/>
            </a:pPr>
            <a:r>
              <a:rPr lang="ru-RU" sz="1200" dirty="0">
                <a:latin typeface="Times New Roman" pitchFamily="18" charset="0"/>
                <a:cs typeface="Times New Roman" pitchFamily="18" charset="0"/>
              </a:rPr>
              <a:t>В-четвертых, социально-классовая структура страны была очень разнородна. Наряду с формированием классов буржуазного общества (буржуазия, мелкая буржуазия, пролетариат), в нем продолжали существовать и сословные деления - наследие феодальной эпохи:</a:t>
            </a:r>
          </a:p>
          <a:p>
            <a:r>
              <a:rPr lang="ru-RU" sz="1200" dirty="0">
                <a:latin typeface="Times New Roman" pitchFamily="18" charset="0"/>
                <a:cs typeface="Times New Roman" pitchFamily="18" charset="0"/>
              </a:rPr>
              <a:t>буржуазия пыталась занять ведущую роль в экономике страны в XX веке, до этого она не играла сколько-нибудь самостоятельной роли в обществе страны, так как она была полностью зависима от самодержавия, вследствие чего и оставалась аполитичной и консервативной силой;</a:t>
            </a:r>
          </a:p>
          <a:p>
            <a:r>
              <a:rPr lang="ru-RU" sz="1200" dirty="0">
                <a:latin typeface="Times New Roman" pitchFamily="18" charset="0"/>
                <a:cs typeface="Times New Roman" pitchFamily="18" charset="0"/>
              </a:rPr>
              <a:t>дворянство, которое сосредоточило более 60% всех земель, явилось главной опорой самодержавия, хотя в социальном плане оно теряло свою однородность, сближаясь с буржуазией;</a:t>
            </a:r>
          </a:p>
          <a:p>
            <a:r>
              <a:rPr lang="ru-RU" sz="1200" dirty="0">
                <a:latin typeface="Times New Roman" pitchFamily="18" charset="0"/>
                <a:cs typeface="Times New Roman" pitchFamily="18" charset="0"/>
              </a:rPr>
              <a:t>крестьянство, составлявшее ¾ населения страны, было также затронуто социальным расслоением общества (20% - кулаки, 30% - середняки, 50% - бедняки). Между полярными его слоями возникали противоречия;</a:t>
            </a:r>
          </a:p>
          <a:p>
            <a:r>
              <a:rPr lang="ru-RU" sz="1200" dirty="0">
                <a:latin typeface="Times New Roman" pitchFamily="18" charset="0"/>
                <a:cs typeface="Times New Roman" pitchFamily="18" charset="0"/>
              </a:rPr>
              <a:t>класс наемных рабочих насчитывал 16,8 млн. человек. Он был неоднороден, большая часть рабочих состояла из недавно приехавших в город крестьян, но еще не потерявших связь с землей. Ядром этого класса стал фабрично-заводской пролетариат, который насчитывал более 3 млн. человек.</a:t>
            </a:r>
          </a:p>
          <a:p>
            <a:pPr marL="0" indent="0">
              <a:buNone/>
            </a:pP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23662074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2000"/>
                                        <p:tgtEl>
                                          <p:spTgt spid="3">
                                            <p:txEl>
                                              <p:pRg st="5" end="5"/>
                                            </p:txEl>
                                          </p:spTgt>
                                        </p:tgtEl>
                                      </p:cBhvr>
                                    </p:animEffect>
                                  </p:childTnLst>
                                </p:cTn>
                              </p:par>
                              <p:par>
                                <p:cTn id="25" presetID="6"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par>
                                <p:cTn id="28" presetID="6" presetClass="entr" presetSubtype="16"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circle(in)">
                                      <p:cBhvr>
                                        <p:cTn id="30" dur="2000"/>
                                        <p:tgtEl>
                                          <p:spTgt spid="3">
                                            <p:txEl>
                                              <p:pRg st="7" end="7"/>
                                            </p:txEl>
                                          </p:spTgt>
                                        </p:tgtEl>
                                      </p:cBhvr>
                                    </p:animEffect>
                                  </p:childTnLst>
                                </p:cTn>
                              </p:par>
                              <p:par>
                                <p:cTn id="31" presetID="6" presetClass="entr" presetSubtype="16"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circle(in)">
                                      <p:cBhvr>
                                        <p:cTn id="3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6408712"/>
          </a:xfrm>
        </p:spPr>
        <p:txBody>
          <a:bodyPr>
            <a:normAutofit fontScale="92500" lnSpcReduction="20000"/>
          </a:bodyPr>
          <a:lstStyle/>
          <a:p>
            <a:pPr marL="0" indent="0">
              <a:buNone/>
            </a:pPr>
            <a:r>
              <a:rPr lang="ru-RU" dirty="0">
                <a:latin typeface="Times New Roman" pitchFamily="18" charset="0"/>
                <a:cs typeface="Times New Roman" pitchFamily="18" charset="0"/>
              </a:rPr>
              <a:t>В-пятых, политическим строем в России оставалась монархия. Хотя в 70-ых годах XIX века был сделан шаг по пути превращения государственного строя в буржуазную монархию, царизм сохранил все атрибуты абсолютизма</a:t>
            </a:r>
            <a:r>
              <a:rPr lang="ru-RU" dirty="0" smtClean="0">
                <a:latin typeface="Times New Roman" pitchFamily="18" charset="0"/>
                <a:cs typeface="Times New Roman" pitchFamily="18" charset="0"/>
              </a:rPr>
              <a:t>.</a:t>
            </a:r>
          </a:p>
          <a:p>
            <a:pPr marL="0" indent="0">
              <a:buNone/>
            </a:pPr>
            <a:endParaRPr lang="ru-RU" dirty="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В-шестых, с поражением в Русско-японской войне начала нарастать революционная ситуация в стране (1905-1907</a:t>
            </a:r>
            <a:r>
              <a:rPr lang="ru-RU" dirty="0" smtClean="0">
                <a:latin typeface="Times New Roman" pitchFamily="18" charset="0"/>
                <a:cs typeface="Times New Roman" pitchFamily="18" charset="0"/>
              </a:rPr>
              <a:t>).</a:t>
            </a:r>
          </a:p>
          <a:p>
            <a:pPr marL="0" indent="0">
              <a:buNone/>
            </a:pPr>
            <a:endParaRPr lang="ru-RU" dirty="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Из всего этого можно сделать вывод, что России требовались как политические, так и экономические реформы, которые смогли бы укрепить и оздоровить экономику России. Проводниками этих реформ конца XIX - начала XX явились такие разные политические деятели как С. Ю. Витте и П. А. Столыпин. Оба они не были революционерами и стремились сохранить существующий в России строй и уберечь ее от революционных потрясений "снизу</a:t>
            </a:r>
            <a:r>
              <a:rPr lang="ru-RU" dirty="0" smtClean="0">
                <a:latin typeface="Times New Roman" pitchFamily="18" charset="0"/>
                <a:cs typeface="Times New Roman" pitchFamily="18" charset="0"/>
              </a:rPr>
              <a:t>".</a:t>
            </a:r>
          </a:p>
          <a:p>
            <a:pPr marL="0" indent="0">
              <a:buNone/>
            </a:pPr>
            <a:endParaRPr lang="ru-RU" dirty="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Однако, Столыпин, в противоположность Витте, считал, что перемены необходимы, но в той мере и там, где они необходимы для экономической реформы. Пока нет экономически свободного хозяина - нет и базы для других форм свободы (например, политической или личной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pPr marL="0" indent="0">
              <a:buNone/>
            </a:pPr>
            <a:endParaRPr lang="ru-RU" dirty="0">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721888"/>
            <a:ext cx="5101767" cy="55154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60666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u="sng" dirty="0">
                <a:latin typeface="Times New Roman" pitchFamily="18" charset="0"/>
                <a:cs typeface="Times New Roman" pitchFamily="18" charset="0"/>
              </a:rPr>
              <a:t>Разрушение общины и развития частной собственности</a:t>
            </a:r>
            <a:r>
              <a:rPr lang="ru-RU" b="1" dirty="0"/>
              <a:t/>
            </a:r>
            <a:br>
              <a:rPr lang="ru-RU" b="1" dirty="0"/>
            </a:br>
            <a:endParaRPr lang="ru-RU" dirty="0"/>
          </a:p>
        </p:txBody>
      </p:sp>
      <p:sp>
        <p:nvSpPr>
          <p:cNvPr id="3" name="Объект 2"/>
          <p:cNvSpPr>
            <a:spLocks noGrp="1"/>
          </p:cNvSpPr>
          <p:nvPr>
            <p:ph idx="1"/>
          </p:nvPr>
        </p:nvSpPr>
        <p:spPr>
          <a:xfrm>
            <a:off x="179512" y="1556792"/>
            <a:ext cx="8712968" cy="4968552"/>
          </a:xfrm>
        </p:spPr>
        <p:txBody>
          <a:bodyPr>
            <a:normAutofit fontScale="55000" lnSpcReduction="20000"/>
          </a:bodyPr>
          <a:lstStyle/>
          <a:p>
            <a:pPr marL="0" indent="0">
              <a:buNone/>
            </a:pPr>
            <a:r>
              <a:rPr lang="ru-RU" dirty="0"/>
              <a:t>После отмены крепостного права правительство России категорически выступало за сохранение общины. Бурные события рубежа веков, быстрая политизация крестьянской массы и начавшиеся волнения приводят к переосмыслению отношений к общине со стороны царя, правительства и правящих кругов, но, тем не менее, в законодательной деятельности изменения происходят не сразу. В частности, и в новом Указе от 1904 года подтверждается неприкосновенность общины, хотя вместе с тем и предусматривается облегчение желающим из нее выйти.</a:t>
            </a:r>
          </a:p>
          <a:p>
            <a:pPr marL="0" indent="0">
              <a:buNone/>
            </a:pPr>
            <a:r>
              <a:rPr lang="ru-RU" dirty="0"/>
              <a:t>Проработавшее два года «Особое совещание о нуждах сельскохозяйственной промышленности» под руководством председателя Совета министров Витте, в </a:t>
            </a:r>
            <a:r>
              <a:rPr lang="ru-RU" dirty="0" smtClean="0"/>
              <a:t>целом </a:t>
            </a:r>
            <a:r>
              <a:rPr lang="ru-RU" dirty="0"/>
              <a:t>настроенное весьма радикально, тем не менее оно, в начале 1905 года пришло к выводу: «Все мнения, </a:t>
            </a:r>
            <a:r>
              <a:rPr lang="ru-RU" b="1" dirty="0" err="1">
                <a:hlinkClick r:id="rId2"/>
              </a:rPr>
              <a:t>столь</a:t>
            </a:r>
            <a:r>
              <a:rPr lang="ru-RU" dirty="0" err="1"/>
              <a:t>различные</a:t>
            </a:r>
            <a:r>
              <a:rPr lang="ru-RU" dirty="0"/>
              <a:t>, сходились в том, чтобы не разрушать общины, а только устранить меры, насильно связывающие отдельных лиц вопреки их воле с общиной».</a:t>
            </a:r>
          </a:p>
          <a:p>
            <a:pPr marL="0" indent="0">
              <a:buNone/>
            </a:pPr>
            <a:r>
              <a:rPr lang="ru-RU" dirty="0"/>
              <a:t>Но уже в мае 1906 года съезд уполномоченных дворянских обществ высказывает требования правительству о предоставлении крестьянам права выхода из общины, о закреплении за ними уже находящейся в их пользовании общинной земли, о переселении крестьян в восточные районы, о деятельности крестьянского банка по созданию специального фонда из приобретенных у помещиков земель для следующей продажи крестьянам.</a:t>
            </a:r>
          </a:p>
          <a:p>
            <a:pPr marL="0" indent="0">
              <a:buNone/>
            </a:pPr>
            <a:r>
              <a:rPr lang="ru-RU" dirty="0"/>
              <a:t>В августе 1906 года принимаются указы об увеличении земельного фонда, находящегося в крестьянском банке, за счет передачи ему удельных и казенных земель. И, наконец, 9 ноября 1906 года выходит Указ «О дополнении некоторых постановлений действующего закона, касающихся крестьянского землевладения и землепользования», положения которого составили основное содержание </a:t>
            </a:r>
            <a:r>
              <a:rPr lang="ru-RU" dirty="0" err="1"/>
              <a:t>столыпинской</a:t>
            </a:r>
            <a:r>
              <a:rPr lang="ru-RU" dirty="0"/>
              <a:t> реформы. Утвержденный третьей Думой и Государственным Советом, он в 1910 году становится законом.</a:t>
            </a:r>
          </a:p>
          <a:p>
            <a:pPr marL="0" indent="0">
              <a:buNone/>
            </a:pPr>
            <a:r>
              <a:rPr lang="ru-RU" dirty="0"/>
              <a:t>И тогдашние, и последующие исследователи значительных событий, связанных с первой русской революцией и </a:t>
            </a:r>
            <a:r>
              <a:rPr lang="ru-RU" dirty="0" err="1"/>
              <a:t>столыпинской</a:t>
            </a:r>
            <a:r>
              <a:rPr lang="ru-RU" dirty="0"/>
              <a:t> земельной реформой, сходятся в том, что “переоценка отношения к общине со стороны правительства произошла в основном по </a:t>
            </a:r>
            <a:r>
              <a:rPr lang="ru-RU" u="sng" dirty="0"/>
              <a:t>двум причинам:</a:t>
            </a:r>
            <a:endParaRPr lang="ru-RU" dirty="0"/>
          </a:p>
          <a:p>
            <a:r>
              <a:rPr lang="ru-RU" u="sng" dirty="0"/>
              <a:t>во-первых</a:t>
            </a:r>
            <a:r>
              <a:rPr lang="ru-RU" dirty="0"/>
              <a:t>, разрушение общины стало желательным для самодержавия, поскольку тем самым разобщалась крестьянская масса, уже продемонстрировавшая свою революционность и сплоченность в начавшихся выступлениях первой русской революции;</a:t>
            </a:r>
          </a:p>
          <a:p>
            <a:r>
              <a:rPr lang="ru-RU" u="sng" dirty="0"/>
              <a:t>во-вторых</a:t>
            </a:r>
            <a:r>
              <a:rPr lang="ru-RU" dirty="0"/>
              <a:t>, в результате расслоения общины формировалась довольно мощная прослойка крестьян-собственников, заинтересованных в преумножении своей собственности и лояльно относящихся к другой, в частности к помещичьей</a:t>
            </a:r>
            <a:r>
              <a:rPr lang="ru-RU" dirty="0" smtClean="0"/>
              <a:t>”.</a:t>
            </a:r>
            <a:endParaRPr lang="ru-RU" dirty="0"/>
          </a:p>
          <a:p>
            <a:endParaRPr lang="ru-RU" dirty="0"/>
          </a:p>
        </p:txBody>
      </p:sp>
    </p:spTree>
    <p:extLst>
      <p:ext uri="{BB962C8B-B14F-4D97-AF65-F5344CB8AC3E}">
        <p14:creationId xmlns:p14="http://schemas.microsoft.com/office/powerpoint/2010/main" val="553208003"/>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6336704"/>
          </a:xfrm>
        </p:spPr>
        <p:txBody>
          <a:bodyPr>
            <a:normAutofit fontScale="55000" lnSpcReduction="20000"/>
          </a:bodyPr>
          <a:lstStyle/>
          <a:p>
            <a:pPr marL="0" indent="0">
              <a:buNone/>
            </a:pPr>
            <a:r>
              <a:rPr lang="ru-RU" dirty="0"/>
              <a:t>По Указу от 9 ноября 1906 года все крестьяне получали право выхода из общины, которая в этом случае выделяла выходящему землю в собственное владение, такие земли называли отрубами, фермами и хуторами. При этом указ предусматривал привилегии для зажиточных крестьян с целью побудить их к выходу из общины. В частности, вышедшие из общины получали «в собственность отдельных домохозяев» все земли, «состоящие в его постоянном пользовании». Это означало, что выходцы из общины получали и излишки сверх душевой нормы. При этом если в данной общине в течение последних 24 лет не производились переделы, то излишки домохозяин получал бесплатно, если же пределы были, то он платил общине за излишки по выкупным платежам 1861 года. Поскольку за сорок лет цены выросли в несколько раз, то и это было выгодно зажиточным выходцам.</a:t>
            </a:r>
          </a:p>
          <a:p>
            <a:pPr marL="0" indent="0">
              <a:buNone/>
            </a:pPr>
            <a:r>
              <a:rPr lang="ru-RU" dirty="0"/>
              <a:t>Важным инструментом разрушения общины и насаждения мелкой частной собственности был кредитный банк. Посредством него государство помогало многим крестьянским семьям в приобретении земель. Банк продавал в </a:t>
            </a:r>
            <a:r>
              <a:rPr lang="ru-RU" b="1" dirty="0">
                <a:hlinkClick r:id="rId2"/>
              </a:rPr>
              <a:t>кредит</a:t>
            </a:r>
            <a:r>
              <a:rPr lang="ru-RU" dirty="0"/>
              <a:t> земли, скупленные ранее у помещиков, или принадлежащие государству. При этом </a:t>
            </a:r>
            <a:r>
              <a:rPr lang="ru-RU" b="1" dirty="0">
                <a:hlinkClick r:id="rId2"/>
              </a:rPr>
              <a:t>кредит</a:t>
            </a:r>
            <a:r>
              <a:rPr lang="ru-RU" dirty="0"/>
              <a:t> для единоличного хозяйства был вдвое ниже, чем по кредитам общине. Между 1905 и 1914 гг. в руки крестьян перешли таким путем 9,5 млн. га земли. Необходимо, однако заметить, что условия продаж были довольно жесткими- за просрочку платежей земля у покупщика отбиралась и возвращалась в банковский фонд для новой продажи. По свидетельству Н. </a:t>
            </a:r>
            <a:r>
              <a:rPr lang="ru-RU" dirty="0" err="1"/>
              <a:t>Верта</a:t>
            </a:r>
            <a:r>
              <a:rPr lang="ru-RU" dirty="0"/>
              <a:t>, эта </a:t>
            </a:r>
            <a:r>
              <a:rPr lang="ru-RU" b="1" dirty="0">
                <a:hlinkClick r:id="rId2"/>
              </a:rPr>
              <a:t>политика</a:t>
            </a:r>
            <a:r>
              <a:rPr lang="ru-RU" dirty="0"/>
              <a:t> была весьма разумной в отношении наиболее работоспособной части крестьян, она помогла им, но не могла решить аграрный вопрос в целом(крестьяне- бедняки не могли приобрести земли). Более того, выделение в отдельное хозяйство обычно не давало участки, достаточные для эффективной работы и даже кредиты дела существенно не меняли, и Столыпин взял курс на переселение крестьян на свободные государственные земли. По мнению Н. Эйдельмана массовое переселение было организовано для того, чтобы, не наделяя крестьян </a:t>
            </a:r>
            <a:r>
              <a:rPr lang="ru-RU" i="1" dirty="0"/>
              <a:t>помещичьей</a:t>
            </a:r>
            <a:r>
              <a:rPr lang="ru-RU" dirty="0"/>
              <a:t> землей (радикализм), обогатить одних крестьян за счет других, распустив общину и облегчив переход того, что принадлежало беднякам в собственность зажиточных мужиков. Оставшихся без земли должен был принять город, окраины, куда организуется переселение. С этой точки зрения Столыпин старался достичь компромисса общественных сил, чтобы, с одной стороны, не ущемлять законных прав помещиков на землю, а с другой - обеспечить землей наиболее сознательную часть крестьянства - опору самодержавия [9].</a:t>
            </a:r>
          </a:p>
          <a:p>
            <a:pPr marL="0" indent="0">
              <a:buNone/>
            </a:pPr>
            <a:r>
              <a:rPr lang="ru-RU" dirty="0"/>
              <a:t>Вместе с тем, осуществлялись меры по обеспечению прочности и стабильности трудовых крестьянских хозяйств. Так, чтобы избежать спекуляции землей и концентрации собственности, в законодательном порядке ограничивался предельный размер индивидуального землевладения, была разрешена продажа земли не крестьянам.</a:t>
            </a:r>
          </a:p>
          <a:p>
            <a:pPr marL="0" indent="0">
              <a:buNone/>
            </a:pPr>
            <a:r>
              <a:rPr lang="ru-RU" dirty="0"/>
              <a:t>Закон 5 июня 1912 года разрешил выдачу ссуды под залог любой приобретаемой крестьянами надельной земли. Развитие различных форм кредита – ипотечного, мелиоративного, агрокультурного, землеустроительного – способствовало интенсификации рыночных отношений в деревне.</a:t>
            </a:r>
          </a:p>
          <a:p>
            <a:pPr marL="0" indent="0">
              <a:buNone/>
            </a:pPr>
            <a:r>
              <a:rPr lang="ru-RU" dirty="0"/>
              <a:t>Одновременно с изданием новых аграрных законов правительство принимает меры к насильственному разрушению общины, не надеясь полностью на действие экономических факторов. Сразу после 9 ноября 1906 года весь государственный аппарат приводится в движение путем издания самых категорических циркуляров и приказов, а также путем репрессий против тех, кто не слишком энергично проводит их в жизнь.</a:t>
            </a:r>
          </a:p>
          <a:p>
            <a:endParaRPr lang="ru-RU" dirty="0"/>
          </a:p>
        </p:txBody>
      </p:sp>
    </p:spTree>
    <p:extLst>
      <p:ext uri="{BB962C8B-B14F-4D97-AF65-F5344CB8AC3E}">
        <p14:creationId xmlns:p14="http://schemas.microsoft.com/office/powerpoint/2010/main" val="3480756067"/>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6408712"/>
          </a:xfrm>
        </p:spPr>
        <p:txBody>
          <a:bodyPr>
            <a:normAutofit fontScale="77500" lnSpcReduction="20000"/>
          </a:bodyPr>
          <a:lstStyle/>
          <a:p>
            <a:pPr marL="0" indent="0">
              <a:buNone/>
            </a:pPr>
            <a:r>
              <a:rPr lang="ru-RU" dirty="0"/>
              <a:t>Практика реформы показала, что крестьянство в своей массе было настроено против выдела из общины, – по крайней мере, в большинстве местностей. Обследование настроений крестьян Вольно-экономическим обществом показало, что в центральных губерниях крестьяне отрицательно относились к выделу из общины.</a:t>
            </a:r>
          </a:p>
          <a:p>
            <a:pPr marL="0" indent="0">
              <a:buNone/>
            </a:pPr>
            <a:r>
              <a:rPr lang="ru-RU" dirty="0"/>
              <a:t>Основные причины таких крестьянских настроений:</a:t>
            </a:r>
          </a:p>
          <a:p>
            <a:pPr marL="0" indent="0">
              <a:buNone/>
            </a:pPr>
            <a:r>
              <a:rPr lang="ru-RU" dirty="0"/>
              <a:t>- община для крестьянина своего рода профсоюз, поэтому ни община, ни крестьянин не хотели терять его;</a:t>
            </a:r>
          </a:p>
          <a:p>
            <a:pPr>
              <a:buFontTx/>
              <a:buChar char="-"/>
            </a:pPr>
            <a:r>
              <a:rPr lang="ru-RU" dirty="0" smtClean="0"/>
              <a:t>Россия </a:t>
            </a:r>
            <a:r>
              <a:rPr lang="ru-RU" dirty="0"/>
              <a:t>– зона непостоянного земледелия, в таких климатических условиях крестьянин один выжить не сможет</a:t>
            </a:r>
            <a:r>
              <a:rPr lang="ru-RU" dirty="0" smtClean="0"/>
              <a:t>;</a:t>
            </a:r>
          </a:p>
          <a:p>
            <a:pPr marL="0" indent="0">
              <a:buNone/>
            </a:pPr>
            <a:r>
              <a:rPr lang="ru-RU" dirty="0"/>
              <a:t>- общинная земля не решала проблемы малоземелья.</a:t>
            </a:r>
          </a:p>
          <a:p>
            <a:pPr marL="0" indent="0">
              <a:buNone/>
            </a:pPr>
            <a:r>
              <a:rPr lang="ru-RU" dirty="0"/>
              <a:t>В сложившейся обстановке для правительства единственным путем проведения реформы был путь насилия над основной крестьянской массой. Конкретные способы насилия были самые разнообразные – от запугивания сельских сходов до составления фиктивных приговоров, от отмены решений сходов земским начальником до вынесения постановлений уездными землеустроительными комиссиями о выделении домохозяев, от применения полицейской силы для получения «согласия» сходов до высылки противников выдела.</a:t>
            </a:r>
          </a:p>
          <a:p>
            <a:pPr marL="0" indent="0">
              <a:buNone/>
            </a:pPr>
            <a:r>
              <a:rPr lang="ru-RU" dirty="0"/>
              <a:t>В итоге, к 1916 году из общин было выделено 2478 тысяч домохозяев или 26% общинников, хотя заявления были поданы от 3374 тысяч домохозяев, или 35% общинников. Таким образом, правительству не удалось добиться своей цели и выделить из общины хотя бы большинство домохозяев. </a:t>
            </a:r>
            <a:r>
              <a:rPr lang="ru-RU" u="sng" dirty="0"/>
              <a:t>В основном именно это и определило крах </a:t>
            </a:r>
            <a:r>
              <a:rPr lang="ru-RU" u="sng" dirty="0" err="1"/>
              <a:t>столыпинской</a:t>
            </a:r>
            <a:r>
              <a:rPr lang="ru-RU" u="sng" dirty="0"/>
              <a:t> реформы.</a:t>
            </a:r>
            <a:endParaRPr lang="ru-RU" dirty="0"/>
          </a:p>
          <a:p>
            <a:pPr>
              <a:buFontTx/>
              <a:buChar char="-"/>
            </a:pPr>
            <a:endParaRPr lang="ru-RU" dirty="0" smtClean="0"/>
          </a:p>
          <a:p>
            <a:pPr marL="0" indent="0">
              <a:buNone/>
            </a:pPr>
            <a:endParaRPr lang="ru-RU" dirty="0"/>
          </a:p>
          <a:p>
            <a:endParaRPr lang="ru-RU" dirty="0"/>
          </a:p>
        </p:txBody>
      </p:sp>
    </p:spTree>
    <p:extLst>
      <p:ext uri="{BB962C8B-B14F-4D97-AF65-F5344CB8AC3E}">
        <p14:creationId xmlns:p14="http://schemas.microsoft.com/office/powerpoint/2010/main" val="14976601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76671"/>
            <a:ext cx="8041440" cy="998293"/>
          </a:xfrm>
        </p:spPr>
        <p:txBody>
          <a:bodyPr>
            <a:normAutofit fontScale="90000"/>
          </a:bodyPr>
          <a:lstStyle/>
          <a:p>
            <a:r>
              <a:rPr lang="ru-RU" sz="5300" u="sng" dirty="0">
                <a:latin typeface="Times New Roman" pitchFamily="18" charset="0"/>
                <a:cs typeface="Times New Roman" pitchFamily="18" charset="0"/>
              </a:rPr>
              <a:t>Переселение крестьян</a:t>
            </a:r>
            <a:r>
              <a:rPr lang="ru-RU" sz="4400" u="sng" dirty="0">
                <a:latin typeface="Times New Roman" pitchFamily="18" charset="0"/>
                <a:cs typeface="Times New Roman" pitchFamily="18" charset="0"/>
              </a:rPr>
              <a:t/>
            </a:r>
            <a:br>
              <a:rPr lang="ru-RU" sz="4400" u="sng" dirty="0">
                <a:latin typeface="Times New Roman" pitchFamily="18" charset="0"/>
                <a:cs typeface="Times New Roman" pitchFamily="18" charset="0"/>
              </a:rPr>
            </a:br>
            <a:endParaRPr lang="ru-RU" sz="4400" u="sng" dirty="0">
              <a:latin typeface="Times New Roman" pitchFamily="18" charset="0"/>
              <a:cs typeface="Times New Roman" pitchFamily="18" charset="0"/>
            </a:endParaRPr>
          </a:p>
        </p:txBody>
      </p:sp>
      <p:sp>
        <p:nvSpPr>
          <p:cNvPr id="3" name="Объект 2"/>
          <p:cNvSpPr>
            <a:spLocks noGrp="1"/>
          </p:cNvSpPr>
          <p:nvPr>
            <p:ph idx="1"/>
          </p:nvPr>
        </p:nvSpPr>
        <p:spPr>
          <a:xfrm>
            <a:off x="539552" y="1124744"/>
            <a:ext cx="7611616" cy="4167361"/>
          </a:xfrm>
        </p:spPr>
        <p:txBody>
          <a:bodyPr>
            <a:noAutofit/>
          </a:bodyPr>
          <a:lstStyle/>
          <a:p>
            <a:pPr marL="0" indent="0">
              <a:buNone/>
            </a:pPr>
            <a:r>
              <a:rPr lang="ru-RU" sz="1600" dirty="0">
                <a:latin typeface="Times New Roman" pitchFamily="18" charset="0"/>
                <a:cs typeface="Times New Roman" pitchFamily="18" charset="0"/>
              </a:rPr>
              <a:t>Начавшееся после реформы 1861 года ускоренное переселение крестьян в районы Сибири и Средней Азии было выгодно государству, но не соответствовало интересам помещиков, так как лишало их дешевой рабочей силы. Поэтому правительство, выражая свою волю господствующего класса, практически перестало поощрять переселение, а то и противодействовало этому процессу. О трудностях в получении разрешения на переселение в Сибирь в 80-х годах прошлого века можно судить по материалам архивов Новосибирской области.</a:t>
            </a:r>
          </a:p>
          <a:p>
            <a:pPr marL="0" indent="0">
              <a:buNone/>
            </a:pPr>
            <a:r>
              <a:rPr lang="ru-RU" sz="1600" dirty="0">
                <a:latin typeface="Times New Roman" pitchFamily="18" charset="0"/>
                <a:cs typeface="Times New Roman" pitchFamily="18" charset="0"/>
              </a:rPr>
              <a:t>Правительство Столыпина провело и серию новых законов о переселении крестьян на окраины империи. Возможности широкого развития переселения были заложены уже в законе 6 июня 1904 года. Этот закон вводил свободу переселения без льгот, а правительству давалось право принимать решения об открытии свободного льготного переселения из отдельных местностей империи, «выселение из которых признавалось особо желательным». Впервые закон по льготному переселению был применен в 1905 году: правительство «открыло» переселение из Полтавской и Харьковской губернии, где крестьянское движение было особенно широким.</a:t>
            </a:r>
          </a:p>
          <a:p>
            <a:pPr marL="0" indent="0">
              <a:buNone/>
            </a:pPr>
            <a:r>
              <a:rPr lang="ru-RU" sz="1600" dirty="0">
                <a:latin typeface="Times New Roman" pitchFamily="18" charset="0"/>
                <a:cs typeface="Times New Roman" pitchFamily="18" charset="0"/>
              </a:rPr>
              <a:t>По указу 10 марта 1906 года право переселения крестьян было предоставлено всем желающим без ограничений. Правительство установило многочисленные льготы для пожелавших переселиться на новые места: прощение всех недоимок, низкие цены на железнодорожные билеты, освобождение от налогов на пять лет, беспроцентные ссуды в размере от 100 рублей до 400 рублей на крестьянский двор</a:t>
            </a:r>
            <a:r>
              <a:rPr lang="ru-RU" sz="1600" dirty="0" smtClean="0">
                <a:latin typeface="Times New Roman" pitchFamily="18" charset="0"/>
                <a:cs typeface="Times New Roman" pitchFamily="18" charset="0"/>
              </a:rPr>
              <a:t>.</a:t>
            </a:r>
          </a:p>
          <a:p>
            <a:pPr marL="0" indent="0">
              <a:buNone/>
            </a:pPr>
            <a:endParaRPr lang="ru-RU" sz="1600" dirty="0">
              <a:latin typeface="Times New Roman" pitchFamily="18" charset="0"/>
              <a:cs typeface="Times New Roman" pitchFamily="18" charset="0"/>
            </a:endParaRPr>
          </a:p>
          <a:p>
            <a:pPr marL="0" indent="0">
              <a:buNone/>
            </a:pPr>
            <a:endParaRPr lang="ru-RU" sz="1600" dirty="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3861187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TM01790492[[fn=Тетрадь для рисования]]</Template>
  <TotalTime>62</TotalTime>
  <Words>1599</Words>
  <Application>Microsoft Office PowerPoint</Application>
  <PresentationFormat>Экран (4:3)</PresentationFormat>
  <Paragraphs>152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Sketchbook</vt:lpstr>
      <vt:lpstr>Политика массового переселения</vt:lpstr>
      <vt:lpstr>Содержание проекта:</vt:lpstr>
      <vt:lpstr>Биография Столыпина П.А.</vt:lpstr>
      <vt:lpstr>Причины реформ Столыпина</vt:lpstr>
      <vt:lpstr>Презентация PowerPoint</vt:lpstr>
      <vt:lpstr>Разрушение общины и развития частной собственности </vt:lpstr>
      <vt:lpstr>Презентация PowerPoint</vt:lpstr>
      <vt:lpstr>Презентация PowerPoint</vt:lpstr>
      <vt:lpstr>Переселение крестьян </vt:lpstr>
      <vt:lpstr>Презентация PowerPoint</vt:lpstr>
      <vt:lpstr>Презентация PowerPoint</vt:lpstr>
      <vt:lpstr>Интересные факты</vt:lpstr>
      <vt:lpstr>Презентация PowerPoint</vt:lpstr>
      <vt:lpstr>Цитаты Столпина П.А.</vt:lpstr>
      <vt:lpstr>Заключение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Олька</dc:creator>
  <cp:lastModifiedBy>Мария</cp:lastModifiedBy>
  <cp:revision>12</cp:revision>
  <dcterms:created xsi:type="dcterms:W3CDTF">2015-09-24T18:57:07Z</dcterms:created>
  <dcterms:modified xsi:type="dcterms:W3CDTF">2016-09-25T09:24:56Z</dcterms:modified>
</cp:coreProperties>
</file>