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74" r:id="rId7"/>
    <p:sldId id="275" r:id="rId8"/>
    <p:sldId id="276" r:id="rId9"/>
    <p:sldId id="278" r:id="rId10"/>
    <p:sldId id="279" r:id="rId11"/>
    <p:sldId id="265" r:id="rId12"/>
    <p:sldId id="266" r:id="rId13"/>
    <p:sldId id="267" r:id="rId14"/>
    <p:sldId id="268" r:id="rId15"/>
    <p:sldId id="269" r:id="rId16"/>
    <p:sldId id="272" r:id="rId17"/>
    <p:sldId id="273" r:id="rId18"/>
    <p:sldId id="280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6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268760"/>
            <a:ext cx="5723468" cy="1828090"/>
          </a:xfrm>
        </p:spPr>
        <p:txBody>
          <a:bodyPr>
            <a:normAutofit/>
          </a:bodyPr>
          <a:lstStyle/>
          <a:p>
            <a:r>
              <a:rPr lang="ru-RU" sz="3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ринадцатое апреля.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работа.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583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Фразеологические загадки.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581128"/>
            <a:ext cx="1902117" cy="1432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1988840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Её заваривают, затевая какое – </a:t>
            </a:r>
            <a:r>
              <a:rPr lang="ru-RU" i="1" dirty="0" err="1"/>
              <a:t>нибудь</a:t>
            </a:r>
            <a:r>
              <a:rPr lang="ru-RU" i="1" dirty="0"/>
              <a:t> неприятное, хлопотливое дело, а потом  расхлёбывают, распутывая это дело; её не сваришь с тем, с кем трудно сговориться; её «просит» рваная обувь.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9591" y="3573016"/>
            <a:ext cx="70567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Его проглатывают, упорно не желая говорить; он хорошо подвешен у человека, который говорит легко и бойко; за него тянут и дёргают, заставляя высказываться; его держат за зубами, когда не хотят говорить лишнего.</a:t>
            </a:r>
            <a:endParaRPr lang="ru-RU" dirty="0"/>
          </a:p>
          <a:p>
            <a:r>
              <a:rPr lang="ru-RU" dirty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96135" y="2830377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каша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93693" y="4865678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язык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91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У</a:t>
            </a:r>
            <a:r>
              <a:rPr lang="ru-RU" dirty="0" smtClean="0">
                <a:solidFill>
                  <a:srgbClr val="00B050"/>
                </a:solidFill>
              </a:rPr>
              <a:t>знай фразеологизм по картинке.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348880"/>
            <a:ext cx="6335661" cy="2998880"/>
          </a:xfrm>
        </p:spPr>
      </p:pic>
    </p:spTree>
    <p:extLst>
      <p:ext uri="{BB962C8B-B14F-4D97-AF65-F5344CB8AC3E}">
        <p14:creationId xmlns:p14="http://schemas.microsoft.com/office/powerpoint/2010/main" val="185663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306504"/>
            <a:ext cx="2952327" cy="4100454"/>
          </a:xfrm>
        </p:spPr>
      </p:pic>
    </p:spTree>
    <p:extLst>
      <p:ext uri="{BB962C8B-B14F-4D97-AF65-F5344CB8AC3E}">
        <p14:creationId xmlns:p14="http://schemas.microsoft.com/office/powerpoint/2010/main" val="211670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060848"/>
            <a:ext cx="4851119" cy="3432396"/>
          </a:xfrm>
        </p:spPr>
      </p:pic>
    </p:spTree>
    <p:extLst>
      <p:ext uri="{BB962C8B-B14F-4D97-AF65-F5344CB8AC3E}">
        <p14:creationId xmlns:p14="http://schemas.microsoft.com/office/powerpoint/2010/main" val="316644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947219"/>
            <a:ext cx="4032448" cy="3927710"/>
          </a:xfrm>
        </p:spPr>
      </p:pic>
    </p:spTree>
    <p:extLst>
      <p:ext uri="{BB962C8B-B14F-4D97-AF65-F5344CB8AC3E}">
        <p14:creationId xmlns:p14="http://schemas.microsoft.com/office/powerpoint/2010/main" val="335102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700808"/>
            <a:ext cx="5054497" cy="3645070"/>
          </a:xfrm>
        </p:spPr>
      </p:pic>
    </p:spTree>
    <p:extLst>
      <p:ext uri="{BB962C8B-B14F-4D97-AF65-F5344CB8AC3E}">
        <p14:creationId xmlns:p14="http://schemas.microsoft.com/office/powerpoint/2010/main" val="355422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965245" cy="1202485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</a:rPr>
              <a:t>Проверь себя!</a:t>
            </a:r>
            <a:endParaRPr lang="ru-RU" dirty="0"/>
          </a:p>
        </p:txBody>
      </p:sp>
      <p:sp>
        <p:nvSpPr>
          <p:cNvPr id="4" name="Объект 4"/>
          <p:cNvSpPr>
            <a:spLocks noGrp="1"/>
          </p:cNvSpPr>
          <p:nvPr>
            <p:ph idx="1"/>
          </p:nvPr>
        </p:nvSpPr>
        <p:spPr>
          <a:xfrm>
            <a:off x="1547664" y="1340768"/>
            <a:ext cx="6196405" cy="3603812"/>
          </a:xfrm>
          <a:prstGeom prst="roundRect">
            <a:avLst/>
          </a:prstGeom>
          <a:solidFill>
            <a:srgbClr val="4F81BD">
              <a:tint val="50000"/>
              <a:satMod val="30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Фразеологизмы являются одним членом предложения.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Фразеологизм является самостоятельным предложением.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 фразеологизме можно менять порядок слов.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Значение фразеологизма равно значению одного слова.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Значение фразеологизма равно сумме значений слов, входящих в него.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Фразеологизм – это устойчивое сочетание слов.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15816" y="5204048"/>
            <a:ext cx="3096344" cy="914400"/>
          </a:xfrm>
          <a:prstGeom prst="roundRect">
            <a:avLst>
              <a:gd name="adj" fmla="val 0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1, 4, 6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36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6965245" cy="1202485"/>
          </a:xfrm>
        </p:spPr>
        <p:txBody>
          <a:bodyPr/>
          <a:lstStyle/>
          <a:p>
            <a:r>
              <a:rPr lang="ru-RU" b="1" i="1" dirty="0">
                <a:solidFill>
                  <a:srgbClr val="7030A0"/>
                </a:solidFill>
              </a:rPr>
              <a:t>РЕФЛЕКСИЯ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262" y="1700808"/>
            <a:ext cx="932769" cy="932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487" y="3031629"/>
            <a:ext cx="93345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1740631" y="4431974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1869358"/>
            <a:ext cx="4572000" cy="134806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  <a:buClr>
                <a:srgbClr val="AA2B1E"/>
              </a:buClr>
              <a:buSzPct val="85000"/>
            </a:pPr>
            <a:endParaRPr lang="ru-RU" sz="24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  <a:buClr>
                <a:srgbClr val="AA2B1E"/>
              </a:buClr>
              <a:buSzPct val="85000"/>
            </a:pPr>
            <a:endParaRPr lang="ru-RU" sz="24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  <a:buClr>
                <a:srgbClr val="AA2B1E"/>
              </a:buClr>
              <a:buSzPct val="85000"/>
            </a:pP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1700808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-На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уроке мне все было понятно, и в моей работе нет ошибок.</a:t>
            </a:r>
          </a:p>
          <a:p>
            <a:pPr>
              <a:spcBef>
                <a:spcPct val="50000"/>
              </a:spcBef>
              <a:defRPr/>
            </a:pPr>
            <a:endParaRPr lang="ru-RU" b="1" dirty="0">
              <a:solidFill>
                <a:srgbClr val="FF0000"/>
              </a:solidFill>
              <a:latin typeface="Tahoma" pitchFamily="34" charset="0"/>
            </a:endParaRPr>
          </a:p>
          <a:p>
            <a:pPr>
              <a:spcBef>
                <a:spcPct val="50000"/>
              </a:spcBef>
              <a:buFontTx/>
              <a:buChar char="-"/>
              <a:defRPr/>
            </a:pPr>
            <a:endParaRPr lang="ru-RU" dirty="0">
              <a:solidFill>
                <a:srgbClr val="068856"/>
              </a:solidFill>
              <a:latin typeface="Tahoma" pitchFamily="34" charset="0"/>
            </a:endParaRP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ahoma" pitchFamily="34" charset="0"/>
              </a:rPr>
              <a:t>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На уроке мне все было понятно, но в моей работе 1 -2 ошибки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.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endParaRPr lang="ru-RU" dirty="0">
              <a:solidFill>
                <a:srgbClr val="068856"/>
              </a:solidFill>
              <a:latin typeface="Tahoma" pitchFamily="34" charset="0"/>
            </a:endParaRPr>
          </a:p>
          <a:p>
            <a:pPr>
              <a:spcBef>
                <a:spcPct val="50000"/>
              </a:spcBef>
              <a:buFontTx/>
              <a:buChar char="-"/>
              <a:defRPr/>
            </a:pPr>
            <a:endParaRPr lang="ru-RU" dirty="0">
              <a:solidFill>
                <a:srgbClr val="068856"/>
              </a:solidFill>
              <a:latin typeface="Tahoma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rgbClr val="600060"/>
                </a:solidFill>
                <a:latin typeface="Tahoma" pitchFamily="34" charset="0"/>
              </a:rPr>
              <a:t>-</a:t>
            </a:r>
            <a:r>
              <a:rPr lang="ru-RU" dirty="0">
                <a:solidFill>
                  <a:srgbClr val="068856"/>
                </a:solidFill>
                <a:latin typeface="Tahoma" pitchFamily="34" charset="0"/>
              </a:rPr>
              <a:t>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Я многое не понял (не поняла)  на уроке и допустил (допустила) много  ошибок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.</a:t>
            </a:r>
            <a:endParaRPr lang="ru-RU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6518" y="1700808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05908" y="3036689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05299" y="4444554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895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B050"/>
                </a:solidFill>
              </a:rPr>
              <a:t>Домашнее задание.</a:t>
            </a: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Упр. 791 (1, 2, 3) на выбор.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11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484784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6600FF"/>
                </a:solidFill>
              </a:rPr>
              <a:t>Молодцы!</a:t>
            </a:r>
            <a:br>
              <a:rPr lang="ru-RU" b="1" i="1" dirty="0">
                <a:solidFill>
                  <a:srgbClr val="6600FF"/>
                </a:solidFill>
              </a:rPr>
            </a:br>
            <a:r>
              <a:rPr lang="ru-RU" b="1" i="1" dirty="0">
                <a:solidFill>
                  <a:srgbClr val="6600FF"/>
                </a:solidFill>
              </a:rPr>
              <a:t>Вы очень хорошо поработали !!!</a:t>
            </a:r>
            <a:endParaRPr lang="ru-RU" dirty="0"/>
          </a:p>
        </p:txBody>
      </p:sp>
      <p:pic>
        <p:nvPicPr>
          <p:cNvPr id="4" name="Picture 3" descr="AG00319_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356992"/>
            <a:ext cx="2816579" cy="203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098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965245" cy="1202485"/>
          </a:xfrm>
        </p:spPr>
        <p:txBody>
          <a:bodyPr/>
          <a:lstStyle/>
          <a:p>
            <a:r>
              <a:rPr lang="ru-RU" i="1" dirty="0" smtClean="0">
                <a:solidFill>
                  <a:srgbClr val="00B050"/>
                </a:solidFill>
              </a:rPr>
              <a:t>Речевая разминка.</a:t>
            </a: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403648" y="908720"/>
            <a:ext cx="6480720" cy="82020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Из приведенных ниже слов составьте пары: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1331640" y="1700808"/>
            <a:ext cx="4608512" cy="1296144"/>
          </a:xfrm>
        </p:spPr>
        <p:txBody>
          <a:bodyPr>
            <a:normAutofit fontScale="40000" lnSpcReduction="20000"/>
          </a:bodyPr>
          <a:lstStyle/>
          <a:p>
            <a:pPr lvl="1"/>
            <a:r>
              <a:rPr lang="ru-RU" dirty="0"/>
              <a:t> </a:t>
            </a:r>
            <a:r>
              <a:rPr lang="ru-RU" dirty="0" smtClean="0"/>
              <a:t>           </a:t>
            </a:r>
          </a:p>
          <a:p>
            <a:pPr marL="914400" lvl="1" indent="-457200">
              <a:buAutoNum type="arabicPeriod"/>
            </a:pPr>
            <a:r>
              <a:rPr lang="ru-RU" sz="4300" dirty="0"/>
              <a:t>с</a:t>
            </a:r>
            <a:r>
              <a:rPr lang="ru-RU" sz="4300" dirty="0" smtClean="0"/>
              <a:t>инонимы</a:t>
            </a:r>
          </a:p>
          <a:p>
            <a:pPr marL="914400" lvl="1" indent="-457200">
              <a:buAutoNum type="arabicPeriod"/>
            </a:pPr>
            <a:r>
              <a:rPr lang="ru-RU" sz="4300" dirty="0"/>
              <a:t>о</a:t>
            </a:r>
            <a:r>
              <a:rPr lang="ru-RU" sz="4300" dirty="0" smtClean="0"/>
              <a:t>монимы</a:t>
            </a:r>
          </a:p>
          <a:p>
            <a:pPr marL="914400" lvl="1" indent="-457200">
              <a:buAutoNum type="arabicPeriod"/>
            </a:pPr>
            <a:r>
              <a:rPr lang="ru-RU" sz="4300" dirty="0" smtClean="0"/>
              <a:t>антонимы</a:t>
            </a:r>
          </a:p>
          <a:p>
            <a:pPr marL="914400" lvl="1" indent="-457200">
              <a:buAutoNum type="arabicPeriod"/>
            </a:pPr>
            <a:r>
              <a:rPr lang="ru-RU" sz="4300" dirty="0"/>
              <a:t>м</a:t>
            </a:r>
            <a:r>
              <a:rPr lang="ru-RU" sz="4300" dirty="0" smtClean="0"/>
              <a:t>ногозначные слова</a:t>
            </a:r>
          </a:p>
          <a:p>
            <a:pPr marL="914400" lvl="1" indent="-457200">
              <a:buAutoNum type="arabicPeriod"/>
            </a:pP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899592" y="3356992"/>
            <a:ext cx="7416824" cy="2779776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Язычок (ботинка), оптимизм, (бабушкины) очки, храбрость, пессимизм, (гаечный) ключ, язычок (замка), (набранные) очки, героизм</a:t>
            </a:r>
            <a:endParaRPr lang="ru-RU" i="1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221088"/>
            <a:ext cx="1557611" cy="1899526"/>
          </a:xfrm>
        </p:spPr>
      </p:pic>
      <p:sp>
        <p:nvSpPr>
          <p:cNvPr id="10" name="TextBox 9"/>
          <p:cNvSpPr txBox="1"/>
          <p:nvPr/>
        </p:nvSpPr>
        <p:spPr>
          <a:xfrm>
            <a:off x="947933" y="3429000"/>
            <a:ext cx="7056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1.</a:t>
            </a:r>
            <a:r>
              <a:rPr lang="ru-RU" sz="2400" b="1" i="1" dirty="0" smtClean="0">
                <a:solidFill>
                  <a:srgbClr val="00B050"/>
                </a:solidFill>
              </a:rPr>
              <a:t>храбрость, героизм</a:t>
            </a:r>
          </a:p>
          <a:p>
            <a:r>
              <a:rPr lang="ru-RU" sz="2400" b="1" i="1" dirty="0" smtClean="0"/>
              <a:t>2</a:t>
            </a:r>
            <a:r>
              <a:rPr lang="ru-RU" sz="2400" b="1" i="1" dirty="0" smtClean="0">
                <a:solidFill>
                  <a:srgbClr val="00B050"/>
                </a:solidFill>
              </a:rPr>
              <a:t>.бабушкины очки, набранные очки</a:t>
            </a:r>
          </a:p>
          <a:p>
            <a:r>
              <a:rPr lang="ru-RU" sz="2400" b="1" i="1" dirty="0" smtClean="0"/>
              <a:t>3</a:t>
            </a:r>
            <a:r>
              <a:rPr lang="ru-RU" sz="2400" b="1" i="1" dirty="0" smtClean="0">
                <a:solidFill>
                  <a:srgbClr val="00B050"/>
                </a:solidFill>
              </a:rPr>
              <a:t>.оптимизм, пессимизм</a:t>
            </a:r>
          </a:p>
          <a:p>
            <a:r>
              <a:rPr lang="ru-RU" sz="2400" b="1" i="1" dirty="0" smtClean="0"/>
              <a:t>4</a:t>
            </a:r>
            <a:r>
              <a:rPr lang="ru-RU" sz="2400" b="1" i="1" dirty="0" smtClean="0">
                <a:solidFill>
                  <a:srgbClr val="00B050"/>
                </a:solidFill>
              </a:rPr>
              <a:t>.язычок ботинка, язычок замка</a:t>
            </a:r>
            <a:endParaRPr lang="ru-RU" sz="24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318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965245" cy="1202485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B050"/>
                </a:solidFill>
              </a:rPr>
              <a:t>Определяем тему урока.</a:t>
            </a: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3588" y="1484784"/>
            <a:ext cx="7416824" cy="49685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B0F0"/>
                </a:solidFill>
              </a:rPr>
              <a:t>Из книги К.И. Чуковского «От двух до пяти»:</a:t>
            </a:r>
          </a:p>
          <a:p>
            <a:pPr marL="0" indent="0">
              <a:buNone/>
            </a:pPr>
            <a:r>
              <a:rPr lang="ru-RU" sz="3200" i="1" dirty="0" smtClean="0"/>
              <a:t>«</a:t>
            </a:r>
            <a:r>
              <a:rPr lang="ru-RU" i="1" dirty="0" smtClean="0"/>
              <a:t>Когда ребёнок услышал, что пришедшая в гости старуха «</a:t>
            </a:r>
            <a:r>
              <a:rPr lang="ru-RU" b="1" i="1" dirty="0" smtClean="0">
                <a:solidFill>
                  <a:srgbClr val="FF0000"/>
                </a:solidFill>
              </a:rPr>
              <a:t>собаку съела</a:t>
            </a:r>
            <a:r>
              <a:rPr lang="ru-RU" i="1" dirty="0" smtClean="0"/>
              <a:t>» в каких – то делах, он спрятал от неё любимого щенка.</a:t>
            </a:r>
            <a:endParaRPr lang="ru-RU" sz="3200" i="1" dirty="0" smtClean="0"/>
          </a:p>
          <a:p>
            <a:pPr marL="0" indent="0">
              <a:buNone/>
            </a:pPr>
            <a:r>
              <a:rPr lang="ru-RU" i="1" dirty="0"/>
              <a:t>Отец как-то сказал, что шоколадную плитку нужно отложить </a:t>
            </a:r>
            <a:r>
              <a:rPr lang="ru-RU" b="1" i="1" dirty="0">
                <a:solidFill>
                  <a:srgbClr val="FF0000"/>
                </a:solidFill>
              </a:rPr>
              <a:t>на </a:t>
            </a:r>
            <a:r>
              <a:rPr lang="ru-RU" b="1" i="1" dirty="0" smtClean="0">
                <a:solidFill>
                  <a:srgbClr val="FF0000"/>
                </a:solidFill>
              </a:rPr>
              <a:t>чёрный </a:t>
            </a:r>
            <a:r>
              <a:rPr lang="ru-RU" b="1" i="1" dirty="0">
                <a:solidFill>
                  <a:srgbClr val="FF0000"/>
                </a:solidFill>
              </a:rPr>
              <a:t>день</a:t>
            </a:r>
            <a:r>
              <a:rPr lang="ru-RU" i="1" dirty="0"/>
              <a:t>, когда не будет другого сладкого. Трехлетняя дочка решила, что день будет черного цвета, и очень долго и нетерпеливо ждала, когда же придет этот день. </a:t>
            </a:r>
          </a:p>
          <a:p>
            <a:pPr marL="0" indent="0">
              <a:buNone/>
            </a:pPr>
            <a:r>
              <a:rPr lang="ru-RU" i="1" dirty="0"/>
              <a:t>Пожалуешься, например, при ребенке: </a:t>
            </a:r>
          </a:p>
          <a:p>
            <a:pPr marL="0" indent="0">
              <a:buNone/>
            </a:pPr>
            <a:r>
              <a:rPr lang="ru-RU" i="1" dirty="0"/>
              <a:t>- У меня сегодня ужасно </a:t>
            </a:r>
            <a:r>
              <a:rPr lang="ru-RU" b="1" i="1" dirty="0">
                <a:solidFill>
                  <a:srgbClr val="FF0000"/>
                </a:solidFill>
              </a:rPr>
              <a:t>трещит голова</a:t>
            </a:r>
            <a:r>
              <a:rPr lang="ru-RU" i="1" dirty="0"/>
              <a:t>! </a:t>
            </a:r>
          </a:p>
          <a:p>
            <a:pPr marL="0" indent="0">
              <a:buNone/>
            </a:pPr>
            <a:r>
              <a:rPr lang="ru-RU" i="1" dirty="0"/>
              <a:t>А ребенок насмешливо спросит: </a:t>
            </a:r>
          </a:p>
          <a:p>
            <a:pPr marL="0" indent="0">
              <a:buNone/>
            </a:pPr>
            <a:r>
              <a:rPr lang="ru-RU" i="1" dirty="0"/>
              <a:t>- Почему же не слышно треска</a:t>
            </a:r>
            <a:r>
              <a:rPr lang="ru-RU" i="1" dirty="0" smtClean="0"/>
              <a:t>?» </a:t>
            </a:r>
            <a:endParaRPr lang="ru-RU" i="1" dirty="0"/>
          </a:p>
          <a:p>
            <a:pPr marL="0" indent="0">
              <a:buNone/>
            </a:pP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2924944"/>
            <a:ext cx="5184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dirty="0" smtClean="0">
                <a:solidFill>
                  <a:srgbClr val="FF0000"/>
                </a:solidFill>
              </a:rPr>
              <a:t>Фразеологизмы.</a:t>
            </a:r>
            <a:endParaRPr lang="ru-RU" sz="4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34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9254" y="872737"/>
            <a:ext cx="6965245" cy="1202485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Прочитайте, выпишите фразеологизмы.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115616" y="2276872"/>
            <a:ext cx="6196405" cy="2232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медвежья берлога, сломя голову, дрова разгорелись, </a:t>
            </a:r>
            <a:r>
              <a:rPr lang="ru-RU" dirty="0"/>
              <a:t>приходить в школу, </a:t>
            </a:r>
            <a:r>
              <a:rPr lang="ru-RU" dirty="0" smtClean="0"/>
              <a:t>сбивать </a:t>
            </a:r>
            <a:r>
              <a:rPr lang="ru-RU" dirty="0"/>
              <a:t>с толку, сбивать с дерева, </a:t>
            </a:r>
            <a:r>
              <a:rPr lang="ru-RU" dirty="0" smtClean="0"/>
              <a:t>задрать </a:t>
            </a:r>
            <a:r>
              <a:rPr lang="ru-RU" dirty="0"/>
              <a:t>нос, </a:t>
            </a:r>
            <a:r>
              <a:rPr lang="ru-RU" dirty="0" smtClean="0"/>
              <a:t>горькое лекарство, как сонная муха.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509120"/>
            <a:ext cx="2903215" cy="1631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539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2664" y="332656"/>
            <a:ext cx="6965245" cy="120248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Проверь себя!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9" y="1478913"/>
            <a:ext cx="4464495" cy="3603812"/>
          </a:xfrm>
        </p:spPr>
        <p:txBody>
          <a:bodyPr/>
          <a:lstStyle/>
          <a:p>
            <a:pPr marL="0" indent="0">
              <a:buNone/>
            </a:pPr>
            <a:r>
              <a:rPr lang="ru-RU" sz="3200" b="1" i="1" dirty="0">
                <a:solidFill>
                  <a:srgbClr val="0070C0"/>
                </a:solidFill>
              </a:rPr>
              <a:t>с</a:t>
            </a:r>
            <a:r>
              <a:rPr lang="ru-RU" sz="3200" b="1" i="1" dirty="0" smtClean="0">
                <a:solidFill>
                  <a:srgbClr val="0070C0"/>
                </a:solidFill>
              </a:rPr>
              <a:t>ломя голову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rgbClr val="0070C0"/>
                </a:solidFill>
              </a:rPr>
              <a:t>сбивать с толку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rgbClr val="0070C0"/>
                </a:solidFill>
              </a:rPr>
              <a:t>з</a:t>
            </a:r>
            <a:r>
              <a:rPr lang="ru-RU" sz="3200" b="1" i="1" dirty="0" smtClean="0">
                <a:solidFill>
                  <a:srgbClr val="0070C0"/>
                </a:solidFill>
              </a:rPr>
              <a:t>адрать нос</a:t>
            </a:r>
            <a:endParaRPr lang="ru-RU" sz="32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70C0"/>
                </a:solidFill>
              </a:rPr>
              <a:t>как сонная муха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784" y="4365104"/>
            <a:ext cx="2143125" cy="14287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55340" y="2132855"/>
            <a:ext cx="2698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ru-RU" dirty="0" smtClean="0"/>
              <a:t>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запутывать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1920" y="2708920"/>
            <a:ext cx="22525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зазнаться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06078" y="3284984"/>
            <a:ext cx="21351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медленно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02919" y="1484784"/>
            <a:ext cx="1891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- быстро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01646" y="422108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</a:t>
            </a:r>
            <a:r>
              <a:rPr lang="ru-RU" i="1" dirty="0">
                <a:solidFill>
                  <a:srgbClr val="002060"/>
                </a:solidFill>
              </a:rPr>
              <a:t>–</a:t>
            </a:r>
          </a:p>
          <a:p>
            <a:pPr algn="ctr"/>
            <a:r>
              <a:rPr lang="ru-RU" i="1" dirty="0">
                <a:solidFill>
                  <a:srgbClr val="002060"/>
                </a:solidFill>
              </a:rPr>
              <a:t>устойчивое сочетание слов, близкое по значению одному слову.</a:t>
            </a:r>
            <a:endParaRPr lang="ru-RU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14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965245" cy="120248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10 фразеологизмов.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596" y="3041576"/>
            <a:ext cx="7704856" cy="3816424"/>
          </a:xfrm>
        </p:spPr>
        <p:txBody>
          <a:bodyPr numCol="3">
            <a:normAutofit/>
          </a:bodyPr>
          <a:lstStyle/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1ряд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«бездельничать»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  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  </a:t>
            </a:r>
            <a:r>
              <a:rPr lang="ru-RU" i="1" dirty="0" smtClean="0">
                <a:solidFill>
                  <a:srgbClr val="002060"/>
                </a:solidFill>
              </a:rPr>
              <a:t>2 ряд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  «обманывать»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3 ряд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«быстро»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31640" y="1340768"/>
            <a:ext cx="69127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/>
              <a:t>Сломя </a:t>
            </a:r>
            <a:r>
              <a:rPr lang="ru-RU" sz="2400" dirty="0" smtClean="0"/>
              <a:t>голову, сидеть </a:t>
            </a:r>
            <a:r>
              <a:rPr lang="ru-RU" sz="2400" dirty="0"/>
              <a:t>сложа </a:t>
            </a:r>
            <a:r>
              <a:rPr lang="ru-RU" sz="2400" dirty="0" smtClean="0"/>
              <a:t>руки, во </a:t>
            </a:r>
            <a:r>
              <a:rPr lang="ru-RU" sz="2400" dirty="0"/>
              <a:t>все </a:t>
            </a:r>
            <a:r>
              <a:rPr lang="ru-RU" sz="2400" dirty="0" smtClean="0"/>
              <a:t>лопатки, водить </a:t>
            </a:r>
            <a:r>
              <a:rPr lang="ru-RU" sz="2400" dirty="0"/>
              <a:t>за </a:t>
            </a:r>
            <a:r>
              <a:rPr lang="ru-RU" sz="2400" dirty="0" smtClean="0"/>
              <a:t>нос,</a:t>
            </a:r>
            <a:r>
              <a:rPr lang="ru-RU" sz="2400" dirty="0"/>
              <a:t> в</a:t>
            </a:r>
            <a:r>
              <a:rPr lang="ru-RU" sz="2400" dirty="0" smtClean="0"/>
              <a:t>тирать очки, бить баклуши, во </a:t>
            </a:r>
            <a:r>
              <a:rPr lang="ru-RU" sz="2400" dirty="0"/>
              <a:t>весь </a:t>
            </a:r>
            <a:r>
              <a:rPr lang="ru-RU" sz="2400" dirty="0" smtClean="0"/>
              <a:t>дух, вводить </a:t>
            </a:r>
            <a:r>
              <a:rPr lang="ru-RU" sz="2400" dirty="0"/>
              <a:t>в </a:t>
            </a:r>
            <a:r>
              <a:rPr lang="ru-RU" sz="2400" dirty="0" smtClean="0"/>
              <a:t>заблуждение,</a:t>
            </a:r>
            <a:r>
              <a:rPr lang="ru-RU" sz="2400" dirty="0"/>
              <a:t> с</a:t>
            </a:r>
            <a:r>
              <a:rPr lang="ru-RU" sz="2400" dirty="0" smtClean="0"/>
              <a:t>о </a:t>
            </a:r>
            <a:r>
              <a:rPr lang="ru-RU" sz="2400" dirty="0"/>
              <a:t>всех </a:t>
            </a:r>
            <a:r>
              <a:rPr lang="ru-RU" sz="2400" dirty="0" smtClean="0"/>
              <a:t>ног, высунув язык.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71" y="4194175"/>
            <a:ext cx="1811337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532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965245" cy="1202485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</a:rPr>
              <a:t>Проверь себя!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12776"/>
            <a:ext cx="7848872" cy="3819836"/>
          </a:xfrm>
        </p:spPr>
        <p:txBody>
          <a:bodyPr numCol="3">
            <a:normAutofit/>
          </a:bodyPr>
          <a:lstStyle/>
          <a:p>
            <a:pPr marL="0" indent="0">
              <a:buNone/>
            </a:pPr>
            <a:r>
              <a:rPr lang="ru-RU" i="1" dirty="0">
                <a:solidFill>
                  <a:srgbClr val="002060"/>
                </a:solidFill>
              </a:rPr>
              <a:t>1ряд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«бездельничать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</a:p>
          <a:p>
            <a:pPr marL="0" indent="0">
              <a:buNone/>
            </a:pPr>
            <a:r>
              <a:rPr lang="ru-RU" i="1" dirty="0"/>
              <a:t>с</a:t>
            </a:r>
            <a:r>
              <a:rPr lang="ru-RU" i="1" dirty="0" smtClean="0"/>
              <a:t>идеть сложа руки</a:t>
            </a:r>
          </a:p>
          <a:p>
            <a:pPr marL="0" indent="0">
              <a:buNone/>
            </a:pPr>
            <a:r>
              <a:rPr lang="ru-RU" i="1" dirty="0"/>
              <a:t>б</a:t>
            </a:r>
            <a:r>
              <a:rPr lang="ru-RU" i="1" dirty="0" smtClean="0"/>
              <a:t>ить баклуши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i="1" dirty="0">
                <a:solidFill>
                  <a:srgbClr val="002060"/>
                </a:solidFill>
              </a:rPr>
              <a:t>2 ряд</a:t>
            </a:r>
          </a:p>
          <a:p>
            <a:pPr marL="0" indent="0">
              <a:buNone/>
            </a:pPr>
            <a:r>
              <a:rPr lang="ru-RU" dirty="0">
                <a:solidFill>
                  <a:srgbClr val="00B050"/>
                </a:solidFill>
              </a:rPr>
              <a:t>  «обманывать</a:t>
            </a:r>
            <a:r>
              <a:rPr lang="ru-RU" dirty="0" smtClean="0">
                <a:solidFill>
                  <a:srgbClr val="00B050"/>
                </a:solidFill>
              </a:rPr>
              <a:t>»</a:t>
            </a:r>
          </a:p>
          <a:p>
            <a:pPr marL="0" indent="0">
              <a:buNone/>
            </a:pPr>
            <a:r>
              <a:rPr lang="ru-RU" i="1" dirty="0"/>
              <a:t>в</a:t>
            </a:r>
            <a:r>
              <a:rPr lang="ru-RU" i="1" dirty="0" smtClean="0"/>
              <a:t>одить за нос</a:t>
            </a:r>
          </a:p>
          <a:p>
            <a:pPr marL="0" indent="0">
              <a:buNone/>
            </a:pPr>
            <a:r>
              <a:rPr lang="ru-RU" i="1" dirty="0"/>
              <a:t>в</a:t>
            </a:r>
            <a:r>
              <a:rPr lang="ru-RU" i="1" dirty="0" smtClean="0"/>
              <a:t>тирать очки</a:t>
            </a:r>
          </a:p>
          <a:p>
            <a:pPr marL="0" indent="0">
              <a:buNone/>
            </a:pPr>
            <a:r>
              <a:rPr lang="ru-RU" i="1" dirty="0"/>
              <a:t>в</a:t>
            </a:r>
            <a:r>
              <a:rPr lang="ru-RU" i="1" dirty="0" smtClean="0"/>
              <a:t>водить в заблуждение</a:t>
            </a:r>
          </a:p>
          <a:p>
            <a:pPr marL="0" indent="0">
              <a:buNone/>
            </a:pPr>
            <a:endParaRPr lang="ru-RU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3 </a:t>
            </a:r>
            <a:r>
              <a:rPr lang="ru-RU" i="1" dirty="0">
                <a:solidFill>
                  <a:srgbClr val="002060"/>
                </a:solidFill>
              </a:rPr>
              <a:t>ряд</a:t>
            </a: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«быстро</a:t>
            </a:r>
            <a:r>
              <a:rPr lang="ru-RU" dirty="0" smtClean="0">
                <a:solidFill>
                  <a:srgbClr val="7030A0"/>
                </a:solidFill>
              </a:rPr>
              <a:t>»</a:t>
            </a:r>
          </a:p>
          <a:p>
            <a:pPr marL="0" indent="0">
              <a:buNone/>
            </a:pPr>
            <a:r>
              <a:rPr lang="ru-RU" i="1" dirty="0"/>
              <a:t>с</a:t>
            </a:r>
            <a:r>
              <a:rPr lang="ru-RU" i="1" dirty="0" smtClean="0"/>
              <a:t>ломя голову</a:t>
            </a:r>
          </a:p>
          <a:p>
            <a:pPr marL="0" indent="0">
              <a:buNone/>
            </a:pPr>
            <a:r>
              <a:rPr lang="ru-RU" i="1" dirty="0"/>
              <a:t>в</a:t>
            </a:r>
            <a:r>
              <a:rPr lang="ru-RU" i="1" dirty="0" smtClean="0"/>
              <a:t>о все лопатки</a:t>
            </a:r>
          </a:p>
          <a:p>
            <a:pPr marL="0" indent="0">
              <a:buNone/>
            </a:pPr>
            <a:r>
              <a:rPr lang="ru-RU" i="1" dirty="0"/>
              <a:t>в</a:t>
            </a:r>
            <a:r>
              <a:rPr lang="ru-RU" i="1" dirty="0" smtClean="0"/>
              <a:t>ысунув язык</a:t>
            </a:r>
          </a:p>
          <a:p>
            <a:pPr marL="0" indent="0">
              <a:buNone/>
            </a:pPr>
            <a:r>
              <a:rPr lang="ru-RU" i="1" dirty="0"/>
              <a:t>в</a:t>
            </a:r>
            <a:r>
              <a:rPr lang="ru-RU" i="1" dirty="0" smtClean="0"/>
              <a:t>о весь дух </a:t>
            </a:r>
            <a:endParaRPr lang="ru-RU" i="1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53" y="4077071"/>
            <a:ext cx="3384376" cy="2256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45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848871" cy="1202485"/>
          </a:xfrm>
        </p:spPr>
        <p:txBody>
          <a:bodyPr>
            <a:noAutofit/>
          </a:bodyPr>
          <a:lstStyle/>
          <a:p>
            <a:r>
              <a:rPr lang="ru-RU" altLang="ru-RU" sz="3200" dirty="0">
                <a:solidFill>
                  <a:srgbClr val="002060"/>
                </a:solidFill>
                <a:latin typeface="Arbat" pitchFamily="2" charset="0"/>
              </a:rPr>
              <a:t>Словарная статья из </a:t>
            </a:r>
            <a:r>
              <a:rPr lang="ru-RU" altLang="ru-RU" sz="3200" b="1" i="1" dirty="0">
                <a:solidFill>
                  <a:srgbClr val="00B050"/>
                </a:solidFill>
                <a:latin typeface="Arbat" pitchFamily="2" charset="0"/>
              </a:rPr>
              <a:t>«Школьного фразеологического </a:t>
            </a:r>
            <a:r>
              <a:rPr lang="ru-RU" altLang="ru-RU" sz="3200" b="1" i="1" dirty="0" smtClean="0">
                <a:solidFill>
                  <a:srgbClr val="00B050"/>
                </a:solidFill>
                <a:latin typeface="Arbat" pitchFamily="2" charset="0"/>
              </a:rPr>
              <a:t>словаря русского языка»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2132856"/>
            <a:ext cx="6196405" cy="3603812"/>
          </a:xfrm>
        </p:spPr>
        <p:txBody>
          <a:bodyPr>
            <a:normAutofit fontScale="92500" lnSpcReduction="10000"/>
          </a:bodyPr>
          <a:lstStyle/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ПРОГЛОТИТЬ ЯЗЫК.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  <a:r>
              <a:rPr lang="ru-RU" sz="3200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Разг. Шутл.-ирон. </a:t>
            </a:r>
            <a:r>
              <a:rPr lang="ru-RU" sz="32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Употр. при подлежащем со значением лица. Перестать говорить, замолкнуть.</a:t>
            </a:r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</a:rPr>
              <a:t>                              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Ср.: п р и к у с и т ь язык.</a:t>
            </a:r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Он решил  п р о г л о т и т ь  язык и молчал до самой больницы. </a:t>
            </a:r>
            <a:r>
              <a:rPr lang="ru-R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К.Паустовский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 Колхида.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429000"/>
            <a:ext cx="2376264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65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Фразеологические загадки.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581128"/>
            <a:ext cx="1905000" cy="1428750"/>
          </a:xfrm>
        </p:spPr>
      </p:pic>
      <p:sp>
        <p:nvSpPr>
          <p:cNvPr id="5" name="TextBox 4"/>
          <p:cNvSpPr txBox="1"/>
          <p:nvPr/>
        </p:nvSpPr>
        <p:spPr>
          <a:xfrm>
            <a:off x="829194" y="2023255"/>
            <a:ext cx="6767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Его вешают, приходя в уныние; его задирают, зазнаваясь; его </a:t>
            </a:r>
            <a:r>
              <a:rPr lang="ru-RU" i="1" dirty="0" smtClean="0"/>
              <a:t>всюду суют</a:t>
            </a:r>
            <a:r>
              <a:rPr lang="ru-RU" i="1" dirty="0"/>
              <a:t>, вмешиваясь не в свое дело.</a:t>
            </a:r>
            <a:r>
              <a:rPr lang="ru-RU" dirty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084168" y="2364849"/>
            <a:ext cx="6365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нос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9194" y="2924944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Не цветы, а вянут; не ладоши, а ими хлопают, если чего – то не понимают; не бельё, а их развешивают чрезмерно доверчивые и любопытные.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412826" y="3674451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уши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9194" y="4043783"/>
            <a:ext cx="48245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Он в голове у легкомысленного, несерьёзного человека; его советуют искать в поле, когда кто – либо бесследно исчез; на него бросают слова и деньги те, кто их не ценит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355976" y="5521111"/>
            <a:ext cx="832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ветер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717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381</TotalTime>
  <Words>719</Words>
  <Application>Microsoft Office PowerPoint</Application>
  <PresentationFormat>Экран (4:3)</PresentationFormat>
  <Paragraphs>116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Кнопка</vt:lpstr>
      <vt:lpstr>Тринадцатое апреля. Классная работа.</vt:lpstr>
      <vt:lpstr>Речевая разминка.</vt:lpstr>
      <vt:lpstr>Определяем тему урока.</vt:lpstr>
      <vt:lpstr>Прочитайте, выпишите фразеологизмы.</vt:lpstr>
      <vt:lpstr>Проверь себя!</vt:lpstr>
      <vt:lpstr>10 фразеологизмов.</vt:lpstr>
      <vt:lpstr>Проверь себя!</vt:lpstr>
      <vt:lpstr>Словарная статья из «Школьного фразеологического словаря русского языка»</vt:lpstr>
      <vt:lpstr>Фразеологические загадки.</vt:lpstr>
      <vt:lpstr>Фразеологические загадки.</vt:lpstr>
      <vt:lpstr>Узнай фразеологизм по картинке.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Проверь себя!</vt:lpstr>
      <vt:lpstr>РЕФЛЕКСИЯ</vt:lpstr>
      <vt:lpstr>Домашнее задание.</vt:lpstr>
      <vt:lpstr>Молодцы! Вы очень хорошо поработали !!!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Одиннадцатое апреля. Классная работа.</dc:title>
  <dc:creator>qwer</dc:creator>
  <cp:lastModifiedBy>qwer</cp:lastModifiedBy>
  <cp:revision>29</cp:revision>
  <dcterms:created xsi:type="dcterms:W3CDTF">2015-04-10T14:30:45Z</dcterms:created>
  <dcterms:modified xsi:type="dcterms:W3CDTF">2015-04-12T15:30:33Z</dcterms:modified>
</cp:coreProperties>
</file>