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258" r:id="rId3"/>
    <p:sldId id="260" r:id="rId4"/>
    <p:sldId id="259" r:id="rId5"/>
    <p:sldId id="261" r:id="rId6"/>
    <p:sldId id="262" r:id="rId7"/>
    <p:sldId id="263" r:id="rId8"/>
    <p:sldId id="264" r:id="rId9"/>
    <p:sldId id="257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C89EF96-8CEA-46FF-86C4-4CE0E7609802}" styleName="Светлый стиль 3 - акцент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3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80489B7-8058-4ECA-A119-3C89F38F131C}" type="datetimeFigureOut">
              <a:rPr lang="ru-RU" smtClean="0"/>
              <a:pPr/>
              <a:t>04.09.2016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53D6AD-C1D1-4200-B7D9-9E346DF4E52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34775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53D6AD-C1D1-4200-B7D9-9E346DF4E526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53D6AD-C1D1-4200-B7D9-9E346DF4E526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53D6AD-C1D1-4200-B7D9-9E346DF4E526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53D6AD-C1D1-4200-B7D9-9E346DF4E526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04.09.2016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04.09.2016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04.09.2016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04.09.2016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04.09.2016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04.09.2016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04.09.2016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43608" y="1124744"/>
            <a:ext cx="7127272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0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Правильно и точно…</a:t>
            </a:r>
            <a:endParaRPr lang="ru-RU" sz="60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971600" y="1916832"/>
          <a:ext cx="6095997" cy="591840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677333"/>
                <a:gridCol w="677333"/>
                <a:gridCol w="677333"/>
                <a:gridCol w="677333"/>
                <a:gridCol w="677333"/>
                <a:gridCol w="677333"/>
                <a:gridCol w="677333"/>
                <a:gridCol w="677333"/>
                <a:gridCol w="677333"/>
              </a:tblGrid>
              <a:tr h="591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251520" y="4869160"/>
          <a:ext cx="8208912" cy="576064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684076"/>
                <a:gridCol w="684076"/>
                <a:gridCol w="684076"/>
                <a:gridCol w="684076"/>
                <a:gridCol w="684076"/>
                <a:gridCol w="684076"/>
                <a:gridCol w="684076"/>
                <a:gridCol w="684076"/>
                <a:gridCol w="684076"/>
                <a:gridCol w="684076"/>
                <a:gridCol w="684076"/>
                <a:gridCol w="684076"/>
              </a:tblGrid>
              <a:tr h="576064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2987824" y="1916832"/>
          <a:ext cx="655482" cy="4120235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655482"/>
              </a:tblGrid>
              <a:tr h="588605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588605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88605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588605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588605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88605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88605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7740352" y="188640"/>
          <a:ext cx="671736" cy="5200353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671736"/>
              </a:tblGrid>
              <a:tr h="577817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577817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77817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77817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77817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77817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77817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77817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577817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5076056" y="3014190"/>
          <a:ext cx="648072" cy="3655170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648072"/>
              </a:tblGrid>
              <a:tr h="609195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609195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09195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09195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09195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609195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539552" y="1844824"/>
            <a:ext cx="444352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1</a:t>
            </a:r>
            <a:endParaRPr lang="ru-RU" sz="40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23528" y="4149080"/>
            <a:ext cx="438199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2</a:t>
            </a:r>
            <a:endParaRPr lang="ru-RU" sz="40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131840" y="1196752"/>
            <a:ext cx="444352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3</a:t>
            </a:r>
            <a:endParaRPr lang="ru-RU" sz="40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644008" y="2996952"/>
            <a:ext cx="444352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4</a:t>
            </a:r>
            <a:endParaRPr lang="ru-RU" sz="40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7308304" y="0"/>
            <a:ext cx="444352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5</a:t>
            </a:r>
            <a:endParaRPr lang="ru-RU" sz="40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827585" y="1628800"/>
            <a:ext cx="6373860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0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</a:t>
            </a:r>
            <a:r>
              <a:rPr lang="ru-RU" sz="6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</a:t>
            </a:r>
            <a:r>
              <a:rPr lang="ru-RU" sz="60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р</a:t>
            </a:r>
            <a:r>
              <a:rPr lang="ru-RU" sz="6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и  с  т  а  в  к  а</a:t>
            </a:r>
            <a:endParaRPr lang="ru-RU" sz="60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285720" y="4643446"/>
            <a:ext cx="819807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</a:t>
            </a:r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</a:t>
            </a:r>
            <a:r>
              <a:rPr lang="ru-RU" sz="5400" b="1" cap="none" spc="0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</a:t>
            </a:r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</a:t>
            </a:r>
            <a:r>
              <a:rPr lang="ru-RU" sz="5400" b="1" cap="none" spc="0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н</a:t>
            </a:r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о  к  о  </a:t>
            </a:r>
            <a:r>
              <a:rPr lang="ru-RU" sz="5400" b="1" cap="none" spc="0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р</a:t>
            </a:r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е  </a:t>
            </a:r>
            <a:r>
              <a:rPr lang="ru-RU" sz="5400" b="1" cap="none" spc="0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н</a:t>
            </a:r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</a:t>
            </a:r>
            <a:r>
              <a:rPr lang="ru-RU" sz="5400" b="1" cap="none" spc="0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н</a:t>
            </a:r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</a:t>
            </a:r>
            <a:r>
              <a:rPr lang="ru-RU" sz="5400" b="1" cap="none" spc="0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ы</a:t>
            </a:r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</a:t>
            </a:r>
            <a:r>
              <a:rPr lang="ru-RU" sz="5400" b="1" cap="none" spc="0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е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3000364" y="2214554"/>
            <a:ext cx="82747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у 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3059832" y="2852936"/>
            <a:ext cx="65274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ф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3059832" y="3429000"/>
            <a:ext cx="65274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ф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3059832" y="4077072"/>
            <a:ext cx="56938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и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3131840" y="5229200"/>
            <a:ext cx="47481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5148064" y="2852936"/>
            <a:ext cx="52770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5148064" y="3356992"/>
            <a:ext cx="55656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5148064" y="4005064"/>
            <a:ext cx="55656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р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5148064" y="5301208"/>
            <a:ext cx="56297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н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5148064" y="5934670"/>
            <a:ext cx="52770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ь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7812360" y="0"/>
            <a:ext cx="55656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7812360" y="548680"/>
            <a:ext cx="52770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7812360" y="1196752"/>
            <a:ext cx="55656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7812360" y="1700808"/>
            <a:ext cx="56297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н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7812360" y="2348880"/>
            <a:ext cx="52289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ч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7812360" y="2924944"/>
            <a:ext cx="52610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7812360" y="3429000"/>
            <a:ext cx="56297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н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7812360" y="4077072"/>
            <a:ext cx="56938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и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  <p:bldP spid="30" grpId="0"/>
      <p:bldP spid="3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08403" y="908720"/>
            <a:ext cx="8735597" cy="34163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cap="none" spc="0" dirty="0" err="1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Многолюден,шумен,молод</a:t>
            </a:r>
            <a:r>
              <a:rPr lang="ru-RU" sz="5400" cap="none" spc="0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,</a:t>
            </a:r>
          </a:p>
          <a:p>
            <a:pPr algn="ctr"/>
            <a:r>
              <a:rPr lang="ru-RU" sz="5400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Под землёй грохочет город.</a:t>
            </a:r>
          </a:p>
          <a:p>
            <a:pPr algn="ctr"/>
            <a:r>
              <a:rPr lang="ru-RU" sz="5400" cap="none" spc="0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 дома с народом тут</a:t>
            </a:r>
          </a:p>
          <a:p>
            <a:pPr algn="ctr"/>
            <a:r>
              <a:rPr lang="ru-RU" sz="5400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Вдоль по улице идут.</a:t>
            </a:r>
            <a:endParaRPr lang="ru-RU" sz="5400" cap="none" spc="0" dirty="0">
              <a:ln w="1905"/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27458" y="4930877"/>
            <a:ext cx="203767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метро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1026" name="Picture 2" descr="http://forum.nashtransport.ru/uploads/1211183748/gallery_6490_22_13222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8404" y="404664"/>
            <a:ext cx="8556084" cy="45365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267744" y="4941168"/>
            <a:ext cx="6663042" cy="166199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-</a:t>
            </a:r>
            <a:r>
              <a:rPr lang="ru-RU" sz="4800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это городская </a:t>
            </a:r>
            <a:r>
              <a:rPr lang="ru-RU" sz="4800" cap="none" spc="0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электри</a:t>
            </a:r>
            <a:r>
              <a:rPr lang="ru-RU" sz="4800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-</a:t>
            </a:r>
          </a:p>
          <a:p>
            <a:r>
              <a:rPr lang="ru-RU" sz="4800" cap="none" spc="0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ческая</a:t>
            </a:r>
            <a:r>
              <a:rPr lang="ru-RU" sz="4800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железная дорога.</a:t>
            </a:r>
            <a:endParaRPr lang="ru-RU" sz="4800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0921266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23528" y="1772816"/>
            <a:ext cx="7857086" cy="7848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500" b="1" cap="none" spc="0" dirty="0" smtClean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Под бугром в глубоком овраге</a:t>
            </a:r>
            <a:endParaRPr lang="ru-RU" sz="4500" b="1" cap="none" spc="0" dirty="0">
              <a:ln w="1905"/>
              <a:solidFill>
                <a:srgbClr val="00206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275856" y="2780928"/>
            <a:ext cx="5689186" cy="7848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500" b="1" dirty="0" smtClean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р</a:t>
            </a:r>
            <a:r>
              <a:rPr lang="ru-RU" sz="4500" b="1" cap="none" spc="0" dirty="0" smtClean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ечушка </a:t>
            </a:r>
            <a:r>
              <a:rPr lang="ru-RU" sz="4500" b="1" cap="none" spc="0" dirty="0" err="1" smtClean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Вертушинка</a:t>
            </a:r>
            <a:r>
              <a:rPr lang="ru-RU" sz="4500" b="1" cap="none" spc="0" dirty="0" smtClean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.</a:t>
            </a:r>
            <a:endParaRPr lang="ru-RU" sz="4500" b="1" cap="none" spc="0" dirty="0">
              <a:ln w="1905"/>
              <a:solidFill>
                <a:srgbClr val="00206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23528" y="2780928"/>
            <a:ext cx="2931252" cy="7848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500" b="1" cap="none" spc="0" dirty="0" smtClean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бормотала</a:t>
            </a:r>
            <a:endParaRPr lang="ru-RU" sz="4500" b="1" cap="none" spc="0" dirty="0">
              <a:ln w="1905"/>
              <a:solidFill>
                <a:srgbClr val="00206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476672"/>
            <a:ext cx="186987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Цель: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0" y="1628800"/>
            <a:ext cx="8751948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ru-RU" sz="5400" cap="none" spc="0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Говорить точно, ставить </a:t>
            </a:r>
            <a:r>
              <a:rPr lang="ru-RU" sz="5400" cap="none" spc="0" dirty="0" err="1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пра</a:t>
            </a:r>
            <a:r>
              <a:rPr lang="ru-RU" sz="5400" cap="none" spc="0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-</a:t>
            </a:r>
          </a:p>
          <a:p>
            <a:r>
              <a:rPr lang="ru-RU" sz="5400" cap="none" spc="0" dirty="0" err="1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вильно</a:t>
            </a:r>
            <a:r>
              <a:rPr lang="ru-RU" sz="5400" cap="none" spc="0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ударения в словах.</a:t>
            </a:r>
            <a:endParaRPr lang="ru-RU" sz="5400" cap="none" spc="0" dirty="0">
              <a:ln w="1905"/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156992" y="3573016"/>
            <a:ext cx="341516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Орфоэпия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5715599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indent="0" algn="just">
              <a:lnSpc>
                <a:spcPct val="107000"/>
              </a:lnSpc>
              <a:spcAft>
                <a:spcPts val="0"/>
              </a:spcAft>
              <a:buNone/>
            </a:pPr>
            <a:r>
              <a:rPr lang="ru-RU" sz="4400" i="1" dirty="0">
                <a:latin typeface="Times New Roman"/>
                <a:ea typeface="Calibri"/>
              </a:rPr>
              <a:t>К</a:t>
            </a:r>
            <a:r>
              <a:rPr lang="x-none" sz="4400" i="1">
                <a:latin typeface="Times New Roman"/>
                <a:ea typeface="Calibri"/>
              </a:rPr>
              <a:t>ó</a:t>
            </a:r>
            <a:r>
              <a:rPr lang="ru-RU" sz="4400" i="1" dirty="0">
                <a:latin typeface="Times New Roman"/>
                <a:ea typeface="Calibri"/>
              </a:rPr>
              <a:t>сит косец, а зайчишка </a:t>
            </a:r>
            <a:r>
              <a:rPr lang="ru-RU" sz="4400" i="1" dirty="0" smtClean="0">
                <a:latin typeface="Times New Roman"/>
                <a:ea typeface="Calibri"/>
              </a:rPr>
              <a:t>косит</a:t>
            </a:r>
            <a:r>
              <a:rPr lang="ru-RU" sz="4400" i="1" dirty="0">
                <a:latin typeface="Times New Roman"/>
                <a:ea typeface="Calibri"/>
              </a:rPr>
              <a:t>.</a:t>
            </a:r>
            <a:endParaRPr lang="ru-RU" sz="4400" dirty="0">
              <a:latin typeface="Arial"/>
              <a:ea typeface="Calibri"/>
            </a:endParaRPr>
          </a:p>
          <a:p>
            <a:pPr indent="0" algn="just">
              <a:lnSpc>
                <a:spcPct val="107000"/>
              </a:lnSpc>
              <a:spcAft>
                <a:spcPts val="0"/>
              </a:spcAft>
              <a:buNone/>
            </a:pPr>
            <a:r>
              <a:rPr lang="ru-RU" sz="4400" i="1" dirty="0" smtClean="0">
                <a:latin typeface="Times New Roman"/>
                <a:ea typeface="Calibri"/>
              </a:rPr>
              <a:t>Трусит </a:t>
            </a:r>
            <a:r>
              <a:rPr lang="ru-RU" sz="4400" i="1" dirty="0">
                <a:latin typeface="Times New Roman"/>
                <a:ea typeface="Calibri"/>
              </a:rPr>
              <a:t>трусишка, а ослик </a:t>
            </a:r>
            <a:r>
              <a:rPr lang="ru-RU" sz="4400" i="1" dirty="0" smtClean="0">
                <a:latin typeface="Times New Roman"/>
                <a:ea typeface="Calibri"/>
              </a:rPr>
              <a:t>трусит</a:t>
            </a:r>
            <a:r>
              <a:rPr lang="ru-RU" sz="4400" i="1" dirty="0">
                <a:latin typeface="Times New Roman"/>
                <a:ea typeface="Calibri"/>
              </a:rPr>
              <a:t>.</a:t>
            </a:r>
            <a:endParaRPr lang="ru-RU" sz="4400" dirty="0">
              <a:latin typeface="Arial"/>
              <a:ea typeface="Calibri"/>
            </a:endParaRPr>
          </a:p>
          <a:p>
            <a:endParaRPr lang="ru-RU" sz="4400" dirty="0"/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 flipH="1">
            <a:off x="1835696" y="2364025"/>
            <a:ext cx="144016" cy="216024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 flipH="1">
            <a:off x="1691680" y="3068960"/>
            <a:ext cx="144016" cy="288032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H="1">
            <a:off x="2267744" y="3861048"/>
            <a:ext cx="144016" cy="288032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825264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Придумайте предложения со следующими словами: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indent="0" algn="just">
              <a:lnSpc>
                <a:spcPct val="107000"/>
              </a:lnSpc>
              <a:spcAft>
                <a:spcPts val="0"/>
              </a:spcAft>
              <a:buNone/>
            </a:pPr>
            <a:r>
              <a:rPr lang="ru-RU" sz="5400" i="1" dirty="0" smtClean="0">
                <a:latin typeface="Times New Roman"/>
                <a:ea typeface="Calibri"/>
              </a:rPr>
              <a:t>окуни </a:t>
            </a:r>
            <a:r>
              <a:rPr lang="ru-RU" sz="5400" i="1" dirty="0">
                <a:latin typeface="Times New Roman"/>
                <a:ea typeface="Calibri"/>
              </a:rPr>
              <a:t>– </a:t>
            </a:r>
            <a:r>
              <a:rPr lang="ru-RU" sz="5400" i="1" dirty="0" smtClean="0">
                <a:latin typeface="Times New Roman"/>
                <a:ea typeface="Calibri"/>
              </a:rPr>
              <a:t>окуни</a:t>
            </a:r>
            <a:endParaRPr lang="ru-RU" sz="5400" dirty="0">
              <a:latin typeface="Arial"/>
              <a:ea typeface="Calibri"/>
            </a:endParaRPr>
          </a:p>
          <a:p>
            <a:pPr indent="0" algn="just">
              <a:lnSpc>
                <a:spcPct val="107000"/>
              </a:lnSpc>
              <a:spcAft>
                <a:spcPts val="0"/>
              </a:spcAft>
              <a:buNone/>
            </a:pPr>
            <a:r>
              <a:rPr lang="ru-RU" sz="5400" i="1" dirty="0" smtClean="0">
                <a:latin typeface="Times New Roman"/>
                <a:ea typeface="Calibri"/>
              </a:rPr>
              <a:t>капель </a:t>
            </a:r>
            <a:r>
              <a:rPr lang="ru-RU" sz="5400" i="1" dirty="0">
                <a:latin typeface="Times New Roman"/>
                <a:ea typeface="Calibri"/>
              </a:rPr>
              <a:t>– </a:t>
            </a:r>
            <a:r>
              <a:rPr lang="ru-RU" sz="5400" i="1" dirty="0" smtClean="0">
                <a:latin typeface="Times New Roman"/>
                <a:ea typeface="Calibri"/>
              </a:rPr>
              <a:t>капель</a:t>
            </a:r>
            <a:endParaRPr lang="ru-RU" sz="5400" dirty="0">
              <a:latin typeface="Arial"/>
              <a:ea typeface="Calibri"/>
            </a:endParaRPr>
          </a:p>
          <a:p>
            <a:pPr marL="0" indent="0">
              <a:buNone/>
            </a:pPr>
            <a:endParaRPr lang="ru-RU" sz="5400" dirty="0"/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 flipH="1">
            <a:off x="1115616" y="1556792"/>
            <a:ext cx="144016" cy="288032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/>
          <p:cNvCxnSpPr/>
          <p:nvPr/>
        </p:nvCxnSpPr>
        <p:spPr>
          <a:xfrm flipH="1">
            <a:off x="4788024" y="1565176"/>
            <a:ext cx="144016" cy="288032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 flipH="1">
            <a:off x="4716016" y="2636912"/>
            <a:ext cx="144016" cy="288032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 flipH="1">
            <a:off x="1432383" y="2636912"/>
            <a:ext cx="144016" cy="288032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9" name="Прямоугольник 8"/>
          <p:cNvSpPr/>
          <p:nvPr/>
        </p:nvSpPr>
        <p:spPr>
          <a:xfrm>
            <a:off x="303364" y="3890665"/>
            <a:ext cx="698197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 реке плавают окуни.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67544" y="5013176"/>
            <a:ext cx="584839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Окуни руку в воду.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8021075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504" y="692696"/>
            <a:ext cx="8712968" cy="48344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28600" algn="just">
              <a:lnSpc>
                <a:spcPct val="107000"/>
              </a:lnSpc>
              <a:spcAft>
                <a:spcPts val="0"/>
              </a:spcAft>
            </a:pPr>
            <a:r>
              <a:rPr lang="ru-RU" sz="4800" i="1" dirty="0">
                <a:latin typeface="Times New Roman"/>
                <a:ea typeface="Calibri"/>
              </a:rPr>
              <a:t>Все лето </a:t>
            </a:r>
            <a:r>
              <a:rPr lang="ru-RU" sz="4800" i="1" dirty="0" smtClean="0">
                <a:latin typeface="Times New Roman"/>
                <a:ea typeface="Calibri"/>
              </a:rPr>
              <a:t>деревья </a:t>
            </a:r>
            <a:r>
              <a:rPr lang="ru-RU" sz="4800" i="1" dirty="0">
                <a:latin typeface="Times New Roman"/>
                <a:ea typeface="Calibri"/>
              </a:rPr>
              <a:t>(что делали?) солнцу свои (что?). Подул (какой?) ветер и полетели (кем?) листочки по ветру. Понеслись (кем?) по земле. Зашумел в лесу (какой?) дождь.</a:t>
            </a:r>
            <a:endParaRPr lang="ru-RU" sz="4800" dirty="0">
              <a:effectLst/>
              <a:latin typeface="Arial"/>
              <a:ea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237270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1196752"/>
            <a:ext cx="924259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Весь день </a:t>
            </a:r>
            <a:r>
              <a:rPr lang="ru-RU" sz="4400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попалатке</a:t>
            </a:r>
            <a:r>
              <a:rPr lang="ru-RU" sz="4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шумел </a:t>
            </a:r>
            <a:r>
              <a:rPr lang="ru-RU" sz="4400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дожть</a:t>
            </a:r>
            <a:r>
              <a:rPr lang="ru-RU" sz="4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44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3933056"/>
            <a:ext cx="746236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Вода тихо ворчала в </a:t>
            </a:r>
            <a:r>
              <a:rPr lang="ru-RU" sz="4400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карнях</a:t>
            </a:r>
            <a:r>
              <a:rPr lang="ru-RU" sz="4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44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251520" y="2348880"/>
            <a:ext cx="856895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>
            <a:off x="287524" y="2924944"/>
            <a:ext cx="856895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251520" y="3501008"/>
            <a:ext cx="856895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179512" y="5157192"/>
            <a:ext cx="856895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>
            <a:off x="179512" y="5733256"/>
            <a:ext cx="856895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Прямоугольник 3"/>
          <p:cNvSpPr/>
          <p:nvPr/>
        </p:nvSpPr>
        <p:spPr>
          <a:xfrm>
            <a:off x="52676" y="2178730"/>
            <a:ext cx="8966639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5400" b="1" i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Весь день </a:t>
            </a:r>
            <a:r>
              <a:rPr lang="ru-RU" sz="5400" b="1" i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по палатке шумел  дождь</a:t>
            </a:r>
            <a:r>
              <a:rPr lang="ru-RU" sz="5400" b="1" i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.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737155" y="2178730"/>
            <a:ext cx="55656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˅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203848" y="1824787"/>
            <a:ext cx="1790875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cap="none" spc="0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Narrow" pitchFamily="34" charset="0"/>
              </a:rPr>
              <a:t>зелёной</a:t>
            </a:r>
            <a:endParaRPr lang="ru-RU" sz="4000" cap="none" spc="0" dirty="0">
              <a:ln w="1905"/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 Narrow" pitchFamily="34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2324543" y="3085509"/>
            <a:ext cx="1942648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cap="none" spc="0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дожди</a:t>
            </a:r>
            <a:endParaRPr lang="ru-RU" sz="4800" cap="none" spc="0" dirty="0">
              <a:ln w="1905"/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52676" y="4941168"/>
            <a:ext cx="895700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i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Вода тихо ворчала в </a:t>
            </a:r>
            <a:r>
              <a:rPr lang="ru-RU" sz="5400" b="1" i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корнях</a:t>
            </a:r>
            <a:r>
              <a:rPr lang="ru-RU" sz="5400" b="1" i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.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6300192" y="5845520"/>
            <a:ext cx="202267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cap="none" spc="0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корни</a:t>
            </a:r>
            <a:endParaRPr lang="ru-RU" sz="5400" cap="none" spc="0" dirty="0">
              <a:ln w="1905"/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cxnSp>
        <p:nvCxnSpPr>
          <p:cNvPr id="16" name="Прямая соединительная линия 15"/>
          <p:cNvCxnSpPr/>
          <p:nvPr/>
        </p:nvCxnSpPr>
        <p:spPr>
          <a:xfrm flipH="1">
            <a:off x="6876256" y="5864498"/>
            <a:ext cx="144016" cy="228798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1" grpId="0"/>
      <p:bldP spid="12" grpId="0"/>
      <p:bldP spid="13" grpId="0"/>
      <p:bldP spid="14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84</TotalTime>
  <Words>209</Words>
  <Application>Microsoft Office PowerPoint</Application>
  <PresentationFormat>Экран (4:3)</PresentationFormat>
  <Paragraphs>60</Paragraphs>
  <Slides>9</Slides>
  <Notes>4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Придумайте предложения со следующими словами: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Вероника Захарова</dc:creator>
  <cp:lastModifiedBy>Денис Максимчук</cp:lastModifiedBy>
  <cp:revision>11</cp:revision>
  <dcterms:created xsi:type="dcterms:W3CDTF">2012-09-02T08:20:39Z</dcterms:created>
  <dcterms:modified xsi:type="dcterms:W3CDTF">2016-09-04T14:35:40Z</dcterms:modified>
</cp:coreProperties>
</file>