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81" r:id="rId5"/>
    <p:sldId id="282" r:id="rId6"/>
    <p:sldId id="283" r:id="rId7"/>
    <p:sldId id="284" r:id="rId8"/>
    <p:sldId id="260" r:id="rId9"/>
    <p:sldId id="257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1B0B0BA-B9A8-4788-8D73-4F5C2DBB99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D33516-D550-4ED5-8227-1E31CD461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B0B0BA-B9A8-4788-8D73-4F5C2DBB99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D33516-D550-4ED5-8227-1E31CD461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B0B0BA-B9A8-4788-8D73-4F5C2DBB99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D33516-D550-4ED5-8227-1E31CD461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B0B0BA-B9A8-4788-8D73-4F5C2DBB99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D33516-D550-4ED5-8227-1E31CD461C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B0B0BA-B9A8-4788-8D73-4F5C2DBB99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D33516-D550-4ED5-8227-1E31CD461C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B0B0BA-B9A8-4788-8D73-4F5C2DBB99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D33516-D550-4ED5-8227-1E31CD461C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B0B0BA-B9A8-4788-8D73-4F5C2DBB99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D33516-D550-4ED5-8227-1E31CD461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B0B0BA-B9A8-4788-8D73-4F5C2DBB99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D33516-D550-4ED5-8227-1E31CD461C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B0B0BA-B9A8-4788-8D73-4F5C2DBB99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D33516-D550-4ED5-8227-1E31CD461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1B0B0BA-B9A8-4788-8D73-4F5C2DBB99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D33516-D550-4ED5-8227-1E31CD461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1B0B0BA-B9A8-4788-8D73-4F5C2DBB99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D33516-D550-4ED5-8227-1E31CD461C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1B0B0BA-B9A8-4788-8D73-4F5C2DBB99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ED33516-D550-4ED5-8227-1E31CD461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68760"/>
            <a:ext cx="9144000" cy="3044551"/>
          </a:xfrm>
        </p:spPr>
        <p:txBody>
          <a:bodyPr>
            <a:normAutofit/>
          </a:bodyPr>
          <a:lstStyle/>
          <a:p>
            <a:pPr algn="ctr"/>
            <a:r>
              <a:rPr lang="ru-RU" sz="4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Aharoni" pitchFamily="2" charset="-79"/>
              </a:rPr>
              <a:t> ТЕМА УРОКА: </a:t>
            </a:r>
            <a:br>
              <a:rPr lang="ru-RU" sz="4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Aharoni" pitchFamily="2" charset="-79"/>
              </a:rPr>
            </a:br>
            <a:r>
              <a:rPr lang="ru-RU" sz="4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Aharoni" pitchFamily="2" charset="-79"/>
              </a:rPr>
              <a:t>« ОБОБЩЕНИЕ ЗНАНИЙ ОБ ИМЕНИ СУЩЕСТВИТЕЛЬНОМ »</a:t>
            </a:r>
            <a:endParaRPr lang="ru-RU" sz="4400" kern="1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Aharoni" pitchFamily="2" charset="-79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196752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		</a:t>
            </a:r>
            <a:r>
              <a:rPr lang="ru-RU" sz="3200" dirty="0" smtClean="0">
                <a:solidFill>
                  <a:schemeClr val="accent3"/>
                </a:solidFill>
              </a:rPr>
              <a:t>Задание: Вставьте пропущенные буквы и знаки препинания.</a:t>
            </a:r>
          </a:p>
          <a:p>
            <a:pPr>
              <a:buNone/>
            </a:pPr>
            <a:r>
              <a:rPr lang="ru-RU" sz="3200" i="1" dirty="0" smtClean="0">
                <a:solidFill>
                  <a:schemeClr val="bg2">
                    <a:lumMod val="10000"/>
                  </a:schemeClr>
                </a:solidFill>
              </a:rPr>
              <a:t>		Раза два принимался дожд..к но в лесу его просто не замечаешь. Вот у старой ёлк.. высунулся белый грибоч..к на шляпк.. зёрнами красовались капли росы.</a:t>
            </a:r>
            <a:endParaRPr lang="ru-RU" sz="32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		</a:t>
            </a:r>
            <a:r>
              <a:rPr lang="ru-RU" sz="3200" dirty="0" smtClean="0">
                <a:solidFill>
                  <a:schemeClr val="accent3"/>
                </a:solidFill>
              </a:rPr>
              <a:t>Как различить на письме суффиксы </a:t>
            </a:r>
            <a:r>
              <a:rPr lang="ru-RU" sz="3200" i="1" dirty="0" smtClean="0">
                <a:solidFill>
                  <a:schemeClr val="accent3"/>
                </a:solidFill>
              </a:rPr>
              <a:t>–ек-</a:t>
            </a:r>
            <a:r>
              <a:rPr lang="ru-RU" sz="3200" dirty="0" smtClean="0">
                <a:solidFill>
                  <a:schemeClr val="accent3"/>
                </a:solidFill>
              </a:rPr>
              <a:t> и </a:t>
            </a:r>
            <a:r>
              <a:rPr lang="ru-RU" sz="3200" i="1" dirty="0" smtClean="0">
                <a:solidFill>
                  <a:schemeClr val="accent3"/>
                </a:solidFill>
              </a:rPr>
              <a:t>–ик-</a:t>
            </a:r>
            <a:r>
              <a:rPr lang="ru-RU" sz="3200" dirty="0" smtClean="0">
                <a:solidFill>
                  <a:schemeClr val="accent3"/>
                </a:solidFill>
              </a:rPr>
              <a:t> ?</a:t>
            </a:r>
          </a:p>
          <a:p>
            <a:pPr>
              <a:buNone/>
            </a:pP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b="0" dirty="0" smtClean="0"/>
              <a:t>КАРТОЧКА №2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196752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</a:rPr>
              <a:t>Раза 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</a:rPr>
              <a:t>два принимался дожд</a:t>
            </a:r>
            <a:r>
              <a:rPr lang="ru-RU" sz="2800" i="1" dirty="0">
                <a:solidFill>
                  <a:schemeClr val="accent2"/>
                </a:solidFill>
              </a:rPr>
              <a:t>и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</a:rPr>
              <a:t>к, но в лесу его просто не замечаешь. Вот у старой ёлк</a:t>
            </a:r>
            <a:r>
              <a:rPr lang="ru-RU" sz="2800" i="1" dirty="0">
                <a:solidFill>
                  <a:schemeClr val="accent2"/>
                </a:solidFill>
              </a:rPr>
              <a:t>и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</a:rPr>
              <a:t> высунулся белый грибоч</a:t>
            </a:r>
            <a:r>
              <a:rPr lang="ru-RU" sz="2800" i="1" dirty="0">
                <a:solidFill>
                  <a:schemeClr val="accent2"/>
                </a:solidFill>
              </a:rPr>
              <a:t>е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</a:rPr>
              <a:t>к, на шляпк</a:t>
            </a:r>
            <a:r>
              <a:rPr lang="ru-RU" sz="2800" i="1" dirty="0">
                <a:solidFill>
                  <a:schemeClr val="accent2"/>
                </a:solidFill>
              </a:rPr>
              <a:t>е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</a:rPr>
              <a:t> зёрнами красовались капли росы.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2800" dirty="0">
                <a:solidFill>
                  <a:schemeClr val="accent3"/>
                </a:solidFill>
              </a:rPr>
              <a:t>Как различить на письме суффиксы </a:t>
            </a:r>
            <a:r>
              <a:rPr lang="ru-RU" sz="2800" i="1" dirty="0">
                <a:solidFill>
                  <a:schemeClr val="accent3"/>
                </a:solidFill>
              </a:rPr>
              <a:t>–ек-</a:t>
            </a:r>
            <a:r>
              <a:rPr lang="ru-RU" sz="2800" dirty="0">
                <a:solidFill>
                  <a:schemeClr val="accent3"/>
                </a:solidFill>
              </a:rPr>
              <a:t> и </a:t>
            </a:r>
            <a:r>
              <a:rPr lang="ru-RU" sz="2800" i="1" dirty="0">
                <a:solidFill>
                  <a:schemeClr val="accent3"/>
                </a:solidFill>
              </a:rPr>
              <a:t>–ик-</a:t>
            </a:r>
            <a:r>
              <a:rPr lang="ru-RU" sz="2800" dirty="0">
                <a:solidFill>
                  <a:schemeClr val="accent3"/>
                </a:solidFill>
              </a:rPr>
              <a:t> ?</a:t>
            </a:r>
          </a:p>
          <a:p>
            <a:r>
              <a:rPr lang="ru-RU" sz="2800" dirty="0">
                <a:solidFill>
                  <a:schemeClr val="accent3"/>
                </a:solidFill>
              </a:rPr>
              <a:t>( Чтобы правильно написать гласные в суффиксах –</a:t>
            </a:r>
            <a:r>
              <a:rPr lang="ru-RU" sz="2800" i="1" dirty="0">
                <a:solidFill>
                  <a:schemeClr val="accent3"/>
                </a:solidFill>
              </a:rPr>
              <a:t>ек- </a:t>
            </a:r>
            <a:r>
              <a:rPr lang="ru-RU" sz="2800" dirty="0">
                <a:solidFill>
                  <a:schemeClr val="accent3"/>
                </a:solidFill>
              </a:rPr>
              <a:t>и </a:t>
            </a:r>
            <a:r>
              <a:rPr lang="ru-RU" sz="2800" i="1" dirty="0">
                <a:solidFill>
                  <a:schemeClr val="accent3"/>
                </a:solidFill>
              </a:rPr>
              <a:t>-ик-</a:t>
            </a:r>
            <a:r>
              <a:rPr lang="ru-RU" sz="2800" dirty="0">
                <a:solidFill>
                  <a:schemeClr val="accent3"/>
                </a:solidFill>
              </a:rPr>
              <a:t> , надо существительные просклонять.</a:t>
            </a:r>
          </a:p>
          <a:p>
            <a:r>
              <a:rPr lang="ru-RU" sz="2800" dirty="0">
                <a:solidFill>
                  <a:schemeClr val="accent3"/>
                </a:solidFill>
              </a:rPr>
              <a:t>Если гласный выпадает, то в суффиксе надо писать букву </a:t>
            </a:r>
            <a:r>
              <a:rPr lang="ru-RU" sz="2800" i="1" dirty="0">
                <a:solidFill>
                  <a:schemeClr val="accent3"/>
                </a:solidFill>
              </a:rPr>
              <a:t>е, </a:t>
            </a:r>
            <a:r>
              <a:rPr lang="ru-RU" sz="2800" dirty="0">
                <a:solidFill>
                  <a:schemeClr val="accent3"/>
                </a:solidFill>
              </a:rPr>
              <a:t>если же гласный не выпадает, то в суффиксе надо писать букву </a:t>
            </a:r>
            <a:r>
              <a:rPr lang="ru-RU" sz="2800" i="1" dirty="0">
                <a:solidFill>
                  <a:schemeClr val="accent3"/>
                </a:solidFill>
              </a:rPr>
              <a:t>и </a:t>
            </a:r>
            <a:r>
              <a:rPr lang="ru-RU" sz="2800" dirty="0">
                <a:solidFill>
                  <a:schemeClr val="accent3"/>
                </a:solidFill>
              </a:rPr>
              <a:t>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uiExpand="1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1. Укажите неверное утверждение.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dirty="0" smtClean="0"/>
              <a:t>а) Имена существительные отвечают на вопросы к т о? ч т о?</a:t>
            </a:r>
          </a:p>
          <a:p>
            <a:pPr>
              <a:buNone/>
            </a:pPr>
            <a:r>
              <a:rPr lang="ru-RU" dirty="0" smtClean="0"/>
              <a:t>б) Имена существительные относятся либо к мужскому, либо к женскому, либо к среднему роду.</a:t>
            </a:r>
          </a:p>
          <a:p>
            <a:pPr>
              <a:buNone/>
            </a:pPr>
            <a:r>
              <a:rPr lang="ru-RU" dirty="0" smtClean="0"/>
              <a:t>в) Большинство имён существительных изменяется по родам и числам. </a:t>
            </a:r>
          </a:p>
          <a:p>
            <a:pPr>
              <a:buNone/>
            </a:pPr>
            <a:r>
              <a:rPr lang="ru-RU" dirty="0" smtClean="0"/>
              <a:t>г) В предложении имена существительные могут быть любым членом.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0" dirty="0" smtClean="0"/>
              <a:t>ТЕСТ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2. Найдите существительные первого скло-нения: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dirty="0" smtClean="0"/>
              <a:t>а) тенью; </a:t>
            </a:r>
          </a:p>
          <a:p>
            <a:pPr>
              <a:buNone/>
            </a:pPr>
            <a:r>
              <a:rPr lang="ru-RU" sz="2800" dirty="0" smtClean="0"/>
              <a:t>б) лошадью; </a:t>
            </a:r>
          </a:p>
          <a:p>
            <a:pPr>
              <a:buNone/>
            </a:pPr>
            <a:r>
              <a:rPr lang="ru-RU" sz="2800" dirty="0" smtClean="0"/>
              <a:t>в) полотенцем; </a:t>
            </a:r>
          </a:p>
          <a:p>
            <a:pPr>
              <a:buNone/>
            </a:pPr>
            <a:r>
              <a:rPr lang="ru-RU" sz="2800" dirty="0" smtClean="0"/>
              <a:t>г) окном;</a:t>
            </a:r>
          </a:p>
          <a:p>
            <a:pPr>
              <a:buNone/>
            </a:pPr>
            <a:r>
              <a:rPr lang="ru-RU" sz="2800" dirty="0" smtClean="0"/>
              <a:t>д) семьей; </a:t>
            </a:r>
          </a:p>
          <a:p>
            <a:pPr>
              <a:buNone/>
            </a:pPr>
            <a:r>
              <a:rPr lang="ru-RU" sz="2800" dirty="0" smtClean="0"/>
              <a:t>е) лошадкой.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91264" cy="4525963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3.Укажите существительные мужского рода: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dirty="0" smtClean="0"/>
              <a:t>а) парта;</a:t>
            </a:r>
          </a:p>
          <a:p>
            <a:pPr>
              <a:buNone/>
            </a:pPr>
            <a:r>
              <a:rPr lang="ru-RU" dirty="0" smtClean="0"/>
              <a:t>б) конь; </a:t>
            </a:r>
          </a:p>
          <a:p>
            <a:pPr>
              <a:buNone/>
            </a:pPr>
            <a:r>
              <a:rPr lang="ru-RU" dirty="0" smtClean="0"/>
              <a:t>в) мать; </a:t>
            </a:r>
          </a:p>
          <a:p>
            <a:pPr>
              <a:buNone/>
            </a:pPr>
            <a:r>
              <a:rPr lang="ru-RU" dirty="0" smtClean="0"/>
              <a:t>г) кофе;</a:t>
            </a:r>
          </a:p>
          <a:p>
            <a:pPr>
              <a:buNone/>
            </a:pPr>
            <a:r>
              <a:rPr lang="ru-RU" dirty="0" smtClean="0"/>
              <a:t>д) такси;</a:t>
            </a:r>
          </a:p>
          <a:p>
            <a:pPr>
              <a:buNone/>
            </a:pPr>
            <a:r>
              <a:rPr lang="ru-RU" dirty="0" smtClean="0"/>
              <a:t>е) какао.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4. Найдите существительные общего рода:</a:t>
            </a:r>
          </a:p>
          <a:p>
            <a:pPr>
              <a:buNone/>
            </a:pPr>
            <a:r>
              <a:rPr lang="ru-RU" dirty="0" smtClean="0"/>
              <a:t>а) помощница; </a:t>
            </a:r>
          </a:p>
          <a:p>
            <a:pPr>
              <a:buNone/>
            </a:pPr>
            <a:r>
              <a:rPr lang="ru-RU" dirty="0" smtClean="0"/>
              <a:t>б) чистюля; </a:t>
            </a:r>
          </a:p>
          <a:p>
            <a:pPr>
              <a:buNone/>
            </a:pPr>
            <a:r>
              <a:rPr lang="ru-RU" dirty="0" smtClean="0"/>
              <a:t>в) неряха; </a:t>
            </a:r>
          </a:p>
          <a:p>
            <a:pPr>
              <a:buNone/>
            </a:pPr>
            <a:r>
              <a:rPr lang="ru-RU" dirty="0" smtClean="0"/>
              <a:t>г) гитарист;</a:t>
            </a:r>
          </a:p>
          <a:p>
            <a:pPr>
              <a:buNone/>
            </a:pPr>
            <a:r>
              <a:rPr lang="ru-RU" dirty="0" smtClean="0"/>
              <a:t>д) зазнайка;</a:t>
            </a:r>
          </a:p>
          <a:p>
            <a:pPr>
              <a:buNone/>
            </a:pPr>
            <a:r>
              <a:rPr lang="ru-RU" dirty="0" smtClean="0"/>
              <a:t>е) учитель.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5. Укажите несклоняемые существительные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а) жюри; </a:t>
            </a:r>
          </a:p>
          <a:p>
            <a:pPr>
              <a:buNone/>
            </a:pPr>
            <a:r>
              <a:rPr lang="ru-RU" dirty="0" smtClean="0"/>
              <a:t>б) папа; </a:t>
            </a:r>
          </a:p>
          <a:p>
            <a:pPr>
              <a:buNone/>
            </a:pPr>
            <a:r>
              <a:rPr lang="ru-RU" dirty="0" smtClean="0"/>
              <a:t>в) пианино; </a:t>
            </a:r>
          </a:p>
          <a:p>
            <a:pPr>
              <a:buNone/>
            </a:pPr>
            <a:r>
              <a:rPr lang="ru-RU" dirty="0" smtClean="0"/>
              <a:t>г) метро;</a:t>
            </a:r>
          </a:p>
          <a:p>
            <a:pPr>
              <a:buNone/>
            </a:pPr>
            <a:r>
              <a:rPr lang="ru-RU" dirty="0" smtClean="0"/>
              <a:t>д) облако;</a:t>
            </a:r>
          </a:p>
          <a:p>
            <a:pPr>
              <a:buNone/>
            </a:pPr>
            <a:r>
              <a:rPr lang="ru-RU" dirty="0" smtClean="0"/>
              <a:t>е) ворота.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2425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6. Определите, в каком столбике: а), б), в) или г) — последова­тельно расположенные указания на падеж соответствуют па­дежу данных существительных:</a:t>
            </a:r>
          </a:p>
          <a:p>
            <a:pPr>
              <a:buNone/>
            </a:pPr>
            <a:r>
              <a:rPr lang="ru-RU" dirty="0" smtClean="0"/>
              <a:t>                                    а)        б)         в)         г)</a:t>
            </a:r>
          </a:p>
          <a:p>
            <a:pPr>
              <a:buNone/>
            </a:pPr>
            <a:r>
              <a:rPr lang="ru-RU" dirty="0" smtClean="0"/>
              <a:t>по имени                     П.       Д.         П.        Д.</a:t>
            </a:r>
          </a:p>
          <a:p>
            <a:pPr>
              <a:buNone/>
            </a:pPr>
            <a:r>
              <a:rPr lang="ru-RU" dirty="0" smtClean="0"/>
              <a:t>об урожае                    Т.       П.         П.        П.</a:t>
            </a:r>
          </a:p>
          <a:p>
            <a:pPr>
              <a:buNone/>
            </a:pPr>
            <a:r>
              <a:rPr lang="ru-RU" dirty="0" smtClean="0"/>
              <a:t>в армии                        П.       Т.         П.        П.</a:t>
            </a:r>
          </a:p>
          <a:p>
            <a:pPr>
              <a:buNone/>
            </a:pPr>
            <a:r>
              <a:rPr lang="ru-RU" dirty="0" smtClean="0"/>
              <a:t>на земле                      П.        В.         В.        П.                                                                         </a:t>
            </a:r>
          </a:p>
          <a:p>
            <a:pPr>
              <a:buNone/>
            </a:pPr>
            <a:r>
              <a:rPr lang="tt-RU" dirty="0" smtClean="0"/>
              <a:t>                                                                      </a:t>
            </a:r>
            <a:r>
              <a:rPr lang="tt-RU" b="1" dirty="0" smtClean="0">
                <a:solidFill>
                  <a:schemeClr val="accent2"/>
                </a:solidFill>
              </a:rPr>
              <a:t>+</a:t>
            </a:r>
            <a:endParaRPr lang="ru-RU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dirty="0" smtClean="0"/>
              <a:t>7. Какие буквы нужно вставить? Укажите столбик: а), б), в) или г), в котором последовательно расположенные буквы соответ­ствуют пропущенным в данных словах буквам: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                          а)         б)        в)         г)</a:t>
            </a:r>
          </a:p>
          <a:p>
            <a:pPr>
              <a:buNone/>
            </a:pPr>
            <a:r>
              <a:rPr lang="ru-RU" dirty="0" smtClean="0"/>
              <a:t>   черн..  кофе          </a:t>
            </a:r>
            <a:r>
              <a:rPr lang="tt-RU" dirty="0" smtClean="0"/>
              <a:t>ый</a:t>
            </a:r>
            <a:r>
              <a:rPr lang="ru-RU" dirty="0" smtClean="0"/>
              <a:t>       ое        ый       ая</a:t>
            </a:r>
          </a:p>
          <a:p>
            <a:pPr>
              <a:buNone/>
            </a:pPr>
            <a:r>
              <a:rPr lang="ru-RU" dirty="0" smtClean="0"/>
              <a:t>   сер..  кенгуру        ое        ая        ый      ая                                                древн..  Тбилиси   ее        яя        ий       ее                                                    красив..  Сочи        ее        ая       ый       ое</a:t>
            </a:r>
          </a:p>
          <a:p>
            <a:pPr>
              <a:buNone/>
            </a:pPr>
            <a:r>
              <a:rPr lang="tt-RU" dirty="0" smtClean="0"/>
              <a:t>                                                        </a:t>
            </a:r>
            <a:r>
              <a:rPr lang="tt-RU" b="1" dirty="0" smtClean="0">
                <a:solidFill>
                  <a:schemeClr val="accent2"/>
                </a:solidFill>
              </a:rPr>
              <a:t>+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8.  Какую букву нужно вставить? Задание, аналогичное заданию 7.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           а)         б)</a:t>
            </a:r>
            <a:r>
              <a:rPr lang="ru-RU" dirty="0" smtClean="0"/>
              <a:t>          </a:t>
            </a:r>
            <a:r>
              <a:rPr lang="ru-RU" b="1" dirty="0" smtClean="0"/>
              <a:t>в)        г)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доклад..ик            Ч          Щ          Щ        Ч</a:t>
            </a:r>
          </a:p>
          <a:p>
            <a:pPr>
              <a:buNone/>
            </a:pPr>
            <a:r>
              <a:rPr lang="ru-RU" dirty="0" smtClean="0"/>
              <a:t>рассказ..ик           Щ         Ч           Щ        Ч</a:t>
            </a:r>
          </a:p>
          <a:p>
            <a:pPr>
              <a:buNone/>
            </a:pPr>
            <a:r>
              <a:rPr lang="ru-RU" dirty="0" smtClean="0"/>
              <a:t>буфет..ица            Ч          Щ         Щ        Ч  </a:t>
            </a:r>
          </a:p>
          <a:p>
            <a:pPr>
              <a:buNone/>
            </a:pPr>
            <a:r>
              <a:rPr lang="ru-RU" dirty="0" smtClean="0"/>
              <a:t>свар..ик                Щ          Ч          Ч        Щ</a:t>
            </a:r>
          </a:p>
          <a:p>
            <a:pPr>
              <a:buNone/>
            </a:pPr>
            <a:r>
              <a:rPr lang="tt-RU" dirty="0" smtClean="0"/>
              <a:t>                                                                </a:t>
            </a:r>
            <a:r>
              <a:rPr lang="tt-RU" b="1" dirty="0" smtClean="0">
                <a:solidFill>
                  <a:schemeClr val="accent2"/>
                </a:solidFill>
              </a:rPr>
              <a:t>+</a:t>
            </a:r>
            <a:endParaRPr lang="ru-RU" b="1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9. Где нужен ь? Задание, аналогичное заданию 7: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                        а)         б)          в)         г)</a:t>
            </a:r>
          </a:p>
          <a:p>
            <a:pPr>
              <a:buNone/>
            </a:pPr>
            <a:r>
              <a:rPr lang="ru-RU" dirty="0" smtClean="0"/>
              <a:t>много крыш..         -           -           -         ь</a:t>
            </a:r>
          </a:p>
          <a:p>
            <a:pPr>
              <a:buNone/>
            </a:pPr>
            <a:r>
              <a:rPr lang="ru-RU" dirty="0" smtClean="0"/>
              <a:t>из-за туч..              -           ь           ь         -</a:t>
            </a:r>
          </a:p>
          <a:p>
            <a:pPr>
              <a:buNone/>
            </a:pPr>
            <a:r>
              <a:rPr lang="ru-RU" dirty="0" smtClean="0"/>
              <a:t>камыш..                  </a:t>
            </a:r>
            <a:r>
              <a:rPr lang="ru-RU" b="1" dirty="0" smtClean="0"/>
              <a:t>-          -     </a:t>
            </a:r>
            <a:r>
              <a:rPr lang="ru-RU" i="1" dirty="0" smtClean="0"/>
              <a:t>       </a:t>
            </a:r>
            <a:r>
              <a:rPr lang="ru-RU" dirty="0" smtClean="0"/>
              <a:t>ь         ь</a:t>
            </a:r>
          </a:p>
          <a:p>
            <a:pPr>
              <a:buNone/>
            </a:pPr>
            <a:r>
              <a:rPr lang="ru-RU" dirty="0" smtClean="0"/>
              <a:t>полноч..                 ь           -           ь          ь</a:t>
            </a:r>
          </a:p>
          <a:p>
            <a:pPr>
              <a:buNone/>
            </a:pPr>
            <a:r>
              <a:rPr lang="ru-RU" dirty="0" smtClean="0"/>
              <a:t>помощ..                  ь          -           ь          ь</a:t>
            </a:r>
          </a:p>
          <a:p>
            <a:pPr>
              <a:buNone/>
            </a:pPr>
            <a:r>
              <a:rPr lang="tt-RU" dirty="0" smtClean="0"/>
              <a:t>                              </a:t>
            </a:r>
            <a:r>
              <a:rPr lang="tt-RU" b="1" dirty="0" smtClean="0">
                <a:solidFill>
                  <a:schemeClr val="accent2"/>
                </a:solidFill>
              </a:rPr>
              <a:t>+</a:t>
            </a:r>
            <a:endParaRPr lang="ru-RU" b="1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закрепить и обобщить знания  об имени существительном, его постоянных и непостоянных признаках; подготовиться к ГИА и ЕГЭ; 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развивать  умение различать и определять падежи имен существительных по совокупности их признаков, правильно использовать их в речи;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формировать чувства уверенности в своих силах;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Цели урока: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10. Какую букву нужно вставить? Задание, аналогичное заданию </a:t>
            </a:r>
            <a:r>
              <a:rPr lang="ru-RU" sz="2800" i="1" dirty="0" smtClean="0"/>
              <a:t>7:</a:t>
            </a:r>
            <a:endParaRPr lang="ru-RU" sz="2800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                     а)       б)        в)       г)</a:t>
            </a:r>
          </a:p>
          <a:p>
            <a:pPr>
              <a:buNone/>
            </a:pPr>
            <a:r>
              <a:rPr lang="ru-RU" dirty="0" smtClean="0"/>
              <a:t>пч..лка                 ё        о         ё        ё</a:t>
            </a:r>
          </a:p>
          <a:p>
            <a:pPr>
              <a:buNone/>
            </a:pPr>
            <a:r>
              <a:rPr lang="ru-RU" dirty="0" smtClean="0"/>
              <a:t>ч..рт                     ё        о         ё        о</a:t>
            </a:r>
          </a:p>
          <a:p>
            <a:pPr>
              <a:buNone/>
            </a:pPr>
            <a:r>
              <a:rPr lang="ru-RU" dirty="0" smtClean="0"/>
              <a:t>врач..м                 о        о         о        о</a:t>
            </a:r>
          </a:p>
          <a:p>
            <a:pPr>
              <a:buNone/>
            </a:pPr>
            <a:r>
              <a:rPr lang="ru-RU" dirty="0" smtClean="0"/>
              <a:t>рощ..й                  е        е         о        е</a:t>
            </a:r>
          </a:p>
          <a:p>
            <a:pPr>
              <a:buNone/>
            </a:pPr>
            <a:r>
              <a:rPr lang="ru-RU" dirty="0" smtClean="0"/>
              <a:t>крыж..вник           о        е         о        о</a:t>
            </a:r>
          </a:p>
          <a:p>
            <a:pPr>
              <a:buNone/>
            </a:pPr>
            <a:r>
              <a:rPr lang="tt-RU" dirty="0" smtClean="0"/>
              <a:t>                            </a:t>
            </a:r>
            <a:r>
              <a:rPr lang="tt-RU" b="1" dirty="0" smtClean="0">
                <a:solidFill>
                  <a:schemeClr val="accent2"/>
                </a:solidFill>
              </a:rPr>
              <a:t>+</a:t>
            </a:r>
            <a:endParaRPr lang="ru-RU" b="1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11.  Выберите правильный ответ. Задание, аналогичное заданию 7:</a:t>
            </a:r>
          </a:p>
          <a:p>
            <a:pPr>
              <a:buNone/>
            </a:pPr>
            <a:r>
              <a:rPr lang="ru-RU" dirty="0" smtClean="0"/>
              <a:t>                             а)        б)        в)         г)</a:t>
            </a:r>
          </a:p>
          <a:p>
            <a:pPr>
              <a:buNone/>
            </a:pPr>
            <a:r>
              <a:rPr lang="ru-RU" dirty="0" smtClean="0"/>
              <a:t>много врем..         я         я         ени      яни</a:t>
            </a:r>
          </a:p>
          <a:p>
            <a:pPr>
              <a:buNone/>
            </a:pPr>
            <a:r>
              <a:rPr lang="ru-RU" dirty="0" smtClean="0"/>
              <a:t>на знам..               е         яни     ени      ени </a:t>
            </a:r>
          </a:p>
          <a:p>
            <a:pPr>
              <a:buNone/>
            </a:pPr>
            <a:r>
              <a:rPr lang="ru-RU" dirty="0" smtClean="0"/>
              <a:t>в стрем..               е         яни     ени      ени</a:t>
            </a:r>
          </a:p>
          <a:p>
            <a:pPr>
              <a:buNone/>
            </a:pPr>
            <a:r>
              <a:rPr lang="tt-RU" dirty="0" smtClean="0"/>
              <a:t>                                                    </a:t>
            </a:r>
            <a:r>
              <a:rPr lang="tt-RU" b="1" dirty="0" smtClean="0">
                <a:solidFill>
                  <a:schemeClr val="accent2"/>
                </a:solidFill>
              </a:rPr>
              <a:t>+</a:t>
            </a:r>
            <a:endParaRPr lang="ru-RU" b="1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12.  Выберите группу существительных, которые пишутся с </a:t>
            </a:r>
            <a:r>
              <a:rPr lang="ru-RU" sz="2800" i="1" u="sng" dirty="0" smtClean="0"/>
              <a:t>не </a:t>
            </a:r>
            <a:r>
              <a:rPr lang="ru-RU" sz="2800" dirty="0" smtClean="0"/>
              <a:t>всегда слитно: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а)  невежда, недруг, ненастье;</a:t>
            </a:r>
          </a:p>
          <a:p>
            <a:pPr>
              <a:buNone/>
            </a:pPr>
            <a:r>
              <a:rPr lang="ru-RU" dirty="0" smtClean="0"/>
              <a:t>б)  невежда, негодование, несчастье; </a:t>
            </a:r>
          </a:p>
          <a:p>
            <a:pPr>
              <a:buNone/>
            </a:pPr>
            <a:r>
              <a:rPr lang="ru-RU" dirty="0" smtClean="0"/>
              <a:t>в)  невежда, ненависть, непоседа;</a:t>
            </a:r>
            <a:r>
              <a:rPr lang="tt-RU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г)  невежда, неряха, неправда.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420888"/>
            <a:ext cx="9324528" cy="171906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внимание!!!</a:t>
            </a:r>
            <a:endParaRPr lang="ru-RU" sz="5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32859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Что такое имя существительное?</a:t>
            </a:r>
          </a:p>
          <a:p>
            <a:pPr lvl="0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На какие вопросы отвечает имя существительное?</a:t>
            </a:r>
          </a:p>
          <a:p>
            <a:pPr lvl="0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Какого грамматического признака нет у существительного: а) рода, б) времени, в) падежа, г) числа?</a:t>
            </a:r>
          </a:p>
          <a:p>
            <a:pPr lvl="0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Какие морфологические признаки этой части речи являются постоянными, какие – непостоянными? </a:t>
            </a:r>
          </a:p>
          <a:p>
            <a:pPr lvl="0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Какое утверждение является неверным: имя существительное изменяется по а) родам, б) числам, в) падежам? Докажите своё мнение.</a:t>
            </a:r>
          </a:p>
          <a:p>
            <a:pPr lvl="0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Какая форма существительного используется, если оно выступает в роли подлежащего? В роли дополнения? В роли обращения? Приведите примеры.</a:t>
            </a:r>
          </a:p>
          <a:p>
            <a:pPr lvl="0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Что нового вы узнали о роде имён существительных?</a:t>
            </a:r>
          </a:p>
          <a:p>
            <a:pPr lvl="0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Какое окончание следует дописать в прилагательном в предложении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Саша больш… умница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? Можно ли это сделать, располагая только данным предложением? Что нужно знать, чтобы выполнить задание?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0"/>
            <a:ext cx="61975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 Контрольные вопросы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3024336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fontAlgn="t">
              <a:buNone/>
            </a:pPr>
            <a:r>
              <a:rPr lang="ru-RU" sz="20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	 В каком слове правописание приставки определяется правилом: « В приставках на –З и –С             перед звонкими согласными пишется З, перед глухими согласными – С» ?</a:t>
            </a:r>
          </a:p>
          <a:p>
            <a:pPr>
              <a:buNone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    1) схватил          2) раздавались           3</a:t>
            </a:r>
            <a:r>
              <a:rPr lang="ru-RU" sz="2400" smtClean="0">
                <a:latin typeface="Calibri" pitchFamily="34" charset="0"/>
                <a:cs typeface="Calibri" pitchFamily="34" charset="0"/>
              </a:rPr>
              <a:t>) </a:t>
            </a:r>
            <a:r>
              <a:rPr lang="ru-RU" sz="2400" smtClean="0">
                <a:latin typeface="Calibri" pitchFamily="34" charset="0"/>
                <a:cs typeface="Calibri" pitchFamily="34" charset="0"/>
              </a:rPr>
              <a:t>списать</a:t>
            </a:r>
            <a:r>
              <a:rPr lang="ru-RU" sz="2400" smtClean="0">
                <a:latin typeface="Calibri" pitchFamily="34" charset="0"/>
                <a:cs typeface="Calibri" pitchFamily="34" charset="0"/>
              </a:rPr>
              <a:t>          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4) здоров </a:t>
            </a:r>
          </a:p>
          <a:p>
            <a:pPr>
              <a:buNone/>
            </a:pP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		В каком слове приставка ПРИ- имеет значение неполноты действия?</a:t>
            </a:r>
          </a:p>
          <a:p>
            <a:pPr lvl="0">
              <a:buNone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     1)пришила                                                         3) приближающийся</a:t>
            </a:r>
          </a:p>
          <a:p>
            <a:pPr lvl="0">
              <a:buNone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     2)приоткрыла                                                   4) прийти</a:t>
            </a:r>
          </a:p>
          <a:p>
            <a:pPr>
              <a:buNone/>
            </a:pPr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ru-RU" sz="2000" dirty="0" smtClean="0">
                <a:latin typeface="Calibri" pitchFamily="34" charset="0"/>
                <a:cs typeface="Calibri" pitchFamily="34" charset="0"/>
              </a:rPr>
              <a:t>	</a:t>
            </a:r>
            <a:endParaRPr lang="ru-RU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ru-RU" dirty="0" smtClean="0"/>
              <a:t> Тестовые задания ГИА - 2013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7544" y="1412776"/>
          <a:ext cx="467544" cy="28041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7544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А6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67544" y="3356992"/>
          <a:ext cx="467544" cy="28041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7544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А6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2304256" y="2564904"/>
            <a:ext cx="360040" cy="360040"/>
          </a:xfrm>
          <a:prstGeom prst="ellipse">
            <a:avLst/>
          </a:prstGeom>
          <a:solidFill>
            <a:schemeClr val="bg2">
              <a:lumMod val="50000"/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32048" y="4581128"/>
            <a:ext cx="360040" cy="360040"/>
          </a:xfrm>
          <a:prstGeom prst="ellipse">
            <a:avLst/>
          </a:prstGeom>
          <a:solidFill>
            <a:schemeClr val="bg2">
              <a:lumMod val="50000"/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ru-RU" dirty="0" smtClean="0"/>
              <a:t> Тестовые задания ГИА - 2013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700808"/>
            <a:ext cx="89644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	В каком слове правописание приставки НЕ ОПРЕДЕЛЯЕТСЯ правилом:   « В приставках на –З и –С             перед звонкими согласными пишется З, перед глухими согласными – С» ?</a:t>
            </a:r>
          </a:p>
          <a:p>
            <a:pPr lvl="0">
              <a:buNone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1)изнежила       2) бесценная        3) избаловала             4) сразу</a:t>
            </a:r>
          </a:p>
          <a:p>
            <a:pPr>
              <a:buNone/>
            </a:pP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	В каком слове правописание согласной в приставке не зависит от последующего согласного звука?</a:t>
            </a:r>
          </a:p>
          <a:p>
            <a:pPr lvl="0">
              <a:buNone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1)разлил            2) сделать           3) расплакаться           4) разделив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772816"/>
          <a:ext cx="467544" cy="28041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7544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А6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528" y="3645024"/>
          <a:ext cx="467544" cy="31546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7544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А6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7092280" y="2852936"/>
            <a:ext cx="360040" cy="360040"/>
          </a:xfrm>
          <a:prstGeom prst="ellipse">
            <a:avLst/>
          </a:prstGeom>
          <a:solidFill>
            <a:schemeClr val="bg2">
              <a:lumMod val="50000"/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123728" y="4293096"/>
            <a:ext cx="360040" cy="360040"/>
          </a:xfrm>
          <a:prstGeom prst="ellipse">
            <a:avLst/>
          </a:prstGeom>
          <a:solidFill>
            <a:schemeClr val="bg2">
              <a:lumMod val="50000"/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ru-RU" dirty="0" smtClean="0"/>
              <a:t>Тестовые задания ЕГЭ – 2013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548680"/>
            <a:ext cx="9144000" cy="584775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2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Укажите предложение с грамматической ошибкой ( с нарушением синтаксической нормы).</a:t>
            </a:r>
          </a:p>
          <a:p>
            <a:pPr marL="342900" lvl="0" indent="-342900">
              <a:buFont typeface="+mj-lt"/>
              <a:buAutoNum type="arabicParenR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Мир животных , изучаемый зоологией и некоторыми другими науками, отличается огромным разнообразием.</a:t>
            </a:r>
          </a:p>
          <a:p>
            <a:pPr marL="342900" lvl="0" indent="-342900">
              <a:buFont typeface="+mj-lt"/>
              <a:buAutoNum type="arabicParenR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Те, кто настойчиво стремится к достижению своей цели, достойны уважения.</a:t>
            </a:r>
          </a:p>
          <a:p>
            <a:pPr marL="342900" lvl="0" indent="-342900">
              <a:buFont typeface="+mj-lt"/>
              <a:buAutoNum type="arabicParenR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Вопреки прогноза установилась ясная погода.</a:t>
            </a:r>
          </a:p>
          <a:p>
            <a:pPr marL="342900" lvl="0" indent="-342900">
              <a:buFont typeface="+mj-lt"/>
              <a:buAutoNum type="arabicParenR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В.М.Васнецов вырос в северном селе, отгороженном вековыми лесами от больших городов и сохранившем старинные обычаи и обряды, поверья и сказания.</a:t>
            </a:r>
          </a:p>
          <a:p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2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В каком ряду во всех трёх словах пропущена одна и та же буква?</a:t>
            </a:r>
          </a:p>
          <a:p>
            <a:pPr marL="342900" lvl="0" indent="-342900">
              <a:buFont typeface="+mj-lt"/>
              <a:buAutoNum type="arabicParenR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пр..весёлый, пр..школьный, пр..тормозить;</a:t>
            </a:r>
          </a:p>
          <a:p>
            <a:pPr marL="342900" lvl="0" indent="-342900">
              <a:buFont typeface="+mj-lt"/>
              <a:buAutoNum type="arabicParenR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и..черпать, ра..пределитель, бе..цельный;</a:t>
            </a:r>
          </a:p>
          <a:p>
            <a:pPr marL="342900" lvl="0" indent="-342900">
              <a:buFont typeface="+mj-lt"/>
              <a:buAutoNum type="arabicParenR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пре..писание, по..клеить, о..давать;</a:t>
            </a:r>
          </a:p>
          <a:p>
            <a:pPr marL="342900" lvl="0" indent="-342900">
              <a:buFont typeface="+mj-lt"/>
              <a:buAutoNum type="arabicParenR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сверх..нтересный, под..тожить, небез..звестный.</a:t>
            </a:r>
            <a:endParaRPr lang="ru-RU" sz="2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0" y="2996952"/>
            <a:ext cx="288032" cy="288032"/>
          </a:xfrm>
          <a:prstGeom prst="ellipse">
            <a:avLst/>
          </a:prstGeom>
          <a:solidFill>
            <a:schemeClr val="bg2">
              <a:lumMod val="50000"/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980728"/>
          <a:ext cx="467544" cy="28041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7544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А</a:t>
                      </a:r>
                      <a:r>
                        <a:rPr lang="en-US" sz="1600" dirty="0" smtClean="0"/>
                        <a:t>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79512" y="4653136"/>
          <a:ext cx="648072" cy="28041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48072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А</a:t>
                      </a:r>
                      <a:r>
                        <a:rPr lang="en-US" sz="1600" dirty="0" smtClean="0"/>
                        <a:t>15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Овал 9"/>
          <p:cNvSpPr/>
          <p:nvPr/>
        </p:nvSpPr>
        <p:spPr>
          <a:xfrm>
            <a:off x="0" y="5373216"/>
            <a:ext cx="288032" cy="288032"/>
          </a:xfrm>
          <a:prstGeom prst="ellipse">
            <a:avLst/>
          </a:prstGeom>
          <a:solidFill>
            <a:schemeClr val="bg2">
              <a:lumMod val="50000"/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5832648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buNone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sz="2200" b="1" i="1" dirty="0" smtClean="0">
                <a:latin typeface="Calibri" pitchFamily="34" charset="0"/>
                <a:cs typeface="Calibri" pitchFamily="34" charset="0"/>
              </a:rPr>
              <a:t>		</a:t>
            </a:r>
            <a:r>
              <a:rPr lang="ru-RU" sz="2200" b="1" i="1" dirty="0" smtClean="0">
                <a:latin typeface="Calibri" pitchFamily="34" charset="0"/>
                <a:cs typeface="Calibri" pitchFamily="34" charset="0"/>
              </a:rPr>
              <a:t>… (2) Год я прожил в детском доме, а потом приехала мама и забрала меня. (3)…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Из предложения 2 выпишите слово, образованное суффиксальным способом.</a:t>
            </a:r>
          </a:p>
          <a:p>
            <a:pPr>
              <a:buNone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		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Укажите предложение с грамматической ошибкой ( с нарушением синтаксической нормы).</a:t>
            </a:r>
          </a:p>
          <a:p>
            <a:pPr lvl="0">
              <a:buNone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1)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Согласно распоряжения директора школы, в спортивных играх могут принять участие все учащиеся.</a:t>
            </a:r>
          </a:p>
          <a:p>
            <a:pPr lvl="0">
              <a:buNone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2)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Никто из тех, кто слушал удивительную музыку П.И. Чайковского к балету «Щелкунчик», не мог остаться равнодушным.</a:t>
            </a:r>
          </a:p>
          <a:p>
            <a:pPr lvl="0">
              <a:buNone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3)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Все накопленные знания о мире животных не сможет вместить ни одна энциклопедия.</a:t>
            </a:r>
          </a:p>
          <a:p>
            <a:pPr lvl="0">
              <a:buNone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4)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На картине «Три богатыря» В.М.Васнецов изобразил любимых героев        русских былин: Илью Муромца, Добрыню Никитича, Алёшу Поповича.</a:t>
            </a:r>
          </a:p>
          <a:p>
            <a:pPr>
              <a:buNone/>
            </a:pPr>
            <a:endParaRPr lang="ru-RU" sz="2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ru-RU" dirty="0" smtClean="0"/>
              <a:t>Тестовые задания ЕГЭ – 2013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79512" y="3356992"/>
            <a:ext cx="288032" cy="288032"/>
          </a:xfrm>
          <a:prstGeom prst="ellipse">
            <a:avLst/>
          </a:prstGeom>
          <a:solidFill>
            <a:schemeClr val="bg2">
              <a:lumMod val="50000"/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2636912"/>
          <a:ext cx="504056" cy="28041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04056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А</a:t>
                      </a:r>
                      <a:r>
                        <a:rPr lang="en-US" sz="1600" dirty="0" smtClean="0"/>
                        <a:t>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7544" y="836712"/>
          <a:ext cx="504056" cy="28041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04056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+mn-lt"/>
                          <a:ea typeface="+mn-ea"/>
                          <a:cs typeface="+mn-cs"/>
                        </a:rPr>
                        <a:t>B1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491880" y="764704"/>
            <a:ext cx="1152128" cy="360040"/>
          </a:xfrm>
          <a:prstGeom prst="rect">
            <a:avLst/>
          </a:prstGeom>
          <a:solidFill>
            <a:schemeClr val="accent1"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481328"/>
            <a:ext cx="8363272" cy="45259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Каждая неудача прибавляет ума. </a:t>
            </a:r>
          </a:p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Не силой борются, а умением.</a:t>
            </a:r>
          </a:p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Неправдой не проживёшь. </a:t>
            </a:r>
          </a:p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Не бросай друга в несчастье.</a:t>
            </a:r>
          </a:p>
          <a:p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/>
              <a:t>Мини-диктант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844824"/>
            <a:ext cx="882047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    3           2          2         2          1           1</a:t>
            </a:r>
          </a:p>
          <a:p>
            <a:pPr>
              <a:buNone/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Осень, рассвет, озеро, туман, дымка, тишина, 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    2       3       3          3           2        2</a:t>
            </a:r>
          </a:p>
          <a:p>
            <a:pPr>
              <a:buNone/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 утро, тень, ночь, глубина, место, день.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Карточка №1</a:t>
            </a:r>
            <a:br>
              <a:rPr lang="ru-RU" dirty="0" smtClean="0"/>
            </a:br>
            <a:r>
              <a:rPr lang="ru-RU" dirty="0" smtClean="0"/>
              <a:t>Задание: Обозначьте склонения существительных: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303</TotalTime>
  <Words>556</Words>
  <Application>Microsoft Office PowerPoint</Application>
  <PresentationFormat>Экран (4:3)</PresentationFormat>
  <Paragraphs>167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Открытая</vt:lpstr>
      <vt:lpstr> ТЕМА УРОКА:  « ОБОБЩЕНИЕ ЗНАНИЙ ОБ ИМЕНИ СУЩЕСТВИТЕЛЬНОМ »</vt:lpstr>
      <vt:lpstr>Цели урока:   </vt:lpstr>
      <vt:lpstr>Слайд 3</vt:lpstr>
      <vt:lpstr> Тестовые задания ГИА - 2013</vt:lpstr>
      <vt:lpstr> Тестовые задания ГИА - 2013</vt:lpstr>
      <vt:lpstr>Тестовые задания ЕГЭ – 2013</vt:lpstr>
      <vt:lpstr>Тестовые задания ЕГЭ – 2013</vt:lpstr>
      <vt:lpstr>Мини-диктант</vt:lpstr>
      <vt:lpstr>Карточка №1 Задание: Обозначьте склонения существительных:</vt:lpstr>
      <vt:lpstr>КАРТОЧКА №2</vt:lpstr>
      <vt:lpstr>ТЕСТ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Спасибо за внимание!!!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« ОБОБЩЕНИЕ ЗНАНИЙ ОБ ИМЕНИ СУЩЕСТВИТЕЛЬНОМ »</dc:title>
  <dc:creator>EMASH</dc:creator>
  <cp:lastModifiedBy>EMASH</cp:lastModifiedBy>
  <cp:revision>30</cp:revision>
  <dcterms:created xsi:type="dcterms:W3CDTF">2012-12-16T13:16:50Z</dcterms:created>
  <dcterms:modified xsi:type="dcterms:W3CDTF">2012-12-18T13:42:28Z</dcterms:modified>
</cp:coreProperties>
</file>