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1" r:id="rId5"/>
    <p:sldId id="260" r:id="rId6"/>
    <p:sldId id="262" r:id="rId7"/>
    <p:sldId id="263" r:id="rId8"/>
    <p:sldId id="264" r:id="rId9"/>
    <p:sldId id="265" r:id="rId10"/>
    <p:sldId id="259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 userDrawn="1"/>
        </p:nvSpPr>
        <p:spPr>
          <a:xfrm>
            <a:off x="1311283" y="1124744"/>
            <a:ext cx="6359221" cy="3744416"/>
          </a:xfrm>
          <a:prstGeom prst="round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267733"/>
            <a:ext cx="2263545" cy="23352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4426" y="4725144"/>
            <a:ext cx="2352159" cy="19273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920" y="393305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3563888" y="6413127"/>
            <a:ext cx="2131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 dirty="0">
              <a:solidFill>
                <a:schemeClr val="bg2">
                  <a:lumMod val="9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1" name="Рамка 10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5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656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43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161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998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141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097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28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67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762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453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73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251520" y="260648"/>
            <a:ext cx="8640960" cy="6359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492844"/>
            <a:ext cx="1563760" cy="21276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563888" y="6413127"/>
            <a:ext cx="2131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 dirty="0">
              <a:solidFill>
                <a:schemeClr val="bg2">
                  <a:lumMod val="9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81247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259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951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08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2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876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529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834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808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810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23565-DAA0-4868-B2EF-7FF5C670D5A7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7E236-90F3-47E5-95D6-E462D7B45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18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33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ylik72.narod.ru/images/69490796_09.png" TargetMode="External"/><Relationship Id="rId2" Type="http://schemas.openxmlformats.org/officeDocument/2006/relationships/hyperlink" Target="http://funforkids.ru/pictures/school21/school21099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x-ps.ru/_ld/4/440.jpg" TargetMode="External"/><Relationship Id="rId4" Type="http://schemas.openxmlformats.org/officeDocument/2006/relationships/hyperlink" Target="http://www.look.com.ua/pic/201210/1280x960/look.com.ua-60110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Значение, употребление и написание суффиксов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013176"/>
            <a:ext cx="3808512" cy="124854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Автор: </a:t>
            </a:r>
            <a:r>
              <a:rPr lang="ru-RU" sz="1600" dirty="0" err="1" smtClean="0">
                <a:solidFill>
                  <a:schemeClr val="tx1"/>
                </a:solidFill>
              </a:rPr>
              <a:t>Максимчук</a:t>
            </a:r>
            <a:r>
              <a:rPr lang="ru-RU" sz="1600" dirty="0" smtClean="0">
                <a:solidFill>
                  <a:schemeClr val="tx1"/>
                </a:solidFill>
              </a:rPr>
              <a:t> Елизавета Сергеевна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МОБУ «СОШ №4»</a:t>
            </a:r>
          </a:p>
          <a:p>
            <a:r>
              <a:rPr lang="ru-RU" sz="1600" dirty="0" err="1" smtClean="0">
                <a:solidFill>
                  <a:schemeClr val="tx1"/>
                </a:solidFill>
              </a:rPr>
              <a:t>Г.Бузулука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11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600" u="sng" dirty="0">
                <a:hlinkClick r:id="rId2"/>
              </a:rPr>
              <a:t>http://funforkids.ru/pictures/school21/school21099.png</a:t>
            </a:r>
            <a:r>
              <a:rPr lang="ru-RU" sz="1600" dirty="0"/>
              <a:t> девочка за партой</a:t>
            </a:r>
          </a:p>
          <a:p>
            <a:pPr lvl="0"/>
            <a:r>
              <a:rPr lang="ru-RU" sz="1600" u="sng" dirty="0">
                <a:hlinkClick r:id="rId3"/>
              </a:rPr>
              <a:t>http://lylik72.narod.ru/images/69490796_09.png</a:t>
            </a:r>
            <a:r>
              <a:rPr lang="ru-RU" sz="1600" dirty="0"/>
              <a:t>  девочка</a:t>
            </a:r>
          </a:p>
          <a:p>
            <a:pPr lvl="0"/>
            <a:r>
              <a:rPr lang="ru-RU" sz="1600" u="sng" dirty="0">
                <a:hlinkClick r:id="rId4"/>
              </a:rPr>
              <a:t>http://www.look.com.ua/pic/201210/1280x960/look.com.ua-60110.jpg</a:t>
            </a:r>
            <a:r>
              <a:rPr lang="ru-RU" sz="1600" dirty="0"/>
              <a:t>  лист в линию</a:t>
            </a:r>
          </a:p>
          <a:p>
            <a:pPr lvl="0"/>
            <a:r>
              <a:rPr lang="ru-RU" sz="1600" u="sng" dirty="0">
                <a:hlinkClick r:id="rId5"/>
              </a:rPr>
              <a:t>http://ex-ps.ru/_ld/4/440.jpg</a:t>
            </a:r>
            <a:r>
              <a:rPr lang="ru-RU" sz="1600" dirty="0"/>
              <a:t> голубой фон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89388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196752"/>
            <a:ext cx="347873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44824"/>
            <a:ext cx="62646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34495E"/>
                </a:solidFill>
                <a:latin typeface="Regular"/>
              </a:rPr>
              <a:t>Закину палку, убью не галку,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solidFill>
                  <a:srgbClr val="34495E"/>
                </a:solidFill>
                <a:latin typeface="Regular"/>
              </a:rPr>
              <a:t>Ощиплю не перья, съем не мясо.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4581128"/>
            <a:ext cx="273825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Рыбак</a:t>
            </a:r>
            <a:endParaRPr lang="ru-RU" sz="7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4975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[рыбак]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4932040" y="404664"/>
            <a:ext cx="72008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899592" y="1916832"/>
            <a:ext cx="6552728" cy="15841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123728" y="1916832"/>
            <a:ext cx="0" cy="15841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419872" y="1916832"/>
            <a:ext cx="0" cy="15841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788024" y="1916832"/>
            <a:ext cx="0" cy="15841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156176" y="1916832"/>
            <a:ext cx="0" cy="15841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83533" y="2924944"/>
            <a:ext cx="10801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1317845" y="2276872"/>
            <a:ext cx="335969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339752" y="2024844"/>
            <a:ext cx="79208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627784" y="3212976"/>
            <a:ext cx="108012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563888" y="2924944"/>
            <a:ext cx="9361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3779912" y="2276872"/>
            <a:ext cx="39604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968044" y="2276872"/>
            <a:ext cx="900100" cy="9721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5535107" y="2024844"/>
            <a:ext cx="117013" cy="10801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300192" y="2924944"/>
            <a:ext cx="9361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128" y="3933056"/>
            <a:ext cx="4259623" cy="2658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944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6" grpId="0" animBg="1"/>
      <p:bldP spid="17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908720"/>
            <a:ext cx="4392488" cy="582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8242" y="0"/>
            <a:ext cx="4536504" cy="492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ятно 1 3"/>
          <p:cNvSpPr/>
          <p:nvPr/>
        </p:nvSpPr>
        <p:spPr>
          <a:xfrm>
            <a:off x="1403648" y="1968826"/>
            <a:ext cx="360040" cy="360040"/>
          </a:xfrm>
          <a:prstGeom prst="irregularSeal1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2483768" y="1232756"/>
            <a:ext cx="360040" cy="360040"/>
          </a:xfrm>
          <a:prstGeom prst="irregularSeal1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5986197" y="2636912"/>
            <a:ext cx="360040" cy="360040"/>
          </a:xfrm>
          <a:prstGeom prst="irregularSeal1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-0.0037 C -0.0217 -0.00764 -0.01805 -0.0074 -0.02152 -0.01689 C -0.02309 -0.02128 -0.02847 -0.03377 -0.03142 -0.03747 C -0.03454 -0.05481 -0.03541 -0.07308 -0.02986 -0.08997 C -0.02378 -0.10824 -0.03038 -0.08141 -0.0243 -0.10315 C -0.0217 -0.11217 -0.02465 -0.10893 -0.02013 -0.11633 C -0.01423 -0.12604 -0.00086 -0.13483 0.00816 -0.13876 C 0.01893 -0.14848 0.0132 -0.1457 0.025 -0.14825 C 0.03889 -0.15426 0.03056 -0.15171 0.05035 -0.1538 C 0.08369 -0.16258 0.08073 -0.15703 0.13907 -0.15565 C 0.15087 -0.15033 0.16337 -0.14825 0.1757 -0.1464 C 0.18073 -0.13576 0.19063 -0.12581 0.19966 -0.12188 C 0.20816 -0.11055 0.21007 -0.09552 0.2165 -0.08257 C 0.21841 -0.07493 0.22032 -0.06753 0.22223 -0.0599 C 0.22084 -0.0451 0.21858 -0.03099 0.21511 -0.01689 C 0.21268 0.00323 0.20521 0.02012 0.19549 0.03561 C 0.19115 0.04255 0.19306 0.04486 0.18421 0.04879 C 0.17292 0.05365 0.17865 0.0518 0.16719 0.05434 C 0.15556 0.06013 0.16459 0.05643 0.13907 0.05643 " pathEditMode="relative" rAng="0" ptsTypes="ffffffffffffffffffA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-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73 0.00926 -0.00312 0.01851 -0.00711 0.02637 C -0.00902 0.034 -0.01111 0.04186 -0.01406 0.0488 C -0.01579 0.05273 -0.01979 0.06013 -0.01979 0.06013 C -0.02309 0.07309 -0.0217 0.06754 -0.02395 0.07702 C -0.02552 0.08349 -0.03159 0.09274 -0.03385 0.09945 C -0.0401 0.11841 -0.04201 0.1383 -0.05069 0.15565 C -0.05381 0.1686 -0.05121 0.1642 -0.05642 0.17068 C -0.06059 0.18826 -0.06892 0.20375 -0.07326 0.22133 C -0.0743 0.22572 -0.0776 0.2285 -0.07881 0.23266 C -0.08142 0.24168 -0.08368 0.25186 -0.08871 0.25902 C -0.09045 0.26851 -0.096 0.27868 -0.1 0.28701 C -0.10086 0.28886 -0.10173 0.29094 -0.10277 0.29279 C -0.10364 0.29464 -0.10572 0.29834 -0.10572 0.29834 C -0.10815 0.30828 -0.1125 0.31777 -0.11684 0.32655 C -0.12083 0.33465 -0.12152 0.34644 -0.12534 0.35454 C -0.13142 0.36703 -0.13454 0.38136 -0.14079 0.39408 C -0.14236 0.39732 -0.14236 0.40172 -0.14375 0.40519 C -0.14496 0.40796 -0.15 0.41791 -0.15208 0.42207 C -0.15295 0.42392 -0.15381 0.426 -0.15486 0.42785 C -0.15572 0.4297 -0.15781 0.4334 -0.15781 0.4334 C -0.16197 0.45028 -0.16597 0.45421 -0.17604 0.46161 C -0.1842 0.46763 -0.18958 0.47549 -0.19861 0.4785 C -0.22239 0.47595 -0.2309 0.47618 -0.2493 0.45976 C -0.25364 0.45075 -0.25156 0.45606 -0.25486 0.44288 C -0.25538 0.44057 -0.25694 0.43918 -0.25781 0.4371 C -0.26145 0.42877 -0.26493 0.41999 -0.2677 0.41097 C -0.27309 0.39339 -0.2677 0.40519 -0.27326 0.39408 C -0.27482 0.37766 -0.27638 0.38368 -0.27326 0.37535 " pathEditMode="relative" ptsTypes="ffffffffffffffffffffffffffffA">
                                      <p:cBhvr>
                                        <p:cTn id="3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74 0.00878 -0.0033 0.01665 -0.00712 0.02428 C -0.00851 0.03006 -0.00868 0.03654 -0.01129 0.04139 C -0.0132 0.04509 -0.01702 0.05249 -0.01702 0.05249 C -0.01893 0.06059 -0.02275 0.06729 -0.02535 0.07516 C -0.0316 0.09435 -0.02466 0.07955 -0.03108 0.09204 C -0.03351 0.10198 -0.0316 0.09597 -0.03802 0.10892 C -0.03959 0.11216 -0.03924 0.11679 -0.0408 0.12002 C -0.04184 0.12187 -0.04271 0.12395 -0.04375 0.1258 C -0.04462 0.1295 -0.04497 0.13367 -0.04653 0.13691 C -0.0474 0.13876 -0.04862 0.14061 -0.04931 0.14269 C -0.05261 0.15263 -0.0533 0.16928 -0.05782 0.1783 C -0.06181 0.1864 -0.06441 0.19588 -0.06771 0.20444 C -0.07327 0.21901 -0.07327 0.23797 -0.08039 0.25138 C -0.08299 0.26202 -0.08646 0.26988 -0.09011 0.2796 C -0.09271 0.28654 -0.09393 0.29463 -0.09584 0.30203 C -0.09636 0.30434 -0.10782 0.32909 -0.10851 0.33024 C -0.11198 0.33695 -0.1125 0.34505 -0.11702 0.35083 C -0.11858 0.35684 -0.1224 0.3617 -0.12396 0.36771 C -0.12726 0.38089 -0.12587 0.37534 -0.12813 0.38459 C -0.12917 0.38852 -0.13264 0.39037 -0.13386 0.39407 C -0.13646 0.40171 -0.13785 0.40911 -0.1408 0.41651 C -0.14618 0.43015 -0.14306 0.41142 -0.14931 0.43709 C -0.15157 0.44657 -0.15851 0.46785 -0.16337 0.47479 C -0.16632 0.48681 -0.17171 0.49629 -0.17466 0.50855 C -0.17552 0.51225 -0.17743 0.51965 -0.17743 0.51965 C -0.17743 0.51965 -0.17657 0.51595 -0.17605 0.5141 C -0.17448 0.50809 -0.16962 0.50485 -0.16771 0.49907 C -0.16476 0.49028 -0.16285 0.48011 -0.16059 0.47086 C -0.15955 0.46669 -0.15695 0.46345 -0.15504 0.45975 C -0.15226 0.4542 -0.15087 0.4468 -0.14792 0.44102 C -0.14584 0.43223 -0.14462 0.42483 -0.13941 0.41836 C -0.13594 0.40448 -0.14063 0.4216 -0.13525 0.40703 C -0.13264 0.39986 -0.1316 0.39014 -0.12969 0.38274 C -0.12726 0.3728 -0.12362 0.36447 -0.12118 0.35453 C -0.11927 0.3469 -0.11302 0.3395 -0.11129 0.33209 C -0.10903 0.32261 -0.10677 0.31105 -0.10139 0.30388 C -0.10018 0.29879 -0.09844 0.28654 -0.09584 0.28145 C -0.09393 0.27775 -0.09011 0.27012 -0.09011 0.27012 C -0.08698 0.2574 -0.08941 0.26179 -0.08455 0.25508 C -0.08368 0.25138 -0.08264 0.24768 -0.08177 0.24398 C -0.08073 0.23959 -0.07605 0.23265 -0.07605 0.23265 C -0.07309 0.22109 -0.06789 0.21045 -0.06476 0.19888 C -0.06355 0.19449 -0.06337 0.18987 -0.06198 0.1857 C -0.06129 0.18362 -0.0599 0.18223 -0.05921 0.18015 C -0.05417 0.16466 -0.05938 0.17252 -0.05348 0.16512 C -0.05139 0.15633 -0.05018 0.15009 -0.04653 0.14269 C -0.04341 0.12534 -0.03802 0.10013 -0.02396 0.09389 C -0.01407 0.0851 -0.01823 0.0888 -0.01129 0.08256 C -0.00973 0.08117 -0.00868 0.07839 -0.00712 0.07701 C -0.00469 0.07493 -0.00122 0.07493 0.00138 0.07308 C 0.00694 0.06914 0.01232 0.06637 0.01823 0.06382 C 0.02309 0.06174 0.02673 0.05642 0.0309 0.05249 C 0.03559 0.0481 0.04722 0.04555 0.05347 0.04139 C 0.05434 0.04 0.05503 0.03839 0.05625 0.03746 C 0.05885 0.03561 0.06475 0.03376 0.06475 0.03376 C 0.07187 0.02428 0.08211 0.02289 0.09149 0.01873 C 0.10156 0.01988 0.11024 0.02012 0.11961 0.02428 C 0.12066 0.02567 0.12187 0.02659 0.12257 0.02821 C 0.12395 0.03168 0.12534 0.03931 0.12534 0.03931 C 0.12378 0.04278 0.121 0.04509 0.11961 0.04879 C 0.11267 0.06706 0.11284 0.0895 0.10416 0.10684 C 0.10173 0.11679 0.10017 0.1265 0.09566 0.13506 C 0.09184 0.15055 0.09722 0.13159 0.09149 0.14454 C 0.08836 0.15148 0.08593 0.1598 0.08298 0.16697 C 0.08125 0.1709 0.07847 0.17391 0.07743 0.1783 C 0.0743 0.19102 0.07673 0.18663 0.07187 0.19333 C 0.07013 0.19935 0.06805 0.20444 0.06614 0.21022 C 0.06354 0.21808 0.06267 0.22641 0.06059 0.2345 C 0.06215 0.24676 0.06302 0.24861 0.07031 0.25508 C 0.08107 0.25416 0.09079 0.25878 0.09861 0.24953 C 0.10104 0.24653 0.10277 0.24236 0.10555 0.24005 C 0.10833 0.23751 0.11076 0.23404 0.11406 0.23265 C 0.11684 0.23149 0.12257 0.22895 0.12257 0.22895 C 0.13211 0.22016 0.12777 0.22271 0.13524 0.21947 C 0.14479 0.21091 0.14045 0.21345 0.14791 0.21022 C 0.15382 0.20166 0.15954 0.19865 0.16753 0.19518 C 0.17222 0.1931 0.17395 0.18778 0.17882 0.1857 C 0.18194 0.17946 0.18333 0.17691 0.18871 0.1746 C 0.19635 0.16419 0.19861 0.16304 0.19288 0.16697 " pathEditMode="relative" ptsTypes="fffffffffffffffffffffffffffffffffffffffffffffffffffffffffffffffffffffffffffffffA">
                                      <p:cBhvr>
                                        <p:cTn id="47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7" grpId="0" animBg="1"/>
      <p:bldP spid="7" grpId="1" animBg="1"/>
      <p:bldP spid="7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9820" y="1556793"/>
            <a:ext cx="2511907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763643"/>
            <a:ext cx="2469552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81066"/>
            <a:ext cx="238125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4045801"/>
            <a:ext cx="2785492" cy="278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6445" y="1268760"/>
            <a:ext cx="2592288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467017"/>
            <a:ext cx="2778913" cy="123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4427" y="4729709"/>
            <a:ext cx="172819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757" y="3017980"/>
            <a:ext cx="1062038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933056"/>
            <a:ext cx="2079499" cy="211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325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Проверяй!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sz="3600" dirty="0" smtClean="0"/>
              <a:t>Автобус, велосипед, хоккей, берёза, конфета, горох, карандаш, воробей, </a:t>
            </a:r>
            <a:r>
              <a:rPr lang="ru-RU" sz="3600" dirty="0" err="1" smtClean="0"/>
              <a:t>пе</a:t>
            </a:r>
            <a:r>
              <a:rPr lang="ru-RU" sz="3600" dirty="0" smtClean="0"/>
              <a:t>-нал.</a:t>
            </a:r>
            <a:endParaRPr lang="ru-RU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068960"/>
            <a:ext cx="366395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142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Наблюдай!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(За) ходить      (за)  угол</a:t>
            </a:r>
          </a:p>
          <a:p>
            <a:pPr marL="0" indent="0">
              <a:buNone/>
            </a:pPr>
            <a:r>
              <a:rPr lang="ru-RU" dirty="0" smtClean="0"/>
              <a:t>(с) лететь    (с) крыши</a:t>
            </a:r>
          </a:p>
          <a:p>
            <a:pPr marL="0" indent="0">
              <a:buNone/>
            </a:pPr>
            <a:r>
              <a:rPr lang="ru-RU" dirty="0" smtClean="0"/>
              <a:t>(у) бежать   (от) погони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510882"/>
            <a:ext cx="45276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Приставка      предлог</a:t>
            </a:r>
            <a:endParaRPr lang="ru-RU" sz="36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043608" y="2420888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475656" y="1917889"/>
            <a:ext cx="6397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л.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4079" y="1979443"/>
            <a:ext cx="134203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дальний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47196" y="2241054"/>
            <a:ext cx="37702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˅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827584" y="3104964"/>
            <a:ext cx="216024" cy="1080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1106" y="2441108"/>
            <a:ext cx="9382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649422" y="2650367"/>
            <a:ext cx="133357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высокой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755576" y="3645024"/>
            <a:ext cx="288032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151620" y="3104964"/>
            <a:ext cx="6397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л.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01872" y="3158970"/>
            <a:ext cx="12811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долгой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27584" y="4077072"/>
            <a:ext cx="810074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Чтобы отличить приставку от предлога,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том месте, где возник </a:t>
            </a:r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вопрос,поп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pPr algn="ctr"/>
            <a:r>
              <a:rPr lang="ru-RU" sz="3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обуй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вставить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другое </a:t>
            </a: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слово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Получилось-</a:t>
            </a:r>
            <a:r>
              <a:rPr lang="ru-RU" sz="3600" b="1" cap="none" spc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предлог</a:t>
            </a:r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,а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нет-</a:t>
            </a:r>
            <a:r>
              <a:rPr lang="ru-RU" sz="3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приставка</a:t>
            </a:r>
            <a:endParaRPr lang="ru-RU" sz="36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555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4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У осы не усы, не усищи, а усики.</a:t>
            </a:r>
            <a:endParaRPr lang="ru-RU" sz="4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3226772" cy="2516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4048" y="980728"/>
            <a:ext cx="8640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^</a:t>
            </a:r>
            <a:endParaRPr lang="ru-RU" sz="96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92280" y="981742"/>
            <a:ext cx="7986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^</a:t>
            </a:r>
            <a:endParaRPr lang="ru-RU" sz="96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47525" y="957469"/>
            <a:ext cx="8338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ᴖ</a:t>
            </a:r>
            <a:endParaRPr lang="ru-RU" sz="96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4707" y="580331"/>
            <a:ext cx="2103437" cy="256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580331"/>
            <a:ext cx="2103437" cy="256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95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735073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Итог урока</a:t>
            </a:r>
          </a:p>
          <a:p>
            <a:pPr marL="685800" indent="-685800" algn="ctr">
              <a:buFont typeface="Arial" pitchFamily="34" charset="0"/>
              <a:buChar char="•"/>
            </a:pPr>
            <a:r>
              <a:rPr lang="ru-RU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нового узнал?</a:t>
            </a:r>
          </a:p>
          <a:p>
            <a:pPr marL="685800" indent="-685800" algn="ctr">
              <a:buFont typeface="Arial" pitchFamily="34" charset="0"/>
              <a:buChar char="•"/>
            </a:pPr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Чему научился?</a:t>
            </a:r>
          </a:p>
          <a:p>
            <a:pPr marL="685800" indent="-685800" algn="ctr">
              <a:buFont typeface="Arial" pitchFamily="34" charset="0"/>
              <a:buChar char="•"/>
            </a:pPr>
            <a:r>
              <a:rPr lang="ru-RU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было непонятно?</a:t>
            </a:r>
            <a:endParaRPr lang="ru-RU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430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160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Значение, употребление и написание суффиксов</vt:lpstr>
      <vt:lpstr>Презентация PowerPoint</vt:lpstr>
      <vt:lpstr>[рыбак]</vt:lpstr>
      <vt:lpstr>Презентация PowerPoint</vt:lpstr>
      <vt:lpstr>Словарная работа.</vt:lpstr>
      <vt:lpstr>Проверяй!</vt:lpstr>
      <vt:lpstr>Наблюдай!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Михайловна</dc:creator>
  <cp:lastModifiedBy>Денис Максимчук</cp:lastModifiedBy>
  <cp:revision>12</cp:revision>
  <dcterms:created xsi:type="dcterms:W3CDTF">2014-08-08T18:33:59Z</dcterms:created>
  <dcterms:modified xsi:type="dcterms:W3CDTF">2016-09-27T07:33:05Z</dcterms:modified>
</cp:coreProperties>
</file>