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4" r:id="rId4"/>
    <p:sldId id="277" r:id="rId5"/>
    <p:sldId id="278" r:id="rId6"/>
    <p:sldId id="279" r:id="rId7"/>
    <p:sldId id="280" r:id="rId8"/>
    <p:sldId id="291" r:id="rId9"/>
    <p:sldId id="285" r:id="rId10"/>
    <p:sldId id="287" r:id="rId11"/>
    <p:sldId id="273" r:id="rId12"/>
    <p:sldId id="286" r:id="rId13"/>
    <p:sldId id="28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CC00"/>
    <a:srgbClr val="00FF00"/>
    <a:srgbClr val="FF33CC"/>
    <a:srgbClr val="FF9999"/>
    <a:srgbClr val="FFFF99"/>
    <a:srgbClr val="CC00FF"/>
    <a:srgbClr val="CC3300"/>
    <a:srgbClr val="FF9933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58359-200B-4FC7-96D7-2C598E274A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FAC5B-8F12-48FE-A664-AE42B233A5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C98C4-BB0A-41FE-9A6C-DCDA2B0CC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77C910-819E-4059-A7FF-CD4ED72AAA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AE2E5-06E3-4497-B6A3-068D4F89AF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1E72B-423B-43CC-A284-16016EDC06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E8B6D-9644-44E6-90A1-142EEC510E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E38BF-AA19-4BDA-B76A-33B8E3EAAE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D0F23-C56F-46EB-A0F2-545EDB2C94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C5C98-529C-4019-B385-EF88C8D289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26C63-00EA-4C0E-922F-86FE856AFA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7DEAB-240B-4579-910A-91638DD52C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F99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45F872-D994-4EE7-BB9A-EDC5F04B81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53.radikal.ru/i141/1104/be/623af5106a3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vedmachka.gorod.tomsk.ru/uploads/8720/1287458896/111290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creenshots.etvnet.com/000/610/700/b03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828600" y="188640"/>
            <a:ext cx="10513168" cy="2088232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A50021"/>
                </a:solidFill>
                <a:latin typeface="+mj-lt"/>
              </a:rPr>
              <a:t>«</a:t>
            </a:r>
            <a:r>
              <a:rPr lang="tt-RU" sz="4800" b="1" i="1" dirty="0">
                <a:solidFill>
                  <a:srgbClr val="A50021"/>
                </a:solidFill>
                <a:latin typeface="+mj-lt"/>
                <a:ea typeface="+mj-ea"/>
                <a:cs typeface="Times New Roman" pitchFamily="18" charset="0"/>
              </a:rPr>
              <a:t>Бар кеше изгелек </a:t>
            </a:r>
            <a:r>
              <a:rPr lang="tt-RU" sz="4800" b="1" i="1" dirty="0" smtClean="0">
                <a:solidFill>
                  <a:srgbClr val="A50021"/>
                </a:solidFill>
                <a:latin typeface="+mj-lt"/>
                <a:ea typeface="+mj-ea"/>
                <a:cs typeface="Times New Roman" pitchFamily="18" charset="0"/>
              </a:rPr>
              <a:t>кылса,                                                       яктырыр </a:t>
            </a:r>
            <a:r>
              <a:rPr lang="tt-RU" sz="4800" b="1" i="1" dirty="0">
                <a:solidFill>
                  <a:srgbClr val="A50021"/>
                </a:solidFill>
                <a:latin typeface="+mj-lt"/>
                <a:ea typeface="+mj-ea"/>
                <a:cs typeface="Times New Roman" pitchFamily="18" charset="0"/>
              </a:rPr>
              <a:t>иде дөнья</a:t>
            </a:r>
            <a:r>
              <a:rPr lang="ru-RU" sz="6000" b="1" i="1" dirty="0" smtClean="0">
                <a:solidFill>
                  <a:srgbClr val="A50021"/>
                </a:solidFill>
                <a:latin typeface="+mj-lt"/>
              </a:rPr>
              <a:t>»</a:t>
            </a:r>
            <a:endParaRPr lang="ru-RU" sz="6000" b="1" i="1" dirty="0">
              <a:solidFill>
                <a:srgbClr val="A50021"/>
              </a:solidFill>
              <a:latin typeface="+mj-lt"/>
            </a:endParaRPr>
          </a:p>
        </p:txBody>
      </p:sp>
      <p:pic>
        <p:nvPicPr>
          <p:cNvPr id="2053" name="Picture 5" descr="3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348880"/>
            <a:ext cx="7776864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Дуслык кануннары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468544" cy="4525963"/>
          </a:xfrm>
        </p:spPr>
        <p:txBody>
          <a:bodyPr/>
          <a:lstStyle/>
          <a:p>
            <a:pPr marL="0" indent="0">
              <a:buNone/>
            </a:pPr>
            <a:r>
              <a:rPr lang="tt-RU" dirty="0" smtClean="0"/>
              <a:t>1.Дустыңны үртәмә,түбәнсетмә.                                 2.Авырлык килгәндә ярдәм ит.                                  3.Шатлыгыңны </a:t>
            </a:r>
            <a:r>
              <a:rPr lang="tt-RU" smtClean="0"/>
              <a:t>дустың </a:t>
            </a:r>
            <a:r>
              <a:rPr lang="tt-RU" smtClean="0"/>
              <a:t>белән </a:t>
            </a:r>
            <a:r>
              <a:rPr lang="tt-RU" dirty="0" smtClean="0"/>
              <a:t>бүлешә бел. 4.Дустыңның кимчелекләреннән көлмә.                      5.Дустыңны киеменә карап түгел,яхшы сыйфат-   ларына карап сайла.                                                                 6.Хаталарыңны таный бел,тәнкыйт</a:t>
            </a:r>
            <a:r>
              <a:rPr lang="ru-RU" dirty="0" smtClean="0"/>
              <a:t>ь</a:t>
            </a:r>
            <a:r>
              <a:rPr lang="tt-RU" dirty="0" smtClean="0"/>
              <a:t>не дөрес аңла.                                                                                       7.Дустыңны бер вакытта да сатма.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32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-243408"/>
            <a:ext cx="8229600" cy="3501008"/>
          </a:xfrm>
        </p:spPr>
        <p:txBody>
          <a:bodyPr/>
          <a:lstStyle/>
          <a:p>
            <a: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“Дога белмим дисең нигә                                              Яхшылык-үзе дога!</a:t>
            </a:r>
            <a:b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Бар кеше изгелек кылса,</a:t>
            </a:r>
            <a:b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Яктырыр иде дөнья...”</a:t>
            </a:r>
            <a:endParaRPr lang="ru-RU" sz="40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5" name="Picture 7" descr="9c54e5b6fc3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2936"/>
            <a:ext cx="9144000" cy="4005064"/>
          </a:xfrm>
          <a:noFill/>
          <a:ln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Яшәвеңнең мәг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ъ</a:t>
            </a:r>
            <a:r>
              <a:rPr lang="tt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нәсе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Актыккы сулышны алганда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Уфтанмас өчен җан,ачынып-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Кулларда егәрлек барында,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Яхшылык эшләргә ашыгыйк.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Күтәрик егылган гөлләрне,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Матурлык калмасын басылып.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Холкыбыз бик сабыр булса да,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Яхшылык эшләргә ашыгыйк.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Булмасын нәфсебез безгә баш,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Без аңа үзебез баш булыйк.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Яманлык җиңелсен дисәк без,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Яхшылык эшләргә ашыгыйк.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Ходаның һәр бирмеш көнендә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Бер матур як белән ачылыйк: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Һәркемнең гомере бер генә,</a:t>
            </a:r>
          </a:p>
          <a:p>
            <a:pPr marL="0" indent="0" eaLnBrk="1" hangingPunct="1">
              <a:lnSpc>
                <a:spcPct val="80000"/>
              </a:lnSpc>
              <a:buClr>
                <a:srgbClr val="E3E3FF"/>
              </a:buClr>
              <a:buFontTx/>
              <a:buNone/>
            </a:pPr>
            <a:r>
              <a:rPr lang="tt-RU" sz="2000" dirty="0">
                <a:solidFill>
                  <a:srgbClr val="FF0000"/>
                </a:solidFill>
              </a:rPr>
              <a:t>Яхшылык эшләргә ашыгыйк.</a:t>
            </a:r>
            <a:endParaRPr lang="ru-RU" sz="2000" dirty="0">
              <a:solidFill>
                <a:srgbClr val="FF0000"/>
              </a:solidFill>
            </a:endParaRPr>
          </a:p>
          <a:p>
            <a:endParaRPr lang="ru-RU" sz="2000" dirty="0"/>
          </a:p>
        </p:txBody>
      </p:sp>
      <p:pic>
        <p:nvPicPr>
          <p:cNvPr id="4" name="Picture 180" descr="e20fa3f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08720"/>
            <a:ext cx="183569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3" descr="e20fa3f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2320156"/>
            <a:ext cx="2376264" cy="262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24" descr="forest_1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207567">
            <a:off x="152852" y="2638282"/>
            <a:ext cx="1666212" cy="181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024" descr="forest_1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5162524">
            <a:off x="7229239" y="4097463"/>
            <a:ext cx="123825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7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15" y="3016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5696" y="4725144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4000" b="1" i="1" dirty="0" err="1">
                <a:solidFill>
                  <a:srgbClr val="33CCFF"/>
                </a:solidFill>
                <a:latin typeface="Monotype Corsiva" pitchFamily="66" charset="0"/>
              </a:rPr>
              <a:t>Игътибарыгыз</a:t>
            </a:r>
            <a:r>
              <a:rPr lang="ru-RU" sz="4000" b="1" i="1" dirty="0">
                <a:solidFill>
                  <a:srgbClr val="33CCFF"/>
                </a:solidFill>
                <a:latin typeface="Monotype Corsiva" pitchFamily="66" charset="0"/>
              </a:rPr>
              <a:t> </a:t>
            </a:r>
            <a:endParaRPr lang="en-US" sz="4000" b="1" i="1" dirty="0">
              <a:solidFill>
                <a:srgbClr val="33CCFF"/>
              </a:solidFill>
              <a:latin typeface="Monotype Corsiva" pitchFamily="66" charset="0"/>
            </a:endParaRPr>
          </a:p>
          <a:p>
            <a:pPr algn="ctr" eaLnBrk="1" hangingPunct="1"/>
            <a:r>
              <a:rPr lang="en-US" sz="4000" b="1" i="1" dirty="0" err="1">
                <a:solidFill>
                  <a:srgbClr val="33CCFF"/>
                </a:solidFill>
                <a:latin typeface="Monotype Corsiva" pitchFamily="66" charset="0"/>
              </a:rPr>
              <a:t>өчен</a:t>
            </a:r>
            <a:r>
              <a:rPr lang="en-US" sz="4000" b="1" i="1" dirty="0">
                <a:solidFill>
                  <a:srgbClr val="33CCFF"/>
                </a:solidFill>
                <a:latin typeface="Monotype Corsiva" pitchFamily="66" charset="0"/>
              </a:rPr>
              <a:t> </a:t>
            </a:r>
            <a:r>
              <a:rPr lang="en-US" sz="4000" b="1" i="1" dirty="0" err="1">
                <a:solidFill>
                  <a:srgbClr val="33CCFF"/>
                </a:solidFill>
                <a:latin typeface="Monotype Corsiva" pitchFamily="66" charset="0"/>
              </a:rPr>
              <a:t>бик</a:t>
            </a:r>
            <a:r>
              <a:rPr lang="en-US" sz="4000" b="1" i="1" dirty="0">
                <a:solidFill>
                  <a:srgbClr val="33CCFF"/>
                </a:solidFill>
                <a:latin typeface="Monotype Corsiva" pitchFamily="66" charset="0"/>
              </a:rPr>
              <a:t> </a:t>
            </a:r>
            <a:r>
              <a:rPr lang="en-US" sz="4000" b="1" i="1" dirty="0" err="1">
                <a:solidFill>
                  <a:srgbClr val="33CCFF"/>
                </a:solidFill>
                <a:latin typeface="Monotype Corsiva" pitchFamily="66" charset="0"/>
              </a:rPr>
              <a:t>зур</a:t>
            </a:r>
            <a:r>
              <a:rPr lang="en-US" sz="4000" b="1" i="1" dirty="0">
                <a:solidFill>
                  <a:srgbClr val="33CCFF"/>
                </a:solidFill>
                <a:latin typeface="Monotype Corsiva" pitchFamily="66" charset="0"/>
              </a:rPr>
              <a:t> </a:t>
            </a:r>
          </a:p>
          <a:p>
            <a:pPr algn="ctr" eaLnBrk="1" hangingPunct="1"/>
            <a:r>
              <a:rPr lang="en-US" sz="4000" b="1" i="1" dirty="0" err="1">
                <a:solidFill>
                  <a:srgbClr val="33CCFF"/>
                </a:solidFill>
                <a:latin typeface="Monotype Corsiva" pitchFamily="66" charset="0"/>
              </a:rPr>
              <a:t>рәхмәт</a:t>
            </a:r>
            <a:r>
              <a:rPr lang="en-US" sz="4000" b="1" i="1" dirty="0">
                <a:solidFill>
                  <a:srgbClr val="33CCFF"/>
                </a:solidFill>
                <a:latin typeface="Monotype Corsiva" pitchFamily="66" charset="0"/>
              </a:rPr>
              <a:t>!</a:t>
            </a:r>
            <a:endParaRPr lang="ru-RU" sz="4000" b="1" i="1" dirty="0">
              <a:solidFill>
                <a:srgbClr val="33CC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74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6094460"/>
          </a:xfrm>
        </p:spPr>
        <p:txBody>
          <a:bodyPr/>
          <a:lstStyle/>
          <a:p>
            <a:pPr>
              <a:buNone/>
            </a:pPr>
            <a:r>
              <a:rPr lang="tt-RU" sz="2800" b="1" dirty="0" smtClean="0">
                <a:solidFill>
                  <a:srgbClr val="800080"/>
                </a:solidFill>
              </a:rPr>
              <a:t>    Ходай безне яраткан,                                                                                Төрле җиргә тараткан.                                                                  Акыл биргән,тел биргән,                                                             Иман биргән,дин биргән</a:t>
            </a:r>
            <a:r>
              <a:rPr lang="tt-RU" sz="2800" b="1" dirty="0">
                <a:solidFill>
                  <a:srgbClr val="800080"/>
                </a:solidFill>
              </a:rPr>
              <a:t>.                                                          </a:t>
            </a:r>
            <a:r>
              <a:rPr lang="tt-RU" sz="2800" b="1" dirty="0" smtClean="0">
                <a:solidFill>
                  <a:srgbClr val="800080"/>
                </a:solidFill>
              </a:rPr>
              <a:t>Кояш биргән,Ай биргән.                                                                  Җир дигән зур табынга                                                                  Ниг</a:t>
            </a:r>
            <a:r>
              <a:rPr lang="ru-RU" sz="2800" b="1" dirty="0" smtClean="0">
                <a:solidFill>
                  <a:srgbClr val="800080"/>
                </a:solidFill>
              </a:rPr>
              <a:t>ъ</a:t>
            </a:r>
            <a:r>
              <a:rPr lang="tt-RU" sz="2800" b="1" dirty="0" smtClean="0">
                <a:solidFill>
                  <a:srgbClr val="800080"/>
                </a:solidFill>
              </a:rPr>
              <a:t>мәтләрен бай биргән.                                                              Эшләр өчен кул биргән,                                                              Сайлар өчен юл биргән.                                                             Килгән кадәр кулыңнан                                                               Яхшылыклар кыл дигән.</a:t>
            </a:r>
            <a:endParaRPr lang="ru-RU" sz="2800" b="1" dirty="0">
              <a:solidFill>
                <a:srgbClr val="800080"/>
              </a:solidFill>
            </a:endParaRPr>
          </a:p>
        </p:txBody>
      </p:sp>
      <p:pic>
        <p:nvPicPr>
          <p:cNvPr id="4" name="Picture 3" descr="http://s53.radikal.ru/i141/1104/be/623af5106a3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28670"/>
            <a:ext cx="3707904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500198"/>
          </a:xfrm>
        </p:spPr>
        <p:txBody>
          <a:bodyPr/>
          <a:lstStyle/>
          <a:p>
            <a:r>
              <a:rPr lang="tt-RU" b="1" dirty="0" smtClean="0"/>
              <a:t>Нәрсә соң ул игелек?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001156" cy="4730080"/>
          </a:xfrm>
        </p:spPr>
        <p:txBody>
          <a:bodyPr/>
          <a:lstStyle/>
          <a:p>
            <a:pPr lvl="0"/>
            <a:r>
              <a:rPr lang="tt-RU" b="1" dirty="0" smtClean="0">
                <a:solidFill>
                  <a:srgbClr val="FF0000"/>
                </a:solidFill>
              </a:rPr>
              <a:t>Игелек</a:t>
            </a:r>
            <a:r>
              <a:rPr lang="tt-RU" b="1" dirty="0" smtClean="0"/>
              <a:t> – ул яхшылык ,изгелек, яхшылыкка җавап итеп кайтарылган яхшылык.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:\Users\ПК1\Desktop\фото\кош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8840"/>
            <a:ext cx="5334000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9" descr="14A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667" y="2132856"/>
            <a:ext cx="1008149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941385"/>
          </a:xfrm>
        </p:spPr>
        <p:txBody>
          <a:bodyPr/>
          <a:lstStyle/>
          <a:p>
            <a:r>
              <a:rPr lang="tt-RU" b="1" i="1" u="sng" dirty="0" smtClean="0"/>
              <a:t>Тылсымлы </a:t>
            </a:r>
            <a:r>
              <a:rPr lang="tt-RU" b="1" i="1" u="sng" dirty="0"/>
              <a:t>сүзләр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712968" cy="5760640"/>
          </a:xfrm>
        </p:spPr>
        <p:txBody>
          <a:bodyPr/>
          <a:lstStyle/>
          <a:p>
            <a:r>
              <a:rPr lang="tt-RU" dirty="0" smtClean="0"/>
              <a:t>           1.Сәлам юллыйм мин һәркөн:                                                                      Туган телемдә-хәерле.......</a:t>
            </a:r>
          </a:p>
          <a:p>
            <a:r>
              <a:rPr lang="tt-RU" dirty="0" smtClean="0"/>
              <a:t>2.Тәмле ризыклар пешерә,                                                                     Безгә бит ничек рәхәт.                                                                Чын йөрәктән әйтәбез без:                                                     ”Тәмле булды,әни,.....”                                                         3.Ялгышкан вакытлар да була бит                                                    Әйтәбез шунда : ”Зинһар,.......”</a:t>
            </a:r>
          </a:p>
          <a:p>
            <a:r>
              <a:rPr lang="tt-RU" dirty="0" smtClean="0"/>
              <a:t>4.Аерылышканда биреп кул                                                                  Без әйтәбез : ”Дустым,.........”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3"/>
            <a:ext cx="8643998" cy="1714512"/>
          </a:xfrm>
        </p:spPr>
        <p:txBody>
          <a:bodyPr/>
          <a:lstStyle/>
          <a:p>
            <a:r>
              <a:rPr lang="tt-RU" sz="2800" b="1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0"/>
            <a:ext cx="4071966" cy="6858000"/>
          </a:xfrm>
        </p:spPr>
        <p:txBody>
          <a:bodyPr/>
          <a:lstStyle/>
          <a:p>
            <a:r>
              <a:rPr lang="tt-RU" sz="1200" b="1" dirty="0" smtClean="0"/>
              <a:t>Шәүкат Галиевның”Рәхмәтләр турында” шигыре </a:t>
            </a:r>
            <a:r>
              <a:rPr lang="tt-RU" sz="1100" b="1" dirty="0" smtClean="0"/>
              <a:t>                                                                </a:t>
            </a:r>
            <a:r>
              <a:rPr lang="tt-RU" sz="1200" b="1" dirty="0" smtClean="0"/>
              <a:t>Җиргә төшкәч</a:t>
            </a:r>
            <a:endParaRPr lang="ru-RU" sz="1200" dirty="0" smtClean="0"/>
          </a:p>
          <a:p>
            <a:r>
              <a:rPr lang="tt-RU" sz="1200" b="1" dirty="0" smtClean="0"/>
              <a:t>Бияләен,</a:t>
            </a:r>
            <a:endParaRPr lang="ru-RU" sz="1200" dirty="0" smtClean="0"/>
          </a:p>
          <a:p>
            <a:r>
              <a:rPr lang="tt-RU" sz="1200" b="1" dirty="0" smtClean="0"/>
              <a:t>Гафур алып</a:t>
            </a:r>
            <a:endParaRPr lang="ru-RU" sz="1200" dirty="0" smtClean="0"/>
          </a:p>
          <a:p>
            <a:r>
              <a:rPr lang="tt-RU" sz="1200" b="1" dirty="0" smtClean="0"/>
              <a:t>Биргән иде,</a:t>
            </a:r>
            <a:endParaRPr lang="ru-RU" sz="1200" dirty="0" smtClean="0"/>
          </a:p>
          <a:p>
            <a:r>
              <a:rPr lang="tt-RU" sz="1200" b="1" dirty="0" smtClean="0"/>
              <a:t>Динә аңа:</a:t>
            </a:r>
            <a:endParaRPr lang="ru-RU" sz="1200" dirty="0" smtClean="0"/>
          </a:p>
          <a:p>
            <a:r>
              <a:rPr lang="tt-RU" sz="1200" b="1" dirty="0" smtClean="0"/>
              <a:t>        - Рәхмәт, - диде.</a:t>
            </a:r>
            <a:endParaRPr lang="ru-RU" sz="1200" dirty="0" smtClean="0"/>
          </a:p>
          <a:p>
            <a:r>
              <a:rPr lang="tt-RU" sz="1200" b="1" dirty="0" smtClean="0"/>
              <a:t>                        Малайның да</a:t>
            </a:r>
            <a:endParaRPr lang="ru-RU" sz="1200" dirty="0" smtClean="0"/>
          </a:p>
          <a:p>
            <a:r>
              <a:rPr lang="tt-RU" sz="1200" b="1" dirty="0" smtClean="0"/>
              <a:t>	Җылы сүзгә</a:t>
            </a:r>
            <a:endParaRPr lang="ru-RU" sz="1200" dirty="0" smtClean="0"/>
          </a:p>
          <a:p>
            <a:r>
              <a:rPr lang="tt-RU" sz="1200" b="1" dirty="0" smtClean="0"/>
              <a:t>	Кәеф килде.</a:t>
            </a:r>
            <a:endParaRPr lang="ru-RU" sz="1200" dirty="0" smtClean="0"/>
          </a:p>
          <a:p>
            <a:r>
              <a:rPr lang="tt-RU" sz="1200" b="1" dirty="0" smtClean="0"/>
              <a:t>	Елмайды да:</a:t>
            </a:r>
            <a:endParaRPr lang="ru-RU" sz="1200" dirty="0" smtClean="0"/>
          </a:p>
          <a:p>
            <a:r>
              <a:rPr lang="tt-RU" sz="1200" b="1" dirty="0" smtClean="0"/>
              <a:t>	-Рәхмәтеңә</a:t>
            </a:r>
            <a:endParaRPr lang="ru-RU" sz="1200" dirty="0" smtClean="0"/>
          </a:p>
          <a:p>
            <a:r>
              <a:rPr lang="tt-RU" sz="1200" b="1" dirty="0" smtClean="0"/>
              <a:t>	Рәхмәт! – диде.</a:t>
            </a:r>
            <a:endParaRPr lang="ru-RU" sz="1200" dirty="0" smtClean="0"/>
          </a:p>
          <a:p>
            <a:r>
              <a:rPr lang="tt-RU" sz="1200" b="1" dirty="0" smtClean="0"/>
              <a:t>	Кыз җавапсыз</a:t>
            </a:r>
            <a:endParaRPr lang="ru-RU" sz="1200" dirty="0" smtClean="0"/>
          </a:p>
          <a:p>
            <a:r>
              <a:rPr lang="tt-RU" sz="1200" b="1" dirty="0" smtClean="0"/>
              <a:t>	Калсын диме?</a:t>
            </a:r>
            <a:endParaRPr lang="ru-RU" sz="1200" dirty="0" smtClean="0"/>
          </a:p>
          <a:p>
            <a:r>
              <a:rPr lang="tt-RU" sz="1200" b="1" dirty="0" smtClean="0"/>
              <a:t>	Җавап бирде:</a:t>
            </a:r>
            <a:endParaRPr lang="ru-RU" sz="1200" dirty="0" smtClean="0"/>
          </a:p>
          <a:p>
            <a:r>
              <a:rPr lang="tt-RU" sz="1200" b="1" dirty="0" smtClean="0"/>
              <a:t>	-Рәхмәтемә</a:t>
            </a:r>
            <a:endParaRPr lang="ru-RU" sz="1200" dirty="0" smtClean="0"/>
          </a:p>
          <a:p>
            <a:r>
              <a:rPr lang="tt-RU" sz="1200" b="1" dirty="0" smtClean="0"/>
              <a:t>	Рәхмәт өчен</a:t>
            </a:r>
            <a:endParaRPr lang="ru-RU" sz="1200" dirty="0" smtClean="0"/>
          </a:p>
          <a:p>
            <a:r>
              <a:rPr lang="tt-RU" sz="1200" b="1" dirty="0" smtClean="0"/>
              <a:t>                             Рәхмәт инде!</a:t>
            </a:r>
            <a:endParaRPr lang="ru-RU" sz="1200" dirty="0" smtClean="0"/>
          </a:p>
          <a:p>
            <a:r>
              <a:rPr lang="tt-RU" sz="1200" b="1" dirty="0" smtClean="0"/>
              <a:t>Малай аңа</a:t>
            </a:r>
            <a:endParaRPr lang="ru-RU" sz="1200" dirty="0" smtClean="0"/>
          </a:p>
          <a:p>
            <a:r>
              <a:rPr lang="tt-RU" sz="1200" b="1" dirty="0" smtClean="0"/>
              <a:t>Башын иде:</a:t>
            </a:r>
            <a:endParaRPr lang="ru-RU" sz="1200" dirty="0" smtClean="0"/>
          </a:p>
          <a:p>
            <a:r>
              <a:rPr lang="tt-RU" sz="1200" b="1" dirty="0" smtClean="0"/>
              <a:t>-Рәхмәтемә</a:t>
            </a:r>
            <a:endParaRPr lang="ru-RU" sz="1200" dirty="0" smtClean="0"/>
          </a:p>
          <a:p>
            <a:r>
              <a:rPr lang="tt-RU" sz="1200" b="1" dirty="0" smtClean="0"/>
              <a:t>     Рәхмәт өчен</a:t>
            </a:r>
            <a:endParaRPr lang="ru-RU" sz="1200" dirty="0" smtClean="0"/>
          </a:p>
          <a:p>
            <a:r>
              <a:rPr lang="tt-RU" sz="1200" b="1" dirty="0" smtClean="0"/>
              <a:t>Рәхмәтеңә</a:t>
            </a:r>
            <a:endParaRPr lang="ru-RU" sz="1200" dirty="0" smtClean="0"/>
          </a:p>
          <a:p>
            <a:r>
              <a:rPr lang="tt-RU" sz="1200" b="1" dirty="0" smtClean="0"/>
              <a:t>Рәхмәт, -диде.</a:t>
            </a:r>
            <a:endParaRPr lang="ru-RU" sz="1200" dirty="0" smtClean="0"/>
          </a:p>
          <a:p>
            <a:r>
              <a:rPr lang="tt-RU" sz="1200" b="1" dirty="0" smtClean="0"/>
              <a:t>Динә көлде.</a:t>
            </a:r>
            <a:endParaRPr lang="ru-RU" sz="1200" dirty="0" smtClean="0"/>
          </a:p>
          <a:p>
            <a:r>
              <a:rPr lang="tt-RU" sz="1200" b="1" dirty="0" smtClean="0"/>
              <a:t>Бик күңелле,</a:t>
            </a:r>
            <a:endParaRPr lang="ru-RU" sz="1200" dirty="0" smtClean="0"/>
          </a:p>
          <a:p>
            <a:r>
              <a:rPr lang="tt-RU" sz="1200" b="1" dirty="0" smtClean="0"/>
              <a:t>Рәхәт иде.</a:t>
            </a:r>
            <a:endParaRPr lang="ru-RU" sz="1200" dirty="0" smtClean="0"/>
          </a:p>
          <a:p>
            <a:r>
              <a:rPr lang="tt-RU" sz="1200" b="1" dirty="0" smtClean="0"/>
              <a:t>... Җиргә төшкән</a:t>
            </a:r>
            <a:endParaRPr lang="ru-RU" sz="1200" dirty="0" smtClean="0"/>
          </a:p>
          <a:p>
            <a:r>
              <a:rPr lang="tt-RU" sz="1200" b="1" dirty="0" smtClean="0"/>
              <a:t>Бияләйгә</a:t>
            </a:r>
            <a:endParaRPr lang="ru-RU" sz="1200" dirty="0" smtClean="0"/>
          </a:p>
          <a:p>
            <a:r>
              <a:rPr lang="tt-RU" sz="1200" b="1" dirty="0" smtClean="0"/>
              <a:t>Рәхмәт инде.</a:t>
            </a:r>
            <a:endParaRPr lang="ru-RU" sz="1200" dirty="0" smtClean="0"/>
          </a:p>
          <a:p>
            <a:endParaRPr lang="ru-RU" sz="1200" dirty="0"/>
          </a:p>
        </p:txBody>
      </p:sp>
      <p:pic>
        <p:nvPicPr>
          <p:cNvPr id="4" name="Picture 10" descr="http://vedmachka.gorod.tomsk.ru/uploads/8720/1287458896/11129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357298"/>
            <a:ext cx="4143404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857388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0"/>
            <a:ext cx="6400800" cy="980728"/>
          </a:xfrm>
        </p:spPr>
        <p:txBody>
          <a:bodyPr/>
          <a:lstStyle/>
          <a:p>
            <a:r>
              <a:rPr lang="tt-RU" sz="2400" dirty="0" smtClean="0"/>
              <a:t>Балама нәсихәт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723644"/>
            <a:ext cx="5400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Иң беренче, кеше белән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Исәнләш үзең.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Чытык булма,борын чөймә,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Балкысын йөзең.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Беркайчан да, балакаем,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Кешедән көлмә.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Тыңлый да бел, сөйләгәндә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Сүзен бүлдермә.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Яман сүз белән күңелгә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Җәрәхәт салма.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Хәрәм малга кулың сузып,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Оятка калма.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Туганнарың, дустың белән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Ризыгыңны бүл.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Ятимнәргә, гарипләргә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Мәрхәмәтле бул.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Вөҗданыңны, намусыңны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Беркайчан сатма.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Кырын эш белән чуалып,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Тормышың ватма.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Авырлыклар килгән чакта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Тагын шул сүзем: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Кирәк, балакай, өйрән син</a:t>
            </a:r>
          </a:p>
          <a:p>
            <a:pPr lvl="0">
              <a:lnSpc>
                <a:spcPct val="80000"/>
              </a:lnSpc>
            </a:pPr>
            <a:r>
              <a:rPr lang="tt-RU" b="1" i="1" dirty="0">
                <a:solidFill>
                  <a:srgbClr val="000000"/>
                </a:solidFill>
              </a:rPr>
              <a:t>Булырга түзем</a:t>
            </a:r>
            <a:r>
              <a:rPr lang="tt-RU" sz="1600" b="1" i="1" dirty="0" smtClean="0">
                <a:solidFill>
                  <a:srgbClr val="000000"/>
                </a:solidFill>
              </a:rPr>
              <a:t>.</a:t>
            </a:r>
          </a:p>
          <a:p>
            <a:pPr lvl="0">
              <a:lnSpc>
                <a:spcPct val="80000"/>
              </a:lnSpc>
            </a:pPr>
            <a:endParaRPr lang="tt-RU" sz="1600" b="1" i="1" dirty="0">
              <a:solidFill>
                <a:srgbClr val="000000"/>
              </a:solidFill>
            </a:endParaRPr>
          </a:p>
          <a:p>
            <a:pPr lvl="0">
              <a:lnSpc>
                <a:spcPct val="80000"/>
              </a:lnSpc>
            </a:pPr>
            <a:r>
              <a:rPr lang="tt-RU" sz="1600" b="1" i="1" dirty="0" smtClean="0">
                <a:solidFill>
                  <a:srgbClr val="000000"/>
                </a:solidFill>
              </a:rPr>
              <a:t>Роза Мәсләхова</a:t>
            </a:r>
          </a:p>
          <a:p>
            <a:pPr lvl="0">
              <a:lnSpc>
                <a:spcPct val="80000"/>
              </a:lnSpc>
            </a:pPr>
            <a:r>
              <a:rPr lang="tt-RU" sz="1600" b="1" i="1" dirty="0" smtClean="0">
                <a:solidFill>
                  <a:srgbClr val="000000"/>
                </a:solidFill>
              </a:rPr>
              <a:t>Нурлат районы,Киекле авылы.</a:t>
            </a:r>
            <a:endParaRPr lang="ru-RU" sz="1600" b="1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28760"/>
          </a:xfrm>
        </p:spPr>
        <p:txBody>
          <a:bodyPr/>
          <a:lstStyle/>
          <a:p>
            <a:r>
              <a:rPr lang="ru-RU" sz="3600" dirty="0" err="1" smtClean="0"/>
              <a:t>Уйлап</a:t>
            </a:r>
            <a:r>
              <a:rPr lang="ru-RU" sz="3600" dirty="0" smtClean="0"/>
              <a:t> кара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357298"/>
            <a:ext cx="5000660" cy="5214974"/>
          </a:xfrm>
        </p:spPr>
        <p:txBody>
          <a:bodyPr/>
          <a:lstStyle/>
          <a:p>
            <a:r>
              <a:rPr lang="tt-RU" sz="2800" b="1" dirty="0" smtClean="0">
                <a:solidFill>
                  <a:srgbClr val="FF0000"/>
                </a:solidFill>
              </a:rPr>
              <a:t> Трамвайда.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tt-RU" sz="2000" b="1" dirty="0" smtClean="0"/>
              <a:t>Рамил бара вокзалга</a:t>
            </a:r>
            <a:endParaRPr lang="ru-RU" sz="2000" dirty="0" smtClean="0"/>
          </a:p>
          <a:p>
            <a:r>
              <a:rPr lang="tt-RU" sz="2000" b="1" dirty="0" smtClean="0"/>
              <a:t>Трамвайга утырып</a:t>
            </a:r>
            <a:endParaRPr lang="ru-RU" sz="2000" dirty="0" smtClean="0"/>
          </a:p>
          <a:p>
            <a:r>
              <a:rPr lang="tt-RU" sz="2000" b="1" dirty="0" smtClean="0"/>
              <a:t>Басып тора бер бабай</a:t>
            </a:r>
            <a:endParaRPr lang="ru-RU" sz="2000" dirty="0" smtClean="0"/>
          </a:p>
          <a:p>
            <a:r>
              <a:rPr lang="tt-RU" sz="2000" b="1" dirty="0" smtClean="0"/>
              <a:t>Утыргычка тотынып</a:t>
            </a:r>
            <a:endParaRPr lang="ru-RU" sz="2000" dirty="0" smtClean="0"/>
          </a:p>
          <a:p>
            <a:r>
              <a:rPr lang="tt-RU" sz="2000" b="1" dirty="0" smtClean="0"/>
              <a:t>Үткәч ике тукталыш,</a:t>
            </a:r>
            <a:endParaRPr lang="ru-RU" sz="2000" dirty="0" smtClean="0"/>
          </a:p>
          <a:p>
            <a:r>
              <a:rPr lang="tt-RU" sz="2000" b="1" dirty="0" smtClean="0"/>
              <a:t>Барып җиткәч вокзалга,</a:t>
            </a:r>
            <a:endParaRPr lang="ru-RU" sz="2000" dirty="0" smtClean="0"/>
          </a:p>
          <a:p>
            <a:r>
              <a:rPr lang="tt-RU" sz="2000" b="1" dirty="0" smtClean="0"/>
              <a:t>Рамил торды җай гына,</a:t>
            </a:r>
            <a:endParaRPr lang="ru-RU" sz="2000" dirty="0" smtClean="0"/>
          </a:p>
          <a:p>
            <a:r>
              <a:rPr lang="tt-RU" sz="2000" b="1" dirty="0" smtClean="0"/>
              <a:t>Урын бирде бабайга.</a:t>
            </a:r>
            <a:endParaRPr lang="ru-RU" sz="2000" dirty="0" smtClean="0"/>
          </a:p>
          <a:p>
            <a:r>
              <a:rPr lang="tt-RU" sz="2000" b="1" dirty="0" smtClean="0"/>
              <a:t>Күргәч шундый игътибар</a:t>
            </a:r>
            <a:endParaRPr lang="ru-RU" sz="2000" dirty="0" smtClean="0"/>
          </a:p>
          <a:p>
            <a:r>
              <a:rPr lang="tt-RU" sz="2000" b="1" dirty="0" smtClean="0"/>
              <a:t>Бабай аптырап кала:</a:t>
            </a:r>
            <a:endParaRPr lang="ru-RU" sz="2000" dirty="0" smtClean="0"/>
          </a:p>
          <a:p>
            <a:r>
              <a:rPr lang="tt-RU" sz="2000" b="1" dirty="0" smtClean="0"/>
              <a:t>Мин утырсын дип төште,</a:t>
            </a:r>
            <a:endParaRPr lang="ru-RU" sz="2000" dirty="0" smtClean="0"/>
          </a:p>
          <a:p>
            <a:r>
              <a:rPr lang="tt-RU" sz="2000" b="1" dirty="0" smtClean="0"/>
              <a:t>Нинди тәүфыйклы бала!</a:t>
            </a: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12" descr="http://screenshots.etvnet.com/000/610/700/b0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426243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600" b="1" dirty="0" smtClean="0"/>
              <a:t>Ялкау да үсә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dirty="0" smtClean="0"/>
              <a:t>Иренә ул укырга,                                                    </a:t>
            </a:r>
            <a:r>
              <a:rPr lang="tt-RU" dirty="0" smtClean="0">
                <a:solidFill>
                  <a:srgbClr val="000000"/>
                </a:solidFill>
              </a:rPr>
              <a:t> </a:t>
            </a:r>
            <a:r>
              <a:rPr lang="tt-RU" dirty="0">
                <a:solidFill>
                  <a:srgbClr val="000000"/>
                </a:solidFill>
              </a:rPr>
              <a:t>Иренә ул </a:t>
            </a:r>
            <a:r>
              <a:rPr lang="tt-RU" dirty="0" smtClean="0">
                <a:solidFill>
                  <a:srgbClr val="000000"/>
                </a:solidFill>
              </a:rPr>
              <a:t>эшләргә,                                                          Иренсә дә,барыбер                                                                                                  Туры килә үсәргә.</a:t>
            </a:r>
          </a:p>
          <a:p>
            <a:pPr marL="0" indent="0">
              <a:buNone/>
            </a:pPr>
            <a:r>
              <a:rPr lang="tt-RU" dirty="0">
                <a:solidFill>
                  <a:srgbClr val="000000"/>
                </a:solidFill>
              </a:rPr>
              <a:t> </a:t>
            </a:r>
            <a:r>
              <a:rPr lang="tt-RU" dirty="0" smtClean="0">
                <a:solidFill>
                  <a:srgbClr val="00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Әкрен кыймылдаса да,                                                   Тиз үтәчәк балачак.                                           </a:t>
            </a:r>
            <a:r>
              <a:rPr lang="tt-RU" b="1" i="1" dirty="0" smtClean="0">
                <a:solidFill>
                  <a:srgbClr val="000000"/>
                </a:solidFill>
              </a:rPr>
              <a:t>Бала ялкау  </a:t>
            </a:r>
            <a:r>
              <a:rPr lang="tt-RU" dirty="0" smtClean="0">
                <a:solidFill>
                  <a:srgbClr val="000000"/>
                </a:solidFill>
              </a:rPr>
              <a:t>үскәчтән                                                       </a:t>
            </a:r>
            <a:r>
              <a:rPr lang="tt-RU" b="1" i="1" dirty="0" smtClean="0">
                <a:solidFill>
                  <a:srgbClr val="000000"/>
                </a:solidFill>
              </a:rPr>
              <a:t>Ата ялкау  </a:t>
            </a:r>
            <a:r>
              <a:rPr lang="tt-RU" dirty="0" smtClean="0">
                <a:solidFill>
                  <a:srgbClr val="000000"/>
                </a:solidFill>
              </a:rPr>
              <a:t>булачак!</a:t>
            </a:r>
            <a:endParaRPr lang="ru-RU" dirty="0"/>
          </a:p>
        </p:txBody>
      </p:sp>
      <p:pic>
        <p:nvPicPr>
          <p:cNvPr id="4" name="Picture 5" descr="j0343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2147" y="3929066"/>
            <a:ext cx="386185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066aa0d786db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6012159" y="-428652"/>
            <a:ext cx="3528391" cy="328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анимашки\анимашки\насекомые\butterfly6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37912">
            <a:off x="5967845" y="3226423"/>
            <a:ext cx="833564" cy="77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D:\анимашки\анимашки\насекомые\borb4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162532">
            <a:off x="444034" y="542739"/>
            <a:ext cx="1030575" cy="80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64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1\Desktop\Documents\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468544" cy="704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0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t-RU" sz="2400" dirty="0" smtClean="0"/>
          </a:p>
          <a:p>
            <a:r>
              <a:rPr lang="tt-RU" sz="2400" smtClean="0"/>
              <a:t>   Мәктәп </a:t>
            </a:r>
            <a:r>
              <a:rPr lang="tt-RU" sz="2400" dirty="0" smtClean="0"/>
              <a:t>изгелеккә,</a:t>
            </a:r>
          </a:p>
          <a:p>
            <a:r>
              <a:rPr lang="tt-RU" sz="2400" dirty="0" smtClean="0"/>
              <a:t>   яхшылыкка өйрәтә</a:t>
            </a:r>
            <a:r>
              <a:rPr lang="tt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1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472</Words>
  <Application>Microsoft Office PowerPoint</Application>
  <PresentationFormat>Экран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Презентация PowerPoint</vt:lpstr>
      <vt:lpstr>Презентация PowerPoint</vt:lpstr>
      <vt:lpstr>Нәрсә соң ул игелек? </vt:lpstr>
      <vt:lpstr>Тылсымлы сүзләр</vt:lpstr>
      <vt:lpstr>  </vt:lpstr>
      <vt:lpstr> </vt:lpstr>
      <vt:lpstr>Уйлап кара </vt:lpstr>
      <vt:lpstr>Ялкау да үсә</vt:lpstr>
      <vt:lpstr>Презентация PowerPoint</vt:lpstr>
      <vt:lpstr>Дуслык кануннары</vt:lpstr>
      <vt:lpstr>“Дога белмим дисең нигә                                              Яхшылык-үзе дога! Бар кеше изгелек кылса, Яктырыр иде дөнья...”</vt:lpstr>
      <vt:lpstr>Яшәвеңнең мәгънәсе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школа</cp:lastModifiedBy>
  <cp:revision>86</cp:revision>
  <dcterms:created xsi:type="dcterms:W3CDTF">2011-02-10T14:43:37Z</dcterms:created>
  <dcterms:modified xsi:type="dcterms:W3CDTF">2016-08-31T08:30:43Z</dcterms:modified>
</cp:coreProperties>
</file>