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74" r:id="rId6"/>
    <p:sldId id="273" r:id="rId7"/>
    <p:sldId id="265" r:id="rId8"/>
    <p:sldId id="277" r:id="rId9"/>
    <p:sldId id="266" r:id="rId10"/>
    <p:sldId id="267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79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06/relationships/legacyDocTextInfo" Target="legacyDocTextInfo.bin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7.bin"/><Relationship Id="rId7" Type="http://schemas.microsoft.com/office/2006/relationships/legacyDiagramText" Target="legacyDiagramText11.bin"/><Relationship Id="rId2" Type="http://schemas.microsoft.com/office/2006/relationships/legacyDiagramText" Target="legacyDiagramText6.bin"/><Relationship Id="rId1" Type="http://schemas.microsoft.com/office/2006/relationships/legacyDiagramText" Target="legacyDiagramText5.bin"/><Relationship Id="rId6" Type="http://schemas.microsoft.com/office/2006/relationships/legacyDiagramText" Target="legacyDiagramText10.bin"/><Relationship Id="rId5" Type="http://schemas.microsoft.com/office/2006/relationships/legacyDiagramText" Target="legacyDiagramText9.bin"/><Relationship Id="rId4" Type="http://schemas.microsoft.com/office/2006/relationships/legacyDiagramText" Target="legacyDiagramText8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2060848"/>
            <a:ext cx="3758952" cy="278195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На себя </a:t>
            </a:r>
            <a:r>
              <a:rPr lang="ru-RU" dirty="0" err="1" smtClean="0">
                <a:solidFill>
                  <a:schemeClr val="bg1"/>
                </a:solidFill>
              </a:rPr>
              <a:t>приложь</a:t>
            </a:r>
            <a:r>
              <a:rPr lang="ru-RU" dirty="0" smtClean="0">
                <a:solidFill>
                  <a:schemeClr val="bg1"/>
                </a:solidFill>
              </a:rPr>
              <a:t>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548680"/>
            <a:ext cx="4839072" cy="122413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Сказка - ложь?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1510" name="Picture 6" descr="http://michutka.3dn.ru/98/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4176464" cy="2842769"/>
          </a:xfrm>
          <a:prstGeom prst="rect">
            <a:avLst/>
          </a:prstGeom>
          <a:noFill/>
        </p:spPr>
      </p:pic>
      <p:pic>
        <p:nvPicPr>
          <p:cNvPr id="21512" name="Picture 8" descr="http://sarrest.ru/wp-content/uploads/2014/11/rAtfSeTa9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780928"/>
            <a:ext cx="2476204" cy="3600400"/>
          </a:xfrm>
          <a:prstGeom prst="rect">
            <a:avLst/>
          </a:prstGeom>
          <a:noFill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2051720" y="5229200"/>
            <a:ext cx="3240360" cy="5040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b="1" i="1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03648" y="260649"/>
            <a:ext cx="5454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Из чего сказка складывается</a:t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582341"/>
            <a:ext cx="69847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экспозиция</a:t>
            </a:r>
            <a:r>
              <a:rPr lang="ru-RU" sz="2000" b="1" dirty="0" smtClean="0">
                <a:solidFill>
                  <a:schemeClr val="bg1"/>
                </a:solidFill>
              </a:rPr>
              <a:t> (короткая история событий, предшествующих будущему конфликту, - частый, но не обязательный элемент сказки);</a:t>
            </a:r>
          </a:p>
          <a:p>
            <a:endParaRPr lang="ru-RU" sz="2000" b="1" dirty="0" smtClean="0">
              <a:solidFill>
                <a:schemeClr val="bg1"/>
              </a:solidFill>
            </a:endParaRP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зачин</a:t>
            </a:r>
            <a:r>
              <a:rPr lang="ru-RU" sz="2000" b="1" dirty="0" smtClean="0">
                <a:solidFill>
                  <a:schemeClr val="bg1"/>
                </a:solidFill>
              </a:rPr>
              <a:t> (может начинать произведение или продолжать экспозицию, рассказывать о героях, месте действия и т.п.);</a:t>
            </a:r>
          </a:p>
          <a:p>
            <a:endParaRPr lang="ru-RU" sz="2000" b="1" dirty="0" smtClean="0">
              <a:solidFill>
                <a:schemeClr val="bg1"/>
              </a:solidFill>
            </a:endParaRP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кульминация</a:t>
            </a:r>
            <a:r>
              <a:rPr lang="ru-RU" sz="2000" b="1" dirty="0" smtClean="0">
                <a:solidFill>
                  <a:schemeClr val="bg1"/>
                </a:solidFill>
              </a:rPr>
              <a:t> (наивысшая точка развития сюжета);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развязка</a:t>
            </a:r>
            <a:r>
              <a:rPr lang="ru-RU" sz="2000" b="1" dirty="0" smtClean="0">
                <a:solidFill>
                  <a:schemeClr val="bg1"/>
                </a:solidFill>
              </a:rPr>
              <a:t> (момент раскрытия интриги);</a:t>
            </a:r>
          </a:p>
          <a:p>
            <a:endParaRPr lang="ru-RU" sz="2000" b="1" i="1" dirty="0" smtClean="0">
              <a:solidFill>
                <a:schemeClr val="bg1"/>
              </a:solidFill>
            </a:endParaRP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концовка</a:t>
            </a:r>
            <a:r>
              <a:rPr lang="ru-RU" sz="2000" b="1" dirty="0" smtClean="0">
                <a:solidFill>
                  <a:schemeClr val="bg1"/>
                </a:solidFill>
              </a:rPr>
              <a:t> (напоминание о сказочном характере произведения, финальный аккорд).</a:t>
            </a:r>
          </a:p>
        </p:txBody>
      </p:sp>
      <p:sp>
        <p:nvSpPr>
          <p:cNvPr id="8" name="5-конечная звезда 7"/>
          <p:cNvSpPr/>
          <p:nvPr/>
        </p:nvSpPr>
        <p:spPr>
          <a:xfrm>
            <a:off x="683568" y="1628800"/>
            <a:ext cx="338336" cy="33833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683568" y="2780928"/>
            <a:ext cx="338336" cy="33833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611560" y="4077072"/>
            <a:ext cx="338336" cy="33833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683568" y="4941168"/>
            <a:ext cx="338336" cy="33833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476672"/>
            <a:ext cx="8305800" cy="100811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Композиция сказки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60649"/>
            <a:ext cx="5454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47700" y="928670"/>
            <a:ext cx="8039100" cy="501493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Особая композиция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Сказочные сюжеты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Троекратное повторение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Положительные и отрицательные герои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Сверхъестественные силы, помощники, магические предметы 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Чудесные превращения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«Сказочный» язык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Добро побеждает зло   </a:t>
            </a:r>
            <a:endParaRPr kumimoji="0" lang="ru-RU" sz="2400" b="1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j028347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1500174"/>
            <a:ext cx="1196975" cy="1274762"/>
          </a:xfrm>
          <a:prstGeom prst="rect">
            <a:avLst/>
          </a:prstGeom>
          <a:noFill/>
        </p:spPr>
      </p:pic>
      <p:pic>
        <p:nvPicPr>
          <p:cNvPr id="10" name="Picture 8" descr="j028304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4214818"/>
            <a:ext cx="2152650" cy="1901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476672"/>
            <a:ext cx="8305800" cy="100811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Признаки волшебных сказок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60649"/>
            <a:ext cx="5454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098" name="Organization Chart 2"/>
          <p:cNvGraphicFramePr>
            <a:graphicFrameLocks/>
          </p:cNvGraphicFramePr>
          <p:nvPr/>
        </p:nvGraphicFramePr>
        <p:xfrm>
          <a:off x="971550" y="1600200"/>
          <a:ext cx="7481888" cy="4114800"/>
        </p:xfrm>
        <a:graphic>
          <a:graphicData uri="http://schemas.openxmlformats.org/drawingml/2006/compatibility">
            <com:legacyDrawing xmlns:com="http://schemas.openxmlformats.org/drawingml/2006/compatibility" spid="_x0000_s512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40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476672"/>
            <a:ext cx="8305800" cy="100811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Сюжет волшебных сказок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60649"/>
            <a:ext cx="5454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508375" y="1195388"/>
            <a:ext cx="2106613" cy="9445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chemeClr val="bg1"/>
                </a:solidFill>
              </a:rPr>
              <a:t>Исходное существование </a:t>
            </a:r>
          </a:p>
          <a:p>
            <a:pPr algn="ctr"/>
            <a:r>
              <a:rPr lang="ru-RU" sz="1800" b="1" dirty="0">
                <a:solidFill>
                  <a:schemeClr val="bg1"/>
                </a:solidFill>
              </a:rPr>
              <a:t>запрета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228725" y="2120900"/>
            <a:ext cx="1947863" cy="9445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Герои нарушают </a:t>
            </a:r>
          </a:p>
          <a:p>
            <a:pPr algn="ctr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запрет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195388" y="3429000"/>
            <a:ext cx="1981200" cy="9445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Поиск спасительной магии</a:t>
            </a:r>
          </a:p>
        </p:txBody>
      </p: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1228725" y="4651375"/>
            <a:ext cx="1947863" cy="9445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Добрые герои</a:t>
            </a:r>
          </a:p>
          <a:p>
            <a:pPr algn="ctr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борются со злыми</a:t>
            </a:r>
          </a:p>
        </p:txBody>
      </p:sp>
      <p:sp>
        <p:nvSpPr>
          <p:cNvPr id="11" name="Rectangle 40"/>
          <p:cNvSpPr>
            <a:spLocks noChangeArrowheads="1"/>
          </p:cNvSpPr>
          <p:nvPr/>
        </p:nvSpPr>
        <p:spPr bwMode="auto">
          <a:xfrm>
            <a:off x="6011863" y="2209800"/>
            <a:ext cx="1947862" cy="9445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Последствия нарушения </a:t>
            </a:r>
          </a:p>
          <a:p>
            <a:pPr algn="ctr"/>
            <a:endParaRPr lang="ru-RU" sz="1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6011863" y="3429000"/>
            <a:ext cx="2032000" cy="9445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Герои уходят из дома, чтобы всё исправить</a:t>
            </a: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6011863" y="4651375"/>
            <a:ext cx="2084387" cy="9445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1800" b="1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ru-RU" sz="18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Спасение</a:t>
            </a:r>
          </a:p>
          <a:p>
            <a:pPr algn="ctr"/>
            <a:endParaRPr lang="ru-RU" sz="1800" b="1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3508375" y="4837113"/>
            <a:ext cx="2106613" cy="6699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Герою приходят на помощь</a:t>
            </a:r>
          </a:p>
        </p:txBody>
      </p: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3176588" y="5888038"/>
            <a:ext cx="2835275" cy="646331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Герой возвращается домой с наградой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pic>
        <p:nvPicPr>
          <p:cNvPr id="16" name="Picture 36" descr="j033688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60788" y="2836863"/>
            <a:ext cx="1446212" cy="1184275"/>
          </a:xfrm>
          <a:prstGeom prst="rect">
            <a:avLst/>
          </a:prstGeom>
          <a:noFill/>
        </p:spPr>
      </p:pic>
      <p:sp>
        <p:nvSpPr>
          <p:cNvPr id="17" name="Line 23"/>
          <p:cNvSpPr>
            <a:spLocks noChangeShapeType="1"/>
          </p:cNvSpPr>
          <p:nvPr/>
        </p:nvSpPr>
        <p:spPr bwMode="auto">
          <a:xfrm flipH="1">
            <a:off x="3176588" y="2139950"/>
            <a:ext cx="1581150" cy="5270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" name="Line 24"/>
          <p:cNvSpPr>
            <a:spLocks noChangeShapeType="1"/>
          </p:cNvSpPr>
          <p:nvPr/>
        </p:nvSpPr>
        <p:spPr bwMode="auto">
          <a:xfrm>
            <a:off x="3176588" y="2682875"/>
            <a:ext cx="28352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" name="Line 27"/>
          <p:cNvSpPr>
            <a:spLocks noChangeShapeType="1"/>
          </p:cNvSpPr>
          <p:nvPr/>
        </p:nvSpPr>
        <p:spPr bwMode="auto">
          <a:xfrm>
            <a:off x="7045325" y="3154363"/>
            <a:ext cx="0" cy="2746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" name="Line 26"/>
          <p:cNvSpPr>
            <a:spLocks noChangeShapeType="1"/>
          </p:cNvSpPr>
          <p:nvPr/>
        </p:nvSpPr>
        <p:spPr bwMode="auto">
          <a:xfrm>
            <a:off x="3176588" y="3875088"/>
            <a:ext cx="28352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" name="Line 28"/>
          <p:cNvSpPr>
            <a:spLocks noChangeShapeType="1"/>
          </p:cNvSpPr>
          <p:nvPr/>
        </p:nvSpPr>
        <p:spPr bwMode="auto">
          <a:xfrm flipH="1">
            <a:off x="2135188" y="4373563"/>
            <a:ext cx="0" cy="2778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" name="Line 33"/>
          <p:cNvSpPr>
            <a:spLocks noChangeShapeType="1"/>
          </p:cNvSpPr>
          <p:nvPr/>
        </p:nvSpPr>
        <p:spPr bwMode="auto">
          <a:xfrm>
            <a:off x="3176588" y="5114925"/>
            <a:ext cx="331787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" name="Line 34"/>
          <p:cNvSpPr>
            <a:spLocks noChangeShapeType="1"/>
          </p:cNvSpPr>
          <p:nvPr/>
        </p:nvSpPr>
        <p:spPr bwMode="auto">
          <a:xfrm>
            <a:off x="5648325" y="5114925"/>
            <a:ext cx="36353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" name="Line 35"/>
          <p:cNvSpPr>
            <a:spLocks noChangeShapeType="1"/>
          </p:cNvSpPr>
          <p:nvPr/>
        </p:nvSpPr>
        <p:spPr bwMode="auto">
          <a:xfrm flipH="1">
            <a:off x="6011863" y="5595938"/>
            <a:ext cx="1033462" cy="6524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3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25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3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4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15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5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5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90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90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9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9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90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9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9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90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90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03648" y="260649"/>
            <a:ext cx="5454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3" name="Line 13"/>
          <p:cNvSpPr>
            <a:spLocks noChangeShapeType="1"/>
          </p:cNvSpPr>
          <p:nvPr/>
        </p:nvSpPr>
        <p:spPr bwMode="auto">
          <a:xfrm flipH="1">
            <a:off x="4500562" y="1285860"/>
            <a:ext cx="0" cy="977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" name="Line 12"/>
          <p:cNvSpPr>
            <a:spLocks noChangeShapeType="1"/>
          </p:cNvSpPr>
          <p:nvPr/>
        </p:nvSpPr>
        <p:spPr bwMode="auto">
          <a:xfrm flipH="1">
            <a:off x="2292350" y="1282700"/>
            <a:ext cx="2289175" cy="952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" name="Подзаголовок 26"/>
          <p:cNvSpPr>
            <a:spLocks noGrp="1"/>
          </p:cNvSpPr>
          <p:nvPr>
            <p:ph type="subTitle" idx="1"/>
          </p:nvPr>
        </p:nvSpPr>
        <p:spPr>
          <a:xfrm>
            <a:off x="457200" y="2928934"/>
            <a:ext cx="8305800" cy="1913870"/>
          </a:xfrm>
        </p:spPr>
        <p:txBody>
          <a:bodyPr/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присказки и зачина: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показать мастерство сказочника, подготовить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аудиторию к слушанию сказки, заинтересовать ею, оторвать слушателя от обыденной обстановки, приобщить его к особой ирреальной атмосфере волшебной сказки, подчинить воле рассказчика. Как и былинный запев, присказка необязательная часть волшебной  сказки.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28" name="Подзаголовок 4"/>
          <p:cNvSpPr txBox="1">
            <a:spLocks/>
          </p:cNvSpPr>
          <p:nvPr/>
        </p:nvSpPr>
        <p:spPr>
          <a:xfrm>
            <a:off x="457200" y="476672"/>
            <a:ext cx="8305800" cy="10081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none" spc="10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Сказочные композиционные элементы</a:t>
            </a:r>
            <a:endParaRPr kumimoji="0" lang="ru-RU" sz="2400" b="1" i="0" u="none" strike="noStrike" kern="1200" cap="none" spc="1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Line 14"/>
          <p:cNvSpPr>
            <a:spLocks noChangeShapeType="1"/>
          </p:cNvSpPr>
          <p:nvPr/>
        </p:nvSpPr>
        <p:spPr bwMode="auto">
          <a:xfrm>
            <a:off x="4581525" y="1282700"/>
            <a:ext cx="2270125" cy="977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1000100" y="2260600"/>
            <a:ext cx="213838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присказки</a:t>
            </a: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3889375" y="2235200"/>
            <a:ext cx="1382713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зачины</a:t>
            </a: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6045200" y="2260600"/>
            <a:ext cx="1679499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концовки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928926" y="5286388"/>
            <a:ext cx="51435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концовки: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отграничить сказку от реальной жизни и возвратить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слушателя к действительности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5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260649"/>
            <a:ext cx="5429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Присказки 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8" name="Подзаголовок 4"/>
          <p:cNvSpPr txBox="1">
            <a:spLocks/>
          </p:cNvSpPr>
          <p:nvPr/>
        </p:nvSpPr>
        <p:spPr>
          <a:xfrm>
            <a:off x="457200" y="476672"/>
            <a:ext cx="8305800" cy="10081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400" b="1" i="0" u="none" strike="noStrike" kern="1200" cap="none" spc="1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533400" y="1165225"/>
            <a:ext cx="8229600" cy="5159375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Было это на море, на океане, на острове </a:t>
            </a:r>
            <a:r>
              <a:rPr kumimoji="0" lang="ru-RU" sz="2000" b="1" i="0" u="none" strike="noStrike" kern="1200" cap="none" spc="10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Кидане</a:t>
            </a: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стоит древо – золотые маковки; по этому древу ходит кот </a:t>
            </a:r>
            <a:r>
              <a:rPr kumimoji="0" lang="ru-RU" sz="2000" b="1" i="0" u="none" strike="noStrike" kern="1200" cap="none" spc="10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Баюн</a:t>
            </a: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вверх идёт – песню поёт. А вниз идёт – сказки сказывает. Вот было бы любопытно посмотреть! Это не сказка, а ещё присказка идёт, а сказка вся впереди.</a:t>
            </a:r>
          </a:p>
          <a:p>
            <a:pPr marL="0" marR="0" lvl="0" indent="0" algn="just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то давнее время, когда мир божий наполнен был лешими, ведьмами да русалками, когда реки текли молочные, берега были кисельные, а по полям летали жареные куропатки, в то время жил-был царь по имени Горох…</a:t>
            </a:r>
          </a:p>
          <a:p>
            <a:pPr marL="0" marR="0" lvl="0" indent="0" algn="just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 хотите сказочку? Сказочка – это </a:t>
            </a:r>
            <a:r>
              <a:rPr kumimoji="0" lang="ru-RU" sz="2000" b="1" i="0" u="none" strike="noStrike" kern="1200" cap="none" spc="10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вязочка</a:t>
            </a: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сплетена она из лунного света, перевязана солнечным лучом, а обвита поясом.</a:t>
            </a:r>
            <a:endParaRPr kumimoji="0" lang="en-US" sz="2000" b="1" i="0" u="none" strike="noStrike" kern="1200" cap="none" spc="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Аль потешить вас сказочкой? А сказочка чудесная: есть в ней дива дивные, чуда чудные. </a:t>
            </a:r>
          </a:p>
          <a:p>
            <a:pPr marL="0" marR="0" lvl="0" indent="0" algn="just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Будет сказка занимательна. Слушайте её внимательно. Кто уши широко раскроет – много всякой всячины усвоит. А кто невзначай уснёт – тот ни с чем и уйдёт.</a:t>
            </a:r>
          </a:p>
          <a:p>
            <a:pPr marL="0" marR="0" lvl="0" indent="0" algn="just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 кто мою сказку будет слушать, так тому соболь и куница, и прекрасная девица, сто рублей на похмелье и пятьдесят на </a:t>
            </a:r>
            <a:r>
              <a:rPr kumimoji="0" lang="ru-RU" sz="2000" b="1" i="0" u="none" strike="noStrike" kern="1200" cap="none" spc="10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прогулянье</a:t>
            </a: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000" b="1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1" descr="j018557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0"/>
            <a:ext cx="1108075" cy="931862"/>
          </a:xfrm>
          <a:prstGeom prst="rect">
            <a:avLst/>
          </a:prstGeom>
          <a:noFill/>
        </p:spPr>
      </p:pic>
      <p:pic>
        <p:nvPicPr>
          <p:cNvPr id="16" name="Picture 9" descr="j029698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0"/>
            <a:ext cx="1358900" cy="1166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1"/>
            <a:ext cx="5429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Зачины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8" name="Подзаголовок 4"/>
          <p:cNvSpPr txBox="1">
            <a:spLocks/>
          </p:cNvSpPr>
          <p:nvPr/>
        </p:nvSpPr>
        <p:spPr>
          <a:xfrm>
            <a:off x="457200" y="476672"/>
            <a:ext cx="8305800" cy="10081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400" b="1" i="0" u="none" strike="noStrike" kern="1200" cap="none" spc="1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57200" y="1000108"/>
            <a:ext cx="8229600" cy="363539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 далёкими полями, за глубокими морями, за высокими горами, средь лазоревых полян, в некотором царстве, небесном государстве жил-был…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некотором царстве, в некотором государстве…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тридевятом царстве, в тридесятом государстве…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Жили-были…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некотором царстве, за тридевять земель – в тридесятом государстве…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тридесятом царстве, небывалом государстве…</a:t>
            </a:r>
            <a:endParaRPr kumimoji="0" lang="ru-RU" sz="2400" b="1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4" descr="bd07360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5572140"/>
            <a:ext cx="2289175" cy="1285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260649"/>
            <a:ext cx="5429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Концовки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8" name="Подзаголовок 4"/>
          <p:cNvSpPr txBox="1">
            <a:spLocks/>
          </p:cNvSpPr>
          <p:nvPr/>
        </p:nvSpPr>
        <p:spPr>
          <a:xfrm>
            <a:off x="457200" y="476672"/>
            <a:ext cx="8305800" cy="10081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400" b="1" i="0" u="none" strike="noStrike" kern="1200" cap="none" spc="1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3400" y="1357297"/>
            <a:ext cx="8229600" cy="403702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Устроили пир на весь мир, и я там был, мёд-пиво пил, по усам текло, а в рот не попало.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 удалец на той царевне Полюшке женился и </a:t>
            </a:r>
            <a:r>
              <a:rPr kumimoji="0" lang="ru-RU" sz="2000" b="1" i="0" u="none" strike="noStrike" kern="1200" cap="none" spc="10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раздиковинную</a:t>
            </a: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пирушку сделал; я там обедал, мёд пил, а уж какая у них </a:t>
            </a:r>
            <a:r>
              <a:rPr kumimoji="0" lang="ru-RU" sz="2000" b="1" i="0" u="none" strike="noStrike" kern="1200" cap="none" spc="10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капустка</a:t>
            </a: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2000" b="1" i="0" u="none" strike="noStrike" kern="1200" cap="none" spc="10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ино</a:t>
            </a: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теперь в роте пусто!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Свадьбу сыграли, долго пировали, и я там был, мёд-пиво пил, по губам текло, в рот не попало. Да на окошке оставил я ложку, кто лёгок на ножку, тот сбегай по ложку.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Вот вам сказка, а мне бубликов связка.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Тут и сказке конец, сказал её молодец, а нам молодцам по стаканчику пивца, за окончание сказки – по рюмочке винца.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Стали жить-поживать – добра наживать.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 сейчас живут – хлеб жуют.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Blip>
                <a:blip r:embed="rId3"/>
              </a:buBlip>
              <a:tabLst/>
              <a:defRPr/>
            </a:pPr>
            <a:r>
              <a:rPr kumimoji="0" lang="ru-RU" sz="20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Вот и сказочке конец, а кто слушал молодец!</a:t>
            </a:r>
            <a:endParaRPr kumimoji="0" lang="ru-RU" sz="2000" b="1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chtivo_emblem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5072074"/>
            <a:ext cx="1568450" cy="1438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476672"/>
            <a:ext cx="8305800" cy="1008112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Учимся писать сказку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60649"/>
            <a:ext cx="5454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980728"/>
            <a:ext cx="7992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Придумаем какого-нибудь типичного героя "из народа". Пусть это будет школьник Ваня. Однажды он остаётся один, без взрослых, убегает погулять далеко от дома и таким образом оказывается предоставленным самому себе. Это нарушение запрета - обязательное условие волшебной сказки.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Экспозиция может быть, к примеру, такая: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"Жил-был мальчик Ваня, озорник и весельчак. Родителей любил, но редко слушал". А потом можно добавить 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присказку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("Это присказка, а сказка скоро будет") и от неё перейти к зачину ("Вот однажды Ваня проспал первый урок и не пошёл в школу...").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 дальше уже включаем фантазию и придумываем приключения. Но они должны быть захватывающими и обязательно с волшебными помощниками. Герой может встретить по пути кота, который с ним заговорит и сообщит что-то очень важное и таинственное. Трижды он пытается выполнить какое-либо действие, прежде чем добывается результата. И в конце можно использовать какую-то типично сказочную, но перефразированную словесную формулу: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"Я там был, всё видел, слышал, вот такой рассказ и вышел".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476672"/>
            <a:ext cx="8305800" cy="1008112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Варианты зачина-темы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60649"/>
            <a:ext cx="5454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142984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Жила-была Баба-яга. Добрая-предобрая!!!</a:t>
            </a: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857364"/>
            <a:ext cx="6030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Жила-была тетка Лень. Больше всего она любила ходить в гости. Придет к какой-нибудь девочке и говорит: “Не ходи сегодня в школу, скажи, что ты заболела”. И вот однажды…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3789040"/>
            <a:ext cx="6264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Давно ли – недавно ли жило на свете зеркало. Чего оно только не видело!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4797152"/>
            <a:ext cx="6264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Где  – не знаю, давно ли – не помню, но случилась в лесу такая история…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Picture 4" descr="girlread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786322"/>
            <a:ext cx="1698625" cy="1652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204864"/>
            <a:ext cx="8305800" cy="263794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Лес 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Дуб 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Море 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Солнце 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Стрелы 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Молодец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Ворон 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Сокол 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8305800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Закрепление изученного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97627" y="1340768"/>
            <a:ext cx="4548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Игра «Подбери постоянный эпитет»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628800"/>
            <a:ext cx="8305800" cy="144016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Назовите особенности сказки. Используя какие признаки, можно доказать, что перед нами сказка?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Какими частями начинается и заканчивается сказка? 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 Назовите сказочных героев, дайте им характеристику. </a:t>
            </a:r>
            <a:endParaRPr lang="ru-RU" i="1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8305800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Закрепление изученного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4821" name="Picture 5" descr="http://www.crown6.org/_pu/76/967172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212976"/>
            <a:ext cx="5040560" cy="34556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628800"/>
            <a:ext cx="8305800" cy="309634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 каким сказочным героям можно отнести пословицы: 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"Утро вечера мудренее "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"По одежке встречают, по уму провожают"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"Вороне соколом не быть"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"Кто скоро помог, тот дважды помог"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"Не подстрелив ясного сокола, рано перья щипать"?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8305800" cy="864096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Творческое задание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196752"/>
            <a:ext cx="8305800" cy="1512168"/>
          </a:xfrm>
        </p:spPr>
        <p:txBody>
          <a:bodyPr/>
          <a:lstStyle/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- Чем помогают эти волшебные предметы героям сказок: скатерть-самобранка, </a:t>
            </a:r>
            <a:r>
              <a:rPr lang="ru-RU" dirty="0" err="1" smtClean="0">
                <a:solidFill>
                  <a:schemeClr val="bg1"/>
                </a:solidFill>
              </a:rPr>
              <a:t>меч-кладенец</a:t>
            </a:r>
            <a:r>
              <a:rPr lang="ru-RU" dirty="0" smtClean="0">
                <a:solidFill>
                  <a:schemeClr val="bg1"/>
                </a:solidFill>
              </a:rPr>
              <a:t>, сапоги-скороходы, ковер-самолет, </a:t>
            </a:r>
            <a:r>
              <a:rPr lang="ru-RU" dirty="0" err="1" smtClean="0">
                <a:solidFill>
                  <a:schemeClr val="bg1"/>
                </a:solidFill>
              </a:rPr>
              <a:t>молодильные</a:t>
            </a:r>
            <a:r>
              <a:rPr lang="ru-RU" dirty="0" smtClean="0">
                <a:solidFill>
                  <a:schemeClr val="bg1"/>
                </a:solidFill>
              </a:rPr>
              <a:t> яблоки, перо Жар-птицы, волшебное блюдечко и наливное яблочко?</a:t>
            </a: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8305800" cy="864096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Творческое задание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4034" name="Picture 2" descr="http://parnasse.ru/images/photos/medium/article310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56992"/>
            <a:ext cx="3506899" cy="2450604"/>
          </a:xfrm>
          <a:prstGeom prst="rect">
            <a:avLst/>
          </a:prstGeom>
          <a:noFill/>
        </p:spPr>
      </p:pic>
      <p:pic>
        <p:nvPicPr>
          <p:cNvPr id="44036" name="Picture 4" descr="http://static3.kinootziv.com/thumb.php?src=/source/files/films_images/molo/molodilnyie-yabloki760532.jpg&amp;h=8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437112"/>
            <a:ext cx="2927648" cy="2195736"/>
          </a:xfrm>
          <a:prstGeom prst="rect">
            <a:avLst/>
          </a:prstGeom>
          <a:noFill/>
        </p:spPr>
      </p:pic>
      <p:pic>
        <p:nvPicPr>
          <p:cNvPr id="44038" name="Picture 6" descr="http://99px.ru/sstorage/56/2016/08/image_560208161921428821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996952"/>
            <a:ext cx="2941712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305800" cy="4536504"/>
          </a:xfrm>
        </p:spPr>
        <p:txBody>
          <a:bodyPr/>
          <a:lstStyle/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1.Кто с кем такой делёж устраивал: "Твои вершки, а мои корешки".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2.Скажите,какого героя провели на пирожках?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3.Кто варил кашу, применяя ум и смекалку?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4.Какими словами начинаются русские народные сказки?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5.Что приказывал царь-батюшка своим невесткам, чтобы проверить их на мастерство?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6.Чем кормила лиса журавля?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7.В какой сказке от брошенной шапки избушка зашаталась?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8.Из какой сказки эти строчки?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Ах </a:t>
            </a:r>
            <a:r>
              <a:rPr lang="ru-RU" sz="1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ты,Петя-простота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Сплоховал немножко: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Не послушался Кота,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Выглянул в окошко...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9.Кто первый нашёл теремок?</a:t>
            </a: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8305800" cy="864096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Литературная мини-викторина по русским народным сказкам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988840"/>
            <a:ext cx="8305800" cy="285396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Сочинять сказку - это просто и увлекательно.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Просто - потому, что есть образцы, русские народные сказки.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 увлекательно - потому, что когда понимаешь, как писать, уже ничего не боишься и даёшь волю фантазии. И не страшно, если основой </a:t>
            </a:r>
            <a:r>
              <a:rPr lang="ru-RU" i="1" dirty="0" smtClean="0">
                <a:solidFill>
                  <a:schemeClr val="bg1"/>
                </a:solidFill>
              </a:rPr>
              <a:t>придуманной сказки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 станет какой-нибудь известный сюжет.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Ведь и народные сказки, передававшиеся из уст в уста, были зачастую между собой очень похожи, различаясь лишь в деталях.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32656"/>
            <a:ext cx="8305800" cy="1440160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Трудно ль сказка сказывается? Так же, как и дело делается!</a:t>
            </a:r>
            <a:r>
              <a:rPr lang="ru-RU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571480"/>
            <a:ext cx="56902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Классификация сказок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74" name="Organization Chart 2"/>
          <p:cNvGraphicFramePr>
            <a:graphicFrameLocks/>
          </p:cNvGraphicFramePr>
          <p:nvPr/>
        </p:nvGraphicFramePr>
        <p:xfrm>
          <a:off x="457200" y="1600200"/>
          <a:ext cx="8229600" cy="4887913"/>
        </p:xfrm>
        <a:graphic>
          <a:graphicData uri="http://schemas.openxmlformats.org/drawingml/2006/compatibility">
            <com:legacyDrawing xmlns:com="http://schemas.openxmlformats.org/drawingml/2006/compatibility" spid="_x0000_s3074"/>
          </a:graphicData>
        </a:graphic>
      </p:graphicFrame>
      <p:pic>
        <p:nvPicPr>
          <p:cNvPr id="9" name="Picture 31" descr="an02492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275" y="1939925"/>
            <a:ext cx="1622425" cy="2054225"/>
          </a:xfrm>
          <a:prstGeom prst="rect">
            <a:avLst/>
          </a:prstGeom>
          <a:noFill/>
        </p:spPr>
      </p:pic>
      <p:pic>
        <p:nvPicPr>
          <p:cNvPr id="10" name="Picture 34" descr="bd07360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81750" y="2339975"/>
            <a:ext cx="2139950" cy="1438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30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muweb.com/yohana/Templates/images/Blue_background_wild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340768"/>
            <a:ext cx="8305800" cy="350203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сказки делятся на три основных вида - 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волшебные, бытовые, о животных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них обязательно должен быть вымысел, но на основе более-менее реалистичных ситуаций;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корень всех событий - противостояние добра и зла (в пользу добра, конечно);</a:t>
            </a:r>
          </a:p>
          <a:p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сочинить 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настоящую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волшебную сказку  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можно лишь с помощью создания образов помощников главного героя со сверхъестественными способностями;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приключения должны начинаться с какого-то нарушения запрета, канонов поведения, а продолжаться сюжетом о последствиях нарушений и их преодолении;</a:t>
            </a:r>
          </a:p>
          <a:p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придумывать литературную сказку  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основе волшебных событий по всем правилам - значит соблюсти её композицию, куда входят, например, 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присказка, зачин, кульминация и концовка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рекомендуем использовать постоянные эпитеты («красная девица», «травушка-муравушка») и повторы («жили-были», «шел-шел»);</a:t>
            </a:r>
          </a:p>
          <a:p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Сочинить сказку про животных 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довольно просто, наблюдая за повадками домашних питомцев.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32656"/>
            <a:ext cx="8305800" cy="864096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Итак, чтобы 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сочинить сказку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нужно учесть следующие моменты: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357158" y="1357298"/>
            <a:ext cx="338336" cy="33833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899592" y="1700808"/>
            <a:ext cx="338336" cy="33833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85720" y="2214554"/>
            <a:ext cx="338336" cy="33833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251520" y="2636912"/>
            <a:ext cx="338336" cy="33833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539552" y="3140968"/>
            <a:ext cx="338336" cy="33833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323528" y="3933056"/>
            <a:ext cx="338336" cy="33833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323528" y="4725144"/>
            <a:ext cx="338336" cy="33833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539552" y="5229200"/>
            <a:ext cx="338336" cy="33833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70</TotalTime>
  <Words>949</Words>
  <Application>Microsoft Office PowerPoint</Application>
  <PresentationFormat>Экран (4:3)</PresentationFormat>
  <Paragraphs>152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Сказка - ложь?</vt:lpstr>
      <vt:lpstr>Закрепление изученного</vt:lpstr>
      <vt:lpstr>Закрепление изученного</vt:lpstr>
      <vt:lpstr>Творческое задание</vt:lpstr>
      <vt:lpstr>Творческое задание</vt:lpstr>
      <vt:lpstr>Литературная мини-викторина по русским народным сказкам</vt:lpstr>
      <vt:lpstr>Трудно ль сказка сказывается? Так же, как и дело делается! </vt:lpstr>
      <vt:lpstr>Слайд 8</vt:lpstr>
      <vt:lpstr>Итак, чтобы сочинить сказку, нужно учесть следующие моменты: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- ложь?</dc:title>
  <cp:lastModifiedBy>каб3.3</cp:lastModifiedBy>
  <cp:revision>17</cp:revision>
  <dcterms:modified xsi:type="dcterms:W3CDTF">2016-09-27T12:24:03Z</dcterms:modified>
</cp:coreProperties>
</file>