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76" r:id="rId3"/>
    <p:sldId id="268" r:id="rId4"/>
    <p:sldId id="256" r:id="rId5"/>
    <p:sldId id="263" r:id="rId6"/>
    <p:sldId id="261" r:id="rId7"/>
    <p:sldId id="262" r:id="rId8"/>
    <p:sldId id="260" r:id="rId9"/>
    <p:sldId id="258" r:id="rId10"/>
    <p:sldId id="259" r:id="rId11"/>
    <p:sldId id="264" r:id="rId12"/>
    <p:sldId id="265" r:id="rId13"/>
    <p:sldId id="266" r:id="rId14"/>
    <p:sldId id="277" r:id="rId15"/>
    <p:sldId id="278" r:id="rId16"/>
    <p:sldId id="279" r:id="rId17"/>
    <p:sldId id="280" r:id="rId18"/>
    <p:sldId id="281" r:id="rId19"/>
    <p:sldId id="269" r:id="rId20"/>
    <p:sldId id="282" r:id="rId21"/>
    <p:sldId id="275" r:id="rId22"/>
    <p:sldId id="283" r:id="rId23"/>
    <p:sldId id="284" r:id="rId24"/>
    <p:sldId id="285" r:id="rId25"/>
    <p:sldId id="286" r:id="rId26"/>
    <p:sldId id="274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7349A-249A-4F67-9C0B-3724AA1FA4A9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53DEE-725B-4607-B7F0-59B54E20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DMIN\Desktop\&#1087;&#1086;&#1083;&#1077;%20&#1095;&#1091;&#1076;&#1077;&#1089;\Pole-chudes-Zastavka-2000-2013(muzofon.com).mp3" TargetMode="External"/><Relationship Id="rId1" Type="http://schemas.openxmlformats.org/officeDocument/2006/relationships/audio" Target="file:///C:\Users\ADMIN\Desktop\Pole-chudes-Zastavka-2000-2013(muzofon.com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62;&#1050;%20&#1045;&#1052;&#1062;\&#1052;&#1062;&#1050;%20&#1045;&#1052;&#1062;%202015%20&#1087;&#1088;&#1077;&#1079;&#1077;&#1085;&#1090;&#1072;&#1094;&#1080;&#1086;&#1085;&#1085;&#1072;&#1103;%20&#1085;&#1077;&#1076;&#1077;&#1083;&#1103;\&#1055;&#1086;&#1083;&#1077;%20&#1095;&#1091;&#1076;&#1077;&#1089;%202015%20&#1076;&#1077;&#1082;&#1072;&#1073;&#1088;&#1100;\&#1055;&#1086;&#1083;&#1077;%20&#1095;&#1091;&#1076;&#1077;&#1089;%202015%20&#1045;&#1052;&#1062;\pole%20tema%20nov.mp3" TargetMode="External"/><Relationship Id="rId6" Type="http://schemas.openxmlformats.org/officeDocument/2006/relationships/slide" Target="slide1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slide" Target="slide8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62;&#1050;%20&#1045;&#1052;&#1062;\&#1052;&#1062;&#1050;%20&#1045;&#1052;&#1062;%202015%20&#1087;&#1088;&#1077;&#1079;&#1077;&#1085;&#1090;&#1072;&#1094;&#1080;&#1086;&#1085;&#1085;&#1072;&#1103;%20&#1085;&#1077;&#1076;&#1077;&#1083;&#1103;\&#1055;&#1086;&#1083;&#1077;%20&#1095;&#1091;&#1076;&#1077;&#1089;%202015%20&#1076;&#1077;&#1082;&#1072;&#1073;&#1088;&#1100;\&#1055;&#1086;&#1083;&#1077;%20&#1095;&#1091;&#1076;&#1077;&#1089;%202015%20&#1045;&#1052;&#1062;\pole%20tema%20nov.mp3" TargetMode="External"/><Relationship Id="rId6" Type="http://schemas.openxmlformats.org/officeDocument/2006/relationships/slide" Target="slide18.xml"/><Relationship Id="rId5" Type="http://schemas.openxmlformats.org/officeDocument/2006/relationships/image" Target="../media/image6.jpe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5%D0%BC%D0%B1%D1%80%D0%B8%D0%B4%D0%B6%D1%81%D0%BA%D0%B8%D0%B9_%D1%83%D0%BD%D0%B8%D0%B2%D0%B5%D1%80%D1%81%D0%B8%D1%82%D0%B5%D1%82" TargetMode="External"/><Relationship Id="rId7" Type="http://schemas.openxmlformats.org/officeDocument/2006/relationships/hyperlink" Target="https://ru.wikipedia.org/wiki/%D0%9A%D0%BE%D1%80%D0%B4%D0%B8%D1%82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E%D1%80%D0%BE%D1%85" TargetMode="External"/><Relationship Id="rId5" Type="http://schemas.openxmlformats.org/officeDocument/2006/relationships/hyperlink" Target="https://ru.wikipedia.org/wiki/%D0%90%D0%B1%D0%B5%D0%BB%D1%8C,_%D0%A4%D1%80%D0%B5%D0%B4%D0%B5%D1%80%D0%B8%D0%BA_%D0%90%D0%B2%D0%B3%D1%83%D1%81%D1%82" TargetMode="External"/><Relationship Id="rId4" Type="http://schemas.openxmlformats.org/officeDocument/2006/relationships/hyperlink" Target="https://ru.wikipedia.org/wiki/%D0%94%D1%8C%D1%8E%D0%B0%D1%80,_%D0%94%D0%B6%D0%B5%D0%B9%D0%BC%D1%8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52;&#1062;&#1050;%20&#1045;&#1052;&#1062;\&#1052;&#1062;&#1050;%20&#1045;&#1052;&#1062;%202015%20&#1087;&#1088;&#1077;&#1079;&#1077;&#1085;&#1090;&#1072;&#1094;&#1080;&#1086;&#1085;&#1085;&#1072;&#1103;%20&#1085;&#1077;&#1076;&#1077;&#1083;&#1103;\&#1055;&#1086;&#1083;&#1077;%20&#1095;&#1091;&#1076;&#1077;&#1089;%202015%20&#1076;&#1077;&#1082;&#1072;&#1073;&#1088;&#1100;\&#1055;&#1086;&#1083;&#1077;%20&#1095;&#1091;&#1076;&#1077;&#1089;%202015%20&#1045;&#1052;&#1062;\pole%20tema%20nov.mp3" TargetMode="External"/><Relationship Id="rId1" Type="http://schemas.openxmlformats.org/officeDocument/2006/relationships/audio" Target="file:///E:\!!!!!!!!!!!!!!\&#1050;&#1086;&#1088;&#1086;&#1083;&#1105;&#1074;&#1072;%20&#1045;.&#1040;\&#1048;&#1058;&#1054;&#1043;\&#1080;&#1090;&#1086;&#1075;&#1086;&#1074;&#1099;&#1081;%20&#1087;&#1086;&#1083;&#1077;%20&#1095;&#1091;&#1076;&#1077;&#1089;\main_theme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62;&#1050;%20&#1045;&#1052;&#1062;\&#1052;&#1062;&#1050;%20&#1045;&#1052;&#1062;%202015%20&#1087;&#1088;&#1077;&#1079;&#1077;&#1085;&#1090;&#1072;&#1094;&#1080;&#1086;&#1085;&#1085;&#1072;&#1103;%20&#1085;&#1077;&#1076;&#1077;&#1083;&#1103;\&#1055;&#1086;&#1083;&#1077;%20&#1095;&#1091;&#1076;&#1077;&#1089;%202015%20&#1076;&#1077;&#1082;&#1072;&#1073;&#1088;&#1100;\&#1055;&#1086;&#1083;&#1077;%20&#1095;&#1091;&#1076;&#1077;&#1089;%202015%20&#1045;&#1052;&#1062;\pole%20tema%20nov.mp3" TargetMode="External"/><Relationship Id="rId6" Type="http://schemas.openxmlformats.org/officeDocument/2006/relationships/image" Target="../media/image14.png"/><Relationship Id="rId5" Type="http://schemas.openxmlformats.org/officeDocument/2006/relationships/slide" Target="slide20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62;&#1050;%20&#1045;&#1052;&#1062;\&#1052;&#1062;&#1050;%20&#1045;&#1052;&#1062;%202015%20&#1087;&#1088;&#1077;&#1079;&#1077;&#1085;&#1090;&#1072;&#1094;&#1080;&#1086;&#1085;&#1085;&#1072;&#1103;%20&#1085;&#1077;&#1076;&#1077;&#1083;&#1103;\&#1055;&#1086;&#1083;&#1077;%20&#1095;&#1091;&#1076;&#1077;&#1089;%202015%20&#1076;&#1077;&#1082;&#1072;&#1073;&#1088;&#1100;\&#1055;&#1086;&#1083;&#1077;%20&#1095;&#1091;&#1076;&#1077;&#1089;%202015%20&#1045;&#1052;&#1062;\pole%20tema%20nov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DMIN\Desktop\&#1087;&#1086;&#1083;&#1077;%20&#1095;&#1091;&#1076;&#1077;&#1089;\Pole-chudes-Zastavka-2000-2013(muzofon.com).mp3" TargetMode="External"/><Relationship Id="rId1" Type="http://schemas.openxmlformats.org/officeDocument/2006/relationships/audio" Target="file:///C:\Users\ADMIN\Desktop\Pole-chudes-Zastavka-2000-2013(muzofon.com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 rot="-1520546">
            <a:off x="684213" y="3357563"/>
            <a:ext cx="77041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i="1">
                <a:solidFill>
                  <a:srgbClr val="FF0000"/>
                </a:solidFill>
                <a:latin typeface="Arabic Typesetting" pitchFamily="66" charset="-78"/>
              </a:rPr>
              <a:t>Поле Чудес</a:t>
            </a:r>
          </a:p>
        </p:txBody>
      </p:sp>
      <p:pic>
        <p:nvPicPr>
          <p:cNvPr id="2055" name="Pole-chudes-Zastavka-2000-2013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3888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ole-chudes-Zastavka-2000-2013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709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142984"/>
            <a:ext cx="80010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Какое число в Древнем Риме записывается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буквой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286256"/>
            <a:ext cx="1257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500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03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071546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Назовите английскую меру длины, давшую имя известной героине сказки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4000504"/>
            <a:ext cx="2076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Дюйм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071546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Как одним словом назвать сумму длин всех сторон?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4143380"/>
            <a:ext cx="3257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Периметр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714356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поведения: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Совершенное спокойствие, по крайней мере, внешнее.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Обдуманность действий.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Решительность.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проводить времени попусту.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 хвастать.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54292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Приз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33CC"/>
                </a:solidFill>
              </a:rPr>
              <a:t>— игрок может выбрать одну из двух шкатулок: продолжить игру или выбыть из неё, но получить деньги. 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Плюс </a:t>
            </a:r>
            <a:r>
              <a:rPr lang="ru-RU" sz="2400" dirty="0" smtClean="0">
                <a:solidFill>
                  <a:srgbClr val="0033CC"/>
                </a:solidFill>
              </a:rPr>
              <a:t>— игрок может открыть любую букву по счёту (если эта буква встречается несколько раз, то открываются все).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Шанс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33CC"/>
                </a:solidFill>
              </a:rPr>
              <a:t>— игрок может позвонить по телефону (номер даёт случайный зритель в студии) для получения ответа или подсказки. Если на другом конце провода отвечают правильно, то ему высылают приз.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sz="2400" dirty="0" smtClean="0"/>
              <a:t>     </a:t>
            </a:r>
            <a:r>
              <a:rPr lang="ru-RU" sz="2400" dirty="0" smtClean="0">
                <a:solidFill>
                  <a:schemeClr val="accent2"/>
                </a:solidFill>
              </a:rPr>
              <a:t>— </a:t>
            </a:r>
            <a:r>
              <a:rPr lang="ru-RU" sz="2400" dirty="0" smtClean="0">
                <a:solidFill>
                  <a:srgbClr val="0033CC"/>
                </a:solidFill>
              </a:rPr>
              <a:t>набранные очки не сгорают, но ход передаётся другому игроку.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х2 </a:t>
            </a:r>
            <a:r>
              <a:rPr lang="ru-RU" sz="2400" dirty="0" smtClean="0">
                <a:solidFill>
                  <a:srgbClr val="0033CC"/>
                </a:solidFill>
              </a:rPr>
              <a:t>— набранные игроком очки удваиваются.</a:t>
            </a:r>
          </a:p>
          <a:p>
            <a:pPr algn="just">
              <a:lnSpc>
                <a:spcPct val="11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33CC"/>
                </a:solidFill>
              </a:rPr>
              <a:t>— Банкрот, игрок выбывает из игры. </a:t>
            </a:r>
          </a:p>
          <a:p>
            <a:pPr algn="just" eaLnBrk="1" hangingPunct="1">
              <a:lnSpc>
                <a:spcPct val="110000"/>
              </a:lnSpc>
              <a:defRPr/>
            </a:pPr>
            <a:endParaRPr lang="ru-RU" sz="2400" dirty="0" smtClean="0"/>
          </a:p>
        </p:txBody>
      </p:sp>
      <p:sp>
        <p:nvSpPr>
          <p:cNvPr id="11267" name="Line 12"/>
          <p:cNvSpPr>
            <a:spLocks noChangeShapeType="1"/>
          </p:cNvSpPr>
          <p:nvPr/>
        </p:nvSpPr>
        <p:spPr bwMode="auto">
          <a:xfrm flipV="1">
            <a:off x="857224" y="4857760"/>
            <a:ext cx="287338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214290"/>
            <a:ext cx="6215106" cy="70904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Правила игры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6500826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М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572132" y="5000636"/>
            <a:ext cx="928687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643438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14744" y="5000636"/>
            <a:ext cx="928687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Р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786050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А</a:t>
            </a: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4214813" y="1214438"/>
            <a:ext cx="4786312" cy="3143250"/>
          </a:xfrm>
          <a:prstGeom prst="wedgeRoundRectCallout">
            <a:avLst/>
          </a:prstGeom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Девизом каждого, кто нашел что-то новое, является слово «Эврика!». Так воскликнул древнегреческий ученый, открыв новый закон. Он изобрел для защиты своего города Сиракузы мощные машины – катапульты, изобрел винт.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786050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143108" y="214290"/>
            <a:ext cx="4857784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Первый тур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714744" y="5000636"/>
            <a:ext cx="928687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43438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72132" y="5000636"/>
            <a:ext cx="928687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1000108"/>
            <a:ext cx="4140200" cy="4103688"/>
            <a:chOff x="113" y="1207"/>
            <a:chExt cx="3039" cy="2994"/>
          </a:xfrm>
        </p:grpSpPr>
        <p:sp>
          <p:nvSpPr>
            <p:cNvPr id="13333" name="Oval 43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13335" name="Picture 25" descr="оля-ля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36" name="Rectangle 26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3200" b="1">
                    <a:solidFill>
                      <a:schemeClr val="bg1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3337" name="Rectangle 27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50</a:t>
                </a:r>
              </a:p>
            </p:txBody>
          </p:sp>
          <p:sp>
            <p:nvSpPr>
              <p:cNvPr id="13338" name="Rectangle 28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х2</a:t>
                </a:r>
              </a:p>
            </p:txBody>
          </p:sp>
          <p:sp>
            <p:nvSpPr>
              <p:cNvPr id="13339" name="Rectangle 29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13340" name="Rectangle 30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  <a:latin typeface="Calibri" pitchFamily="34" charset="0"/>
                  </a:rPr>
                  <a:t>Шанс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13341" name="Rectangle 31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150</a:t>
                </a:r>
              </a:p>
            </p:txBody>
          </p:sp>
          <p:sp>
            <p:nvSpPr>
              <p:cNvPr id="13342" name="Rectangle 32"/>
              <p:cNvSpPr>
                <a:spLocks noChangeArrowheads="1"/>
              </p:cNvSpPr>
              <p:nvPr/>
            </p:nvSpPr>
            <p:spPr bwMode="auto">
              <a:xfrm rot="-9387918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200</a:t>
                </a:r>
              </a:p>
            </p:txBody>
          </p:sp>
          <p:sp>
            <p:nvSpPr>
              <p:cNvPr id="13343" name="Rectangle 33"/>
              <p:cNvSpPr>
                <a:spLocks noChangeArrowheads="1"/>
              </p:cNvSpPr>
              <p:nvPr/>
            </p:nvSpPr>
            <p:spPr bwMode="auto">
              <a:xfrm rot="-849903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>
                    <a:solidFill>
                      <a:srgbClr val="FF0000"/>
                    </a:solidFill>
                    <a:latin typeface="Calibri" pitchFamily="34" charset="0"/>
                  </a:rPr>
                  <a:t>Приз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13344" name="Rectangle 34"/>
              <p:cNvSpPr>
                <a:spLocks noChangeArrowheads="1"/>
              </p:cNvSpPr>
              <p:nvPr/>
            </p:nvSpPr>
            <p:spPr bwMode="auto">
              <a:xfrm rot="-5972058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250</a:t>
                </a:r>
              </a:p>
            </p:txBody>
          </p:sp>
          <p:sp>
            <p:nvSpPr>
              <p:cNvPr id="13345" name="Rectangle 35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300</a:t>
                </a:r>
              </a:p>
            </p:txBody>
          </p:sp>
          <p:sp>
            <p:nvSpPr>
              <p:cNvPr id="13346" name="Rectangle 36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7" name="Rectangle 37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350</a:t>
                </a:r>
              </a:p>
            </p:txBody>
          </p:sp>
          <p:sp>
            <p:nvSpPr>
              <p:cNvPr id="13348" name="Line 41"/>
              <p:cNvSpPr>
                <a:spLocks noChangeShapeType="1"/>
              </p:cNvSpPr>
              <p:nvPr/>
            </p:nvSpPr>
            <p:spPr bwMode="auto">
              <a:xfrm rot="-2706343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66"/>
          <p:cNvGrpSpPr>
            <a:grpSpLocks/>
          </p:cNvGrpSpPr>
          <p:nvPr/>
        </p:nvGrpSpPr>
        <p:grpSpPr bwMode="auto">
          <a:xfrm rot="-293520">
            <a:off x="323850" y="2852738"/>
            <a:ext cx="1943100" cy="922337"/>
            <a:chOff x="3497" y="2635"/>
            <a:chExt cx="1315" cy="627"/>
          </a:xfrm>
        </p:grpSpPr>
        <p:sp>
          <p:nvSpPr>
            <p:cNvPr id="13330" name="AutoShape 46"/>
            <p:cNvSpPr>
              <a:spLocks noChangeArrowheads="1"/>
            </p:cNvSpPr>
            <p:nvPr/>
          </p:nvSpPr>
          <p:spPr bwMode="auto">
            <a:xfrm rot="1364155">
              <a:off x="3561" y="2832"/>
              <a:ext cx="1212" cy="159"/>
            </a:xfrm>
            <a:prstGeom prst="leftArrow">
              <a:avLst>
                <a:gd name="adj1" fmla="val 50000"/>
                <a:gd name="adj2" fmla="val 190566"/>
              </a:avLst>
            </a:prstGeom>
            <a:solidFill>
              <a:srgbClr val="66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31" name="Oval 47"/>
            <p:cNvSpPr>
              <a:spLocks noChangeArrowheads="1"/>
            </p:cNvSpPr>
            <p:nvPr/>
          </p:nvSpPr>
          <p:spPr bwMode="auto">
            <a:xfrm rot="1364155">
              <a:off x="4513" y="2976"/>
              <a:ext cx="299" cy="28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32" name="AutoShape 64"/>
            <p:cNvSpPr>
              <a:spLocks noChangeArrowheads="1"/>
            </p:cNvSpPr>
            <p:nvPr/>
          </p:nvSpPr>
          <p:spPr bwMode="auto">
            <a:xfrm rot="-4036426">
              <a:off x="3633" y="2499"/>
              <a:ext cx="181" cy="454"/>
            </a:xfrm>
            <a:prstGeom prst="triangle">
              <a:avLst>
                <a:gd name="adj" fmla="val 5740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1285860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Пятно 1 80">
            <a:hlinkClick r:id="rId6" action="ppaction://hlinksldjump"/>
          </p:cNvPr>
          <p:cNvSpPr/>
          <p:nvPr/>
        </p:nvSpPr>
        <p:spPr>
          <a:xfrm>
            <a:off x="285750" y="285750"/>
            <a:ext cx="642938" cy="642938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П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358082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Е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15312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Д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358082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215312" y="5000636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7" name="pole tema n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02821 L 0.19288 -0.304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632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1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  <p:bldLst>
      <p:bldP spid="26" grpId="0" animBg="1"/>
      <p:bldP spid="39" grpId="0" animBg="1"/>
      <p:bldP spid="44" grpId="0" animBg="1"/>
      <p:bldP spid="45" grpId="0" animBg="1"/>
      <p:bldP spid="46" grpId="0" animBg="1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Архимед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древнегреческий учёный, математик и механик из Сиракуз. Развил методы нахождения площадей поверхностей и объёмов различных фигур и тел</a:t>
            </a:r>
            <a:r>
              <a:rPr lang="ru-RU" sz="2400" dirty="0" smtClean="0"/>
              <a:t>. </a:t>
            </a:r>
          </a:p>
          <a:p>
            <a:endParaRPr lang="ru-RU" dirty="0"/>
          </a:p>
        </p:txBody>
      </p:sp>
      <p:pic>
        <p:nvPicPr>
          <p:cNvPr id="3" name="Рисунок 2" descr="125206_html_60d4c6c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916832"/>
            <a:ext cx="2304256" cy="2094778"/>
          </a:xfrm>
          <a:prstGeom prst="rect">
            <a:avLst/>
          </a:prstGeom>
        </p:spPr>
      </p:pic>
      <p:pic>
        <p:nvPicPr>
          <p:cNvPr id="4" name="Рисунок 3" descr="125206_html_30a1367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4149080"/>
            <a:ext cx="2232248" cy="2436155"/>
          </a:xfrm>
          <a:prstGeom prst="rect">
            <a:avLst/>
          </a:prstGeom>
        </p:spPr>
      </p:pic>
      <p:pic>
        <p:nvPicPr>
          <p:cNvPr id="6" name="Рисунок 5" descr="125206_html_ma93b72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348880"/>
            <a:ext cx="2520280" cy="3889471"/>
          </a:xfrm>
          <a:prstGeom prst="rect">
            <a:avLst/>
          </a:prstGeom>
        </p:spPr>
      </p:pic>
      <p:pic>
        <p:nvPicPr>
          <p:cNvPr id="7" name="Рисунок 6" descr="CCCP_150dpi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2276872"/>
            <a:ext cx="2520280" cy="33399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8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8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ПризЫ</a:t>
            </a:r>
            <a:r>
              <a:rPr lang="ru-RU" sz="5400" b="1" spc="30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 студию</a:t>
            </a:r>
          </a:p>
        </p:txBody>
      </p:sp>
      <p:pic>
        <p:nvPicPr>
          <p:cNvPr id="15363" name="Рисунок 2" descr="82828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1285875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ая прямоугольная выноска 18"/>
          <p:cNvSpPr/>
          <p:nvPr/>
        </p:nvSpPr>
        <p:spPr>
          <a:xfrm>
            <a:off x="4214813" y="1285860"/>
            <a:ext cx="4786312" cy="3071834"/>
          </a:xfrm>
          <a:prstGeom prst="wedgeRoundRectCallout">
            <a:avLst/>
          </a:prstGeom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Английский ученый, предложивший в 1892 году конструкцию термоса, которая была столь хороша, что осталась почти неизменной до наших дней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9562" y="1142984"/>
            <a:ext cx="5024438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>
          <a:xfrm>
            <a:off x="7929563" y="5643563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Р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000875" y="5643563"/>
            <a:ext cx="92868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72188" y="5643563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Ю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43500" y="5643563"/>
            <a:ext cx="92868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Ь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14813" y="5643563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Д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14810" y="5643578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143504" y="5643578"/>
            <a:ext cx="92868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72198" y="5643578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00892" y="5643578"/>
            <a:ext cx="92868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929586" y="5643578"/>
            <a:ext cx="928687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143108" y="214290"/>
            <a:ext cx="4857784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Второй тур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1412875"/>
            <a:ext cx="4140200" cy="4103688"/>
            <a:chOff x="113" y="1207"/>
            <a:chExt cx="3039" cy="2994"/>
          </a:xfrm>
        </p:grpSpPr>
        <p:sp>
          <p:nvSpPr>
            <p:cNvPr id="19483" name="Oval 43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19485" name="Picture 25" descr="оля-ля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6" name="Rectangle 26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3200" b="1">
                    <a:solidFill>
                      <a:schemeClr val="bg1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9487" name="Rectangle 27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50</a:t>
                </a:r>
              </a:p>
            </p:txBody>
          </p:sp>
          <p:sp>
            <p:nvSpPr>
              <p:cNvPr id="19488" name="Rectangle 28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х2</a:t>
                </a:r>
              </a:p>
            </p:txBody>
          </p:sp>
          <p:sp>
            <p:nvSpPr>
              <p:cNvPr id="19489" name="Rectangle 29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19490" name="Rectangle 30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  <a:latin typeface="Calibri" pitchFamily="34" charset="0"/>
                  </a:rPr>
                  <a:t>Шанс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19491" name="Rectangle 31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150</a:t>
                </a:r>
              </a:p>
            </p:txBody>
          </p:sp>
          <p:sp>
            <p:nvSpPr>
              <p:cNvPr id="19492" name="Rectangle 32"/>
              <p:cNvSpPr>
                <a:spLocks noChangeArrowheads="1"/>
              </p:cNvSpPr>
              <p:nvPr/>
            </p:nvSpPr>
            <p:spPr bwMode="auto">
              <a:xfrm rot="-9387918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200</a:t>
                </a:r>
              </a:p>
            </p:txBody>
          </p:sp>
          <p:sp>
            <p:nvSpPr>
              <p:cNvPr id="19493" name="Rectangle 33"/>
              <p:cNvSpPr>
                <a:spLocks noChangeArrowheads="1"/>
              </p:cNvSpPr>
              <p:nvPr/>
            </p:nvSpPr>
            <p:spPr bwMode="auto">
              <a:xfrm rot="-849903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>
                    <a:solidFill>
                      <a:srgbClr val="FF0000"/>
                    </a:solidFill>
                    <a:latin typeface="Calibri" pitchFamily="34" charset="0"/>
                  </a:rPr>
                  <a:t>Приз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19494" name="Rectangle 34"/>
              <p:cNvSpPr>
                <a:spLocks noChangeArrowheads="1"/>
              </p:cNvSpPr>
              <p:nvPr/>
            </p:nvSpPr>
            <p:spPr bwMode="auto">
              <a:xfrm rot="-5972058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250</a:t>
                </a:r>
              </a:p>
            </p:txBody>
          </p:sp>
          <p:sp>
            <p:nvSpPr>
              <p:cNvPr id="19495" name="Rectangle 35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300</a:t>
                </a:r>
              </a:p>
            </p:txBody>
          </p:sp>
          <p:sp>
            <p:nvSpPr>
              <p:cNvPr id="19496" name="Rectangle 36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9497" name="Rectangle 37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350</a:t>
                </a:r>
              </a:p>
            </p:txBody>
          </p:sp>
          <p:sp>
            <p:nvSpPr>
              <p:cNvPr id="19498" name="Line 41"/>
              <p:cNvSpPr>
                <a:spLocks noChangeShapeType="1"/>
              </p:cNvSpPr>
              <p:nvPr/>
            </p:nvSpPr>
            <p:spPr bwMode="auto">
              <a:xfrm rot="-2706343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66"/>
          <p:cNvGrpSpPr>
            <a:grpSpLocks/>
          </p:cNvGrpSpPr>
          <p:nvPr/>
        </p:nvGrpSpPr>
        <p:grpSpPr bwMode="auto">
          <a:xfrm rot="-293520">
            <a:off x="323850" y="2852738"/>
            <a:ext cx="1943100" cy="922337"/>
            <a:chOff x="3497" y="2635"/>
            <a:chExt cx="1315" cy="627"/>
          </a:xfrm>
        </p:grpSpPr>
        <p:sp>
          <p:nvSpPr>
            <p:cNvPr id="19480" name="AutoShape 46"/>
            <p:cNvSpPr>
              <a:spLocks noChangeArrowheads="1"/>
            </p:cNvSpPr>
            <p:nvPr/>
          </p:nvSpPr>
          <p:spPr bwMode="auto">
            <a:xfrm rot="1364155">
              <a:off x="3561" y="2832"/>
              <a:ext cx="1212" cy="159"/>
            </a:xfrm>
            <a:prstGeom prst="leftArrow">
              <a:avLst>
                <a:gd name="adj1" fmla="val 50000"/>
                <a:gd name="adj2" fmla="val 190566"/>
              </a:avLst>
            </a:prstGeom>
            <a:solidFill>
              <a:srgbClr val="66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81" name="Oval 47"/>
            <p:cNvSpPr>
              <a:spLocks noChangeArrowheads="1"/>
            </p:cNvSpPr>
            <p:nvPr/>
          </p:nvSpPr>
          <p:spPr bwMode="auto">
            <a:xfrm rot="1364155">
              <a:off x="4513" y="2976"/>
              <a:ext cx="299" cy="28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82" name="AutoShape 64"/>
            <p:cNvSpPr>
              <a:spLocks noChangeArrowheads="1"/>
            </p:cNvSpPr>
            <p:nvPr/>
          </p:nvSpPr>
          <p:spPr bwMode="auto">
            <a:xfrm rot="-4036426">
              <a:off x="3633" y="2499"/>
              <a:ext cx="181" cy="454"/>
            </a:xfrm>
            <a:prstGeom prst="triangle">
              <a:avLst>
                <a:gd name="adj" fmla="val 5740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55" name="Пятно 1 54">
            <a:hlinkClick r:id="rId6" action="ppaction://hlinksldjump"/>
          </p:cNvPr>
          <p:cNvSpPr/>
          <p:nvPr/>
        </p:nvSpPr>
        <p:spPr>
          <a:xfrm>
            <a:off x="285750" y="285750"/>
            <a:ext cx="642938" cy="642938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П</a:t>
            </a:r>
          </a:p>
        </p:txBody>
      </p:sp>
      <p:pic>
        <p:nvPicPr>
          <p:cNvPr id="40" name="pole tema n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02821 L 0.19288 -0.304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632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26" grpId="0" animBg="1"/>
      <p:bldP spid="39" grpId="0" animBg="1"/>
      <p:bldP spid="44" grpId="0" animBg="1"/>
      <p:bldP spid="45" grpId="0" animBg="1"/>
      <p:bldP spid="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878684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Историческая справка.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Джеймс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Дьюар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1875 году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Дьюар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избран профессором натуральной экспериментальной философии 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tooltip="Кембриджский университет"/>
              </a:rPr>
              <a:t>Кембриджском университете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(колледж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Питерхауса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[2]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Он стал членом Королевского института Великобритании, а в 1877 году заменил доктора Джона Холла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Гладстона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должности профессора химии.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Дьюар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занимал посты президента Лондонского химического общества (1897 г.) и Британской ассоциации содействия развитию науки (1902 г.), а также служил в Комитете по взрывчатым веществам и в Королевской комиссии, созданной для изучения водоснабжения Лондона с (1893—1894 гг.). Именно во время его службы в Комитете по взрывчатым веществам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Дьюар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вместе 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 tooltip="Абель, Фредерик Август"/>
              </a:rPr>
              <a:t>Ф. А. Абелем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разработал альтернативу бездымного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 tooltip="Порох"/>
              </a:rPr>
              <a:t>пороха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 tooltip="Кордит"/>
              </a:rPr>
              <a:t>кордит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6050" y="-96838"/>
            <a:ext cx="9405938" cy="708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main_them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ole tema nov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26" fill="hold"/>
                                        <p:tgtEl>
                                          <p:spTgt spid="9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26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66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1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ПризЫ</a:t>
            </a:r>
            <a:r>
              <a:rPr lang="ru-RU" sz="5400" b="1" spc="30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 студию</a:t>
            </a:r>
          </a:p>
        </p:txBody>
      </p:sp>
      <p:pic>
        <p:nvPicPr>
          <p:cNvPr id="15363" name="Рисунок 2" descr="82828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1285875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2285992"/>
            <a:ext cx="85010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Разминка со зрителями</a:t>
            </a:r>
            <a:endParaRPr kumimoji="0" lang="ru-RU" sz="5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671512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Е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8637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С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7200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00075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Б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42950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С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14387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Т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4214813" y="1357313"/>
            <a:ext cx="4786312" cy="2714629"/>
          </a:xfrm>
          <a:prstGeom prst="wedgeRoundRectCallout">
            <a:avLst/>
          </a:prstGeom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ВОПРОС: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r>
              <a:rPr lang="ru-RU" sz="2400" dirty="0" smtClean="0"/>
              <a:t>Из какого материала сделана несгораемая ткань?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71514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00076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42952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814390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143108" y="214290"/>
            <a:ext cx="4857784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Третий тур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0" y="1412875"/>
            <a:ext cx="4140200" cy="4103688"/>
            <a:chOff x="113" y="1207"/>
            <a:chExt cx="3039" cy="2994"/>
          </a:xfrm>
        </p:grpSpPr>
        <p:sp>
          <p:nvSpPr>
            <p:cNvPr id="23587" name="Oval 43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23589" name="Picture 25" descr="оля-ля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90" name="Rectangle 26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3200" b="1">
                    <a:solidFill>
                      <a:schemeClr val="bg1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23591" name="Rectangle 27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50</a:t>
                </a:r>
              </a:p>
            </p:txBody>
          </p:sp>
          <p:sp>
            <p:nvSpPr>
              <p:cNvPr id="23592" name="Rectangle 28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х2</a:t>
                </a:r>
              </a:p>
            </p:txBody>
          </p:sp>
          <p:sp>
            <p:nvSpPr>
              <p:cNvPr id="23593" name="Rectangle 29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23594" name="Rectangle 30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  <a:latin typeface="Calibri" pitchFamily="34" charset="0"/>
                  </a:rPr>
                  <a:t>Шанс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23595" name="Rectangle 31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150</a:t>
                </a:r>
              </a:p>
            </p:txBody>
          </p:sp>
          <p:sp>
            <p:nvSpPr>
              <p:cNvPr id="23596" name="Rectangle 32"/>
              <p:cNvSpPr>
                <a:spLocks noChangeArrowheads="1"/>
              </p:cNvSpPr>
              <p:nvPr/>
            </p:nvSpPr>
            <p:spPr bwMode="auto">
              <a:xfrm rot="-9387918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200</a:t>
                </a:r>
              </a:p>
            </p:txBody>
          </p:sp>
          <p:sp>
            <p:nvSpPr>
              <p:cNvPr id="23597" name="Rectangle 33"/>
              <p:cNvSpPr>
                <a:spLocks noChangeArrowheads="1"/>
              </p:cNvSpPr>
              <p:nvPr/>
            </p:nvSpPr>
            <p:spPr bwMode="auto">
              <a:xfrm rot="-849903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>
                    <a:solidFill>
                      <a:srgbClr val="FF0000"/>
                    </a:solidFill>
                    <a:latin typeface="Calibri" pitchFamily="34" charset="0"/>
                  </a:rPr>
                  <a:t>Приз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23598" name="Rectangle 34"/>
              <p:cNvSpPr>
                <a:spLocks noChangeArrowheads="1"/>
              </p:cNvSpPr>
              <p:nvPr/>
            </p:nvSpPr>
            <p:spPr bwMode="auto">
              <a:xfrm rot="-5972058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250</a:t>
                </a:r>
              </a:p>
            </p:txBody>
          </p:sp>
          <p:sp>
            <p:nvSpPr>
              <p:cNvPr id="23599" name="Rectangle 35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300</a:t>
                </a:r>
              </a:p>
            </p:txBody>
          </p:sp>
          <p:sp>
            <p:nvSpPr>
              <p:cNvPr id="23600" name="Rectangle 36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3601" name="Rectangle 37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350</a:t>
                </a:r>
              </a:p>
            </p:txBody>
          </p:sp>
          <p:sp>
            <p:nvSpPr>
              <p:cNvPr id="23602" name="Line 41"/>
              <p:cNvSpPr>
                <a:spLocks noChangeShapeType="1"/>
              </p:cNvSpPr>
              <p:nvPr/>
            </p:nvSpPr>
            <p:spPr bwMode="auto">
              <a:xfrm rot="-2706343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66"/>
          <p:cNvGrpSpPr>
            <a:grpSpLocks/>
          </p:cNvGrpSpPr>
          <p:nvPr/>
        </p:nvGrpSpPr>
        <p:grpSpPr bwMode="auto">
          <a:xfrm rot="-293520">
            <a:off x="323850" y="2852738"/>
            <a:ext cx="1943100" cy="922337"/>
            <a:chOff x="3497" y="2635"/>
            <a:chExt cx="1315" cy="627"/>
          </a:xfrm>
        </p:grpSpPr>
        <p:sp>
          <p:nvSpPr>
            <p:cNvPr id="23584" name="AutoShape 46"/>
            <p:cNvSpPr>
              <a:spLocks noChangeArrowheads="1"/>
            </p:cNvSpPr>
            <p:nvPr/>
          </p:nvSpPr>
          <p:spPr bwMode="auto">
            <a:xfrm rot="1364155">
              <a:off x="3561" y="2832"/>
              <a:ext cx="1212" cy="159"/>
            </a:xfrm>
            <a:prstGeom prst="leftArrow">
              <a:avLst>
                <a:gd name="adj1" fmla="val 50000"/>
                <a:gd name="adj2" fmla="val 190566"/>
              </a:avLst>
            </a:prstGeom>
            <a:solidFill>
              <a:srgbClr val="66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585" name="Oval 47"/>
            <p:cNvSpPr>
              <a:spLocks noChangeArrowheads="1"/>
            </p:cNvSpPr>
            <p:nvPr/>
          </p:nvSpPr>
          <p:spPr bwMode="auto">
            <a:xfrm rot="1364155">
              <a:off x="4513" y="2976"/>
              <a:ext cx="299" cy="28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586" name="AutoShape 64"/>
            <p:cNvSpPr>
              <a:spLocks noChangeArrowheads="1"/>
            </p:cNvSpPr>
            <p:nvPr/>
          </p:nvSpPr>
          <p:spPr bwMode="auto">
            <a:xfrm rot="-4036426">
              <a:off x="3633" y="2499"/>
              <a:ext cx="181" cy="454"/>
            </a:xfrm>
            <a:prstGeom prst="triangle">
              <a:avLst>
                <a:gd name="adj" fmla="val 5740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57" name="Пятно 1 56">
            <a:hlinkClick r:id="rId5" action="ppaction://hlinksldjump"/>
          </p:cNvPr>
          <p:cNvSpPr/>
          <p:nvPr/>
        </p:nvSpPr>
        <p:spPr>
          <a:xfrm>
            <a:off x="285750" y="285750"/>
            <a:ext cx="642938" cy="642938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П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1357298"/>
            <a:ext cx="4443412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ole tema n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02821 L 0.19288 -0.304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632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5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5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6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7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8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>
                <p:cTn id="1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44" grpId="0" animBg="1"/>
      <p:bldP spid="45" grpId="0" animBg="1"/>
      <p:bldP spid="46" grpId="0" animBg="1"/>
      <p:bldP spid="52" grpId="0" animBg="1"/>
      <p:bldP spid="54" grpId="0" animBg="1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ПризЫ</a:t>
            </a:r>
            <a:r>
              <a:rPr lang="ru-RU" sz="5400" b="1" spc="30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 студию</a:t>
            </a:r>
          </a:p>
        </p:txBody>
      </p:sp>
      <p:pic>
        <p:nvPicPr>
          <p:cNvPr id="15363" name="Рисунок 2" descr="82828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1285875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671512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В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8637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С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7200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В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85762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14325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Д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42887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1450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О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000125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К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00075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</a:rPr>
              <a:t>Т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7429500" y="5715000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О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14324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85762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71514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42886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00010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00076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429520" y="5715016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142844" y="928670"/>
            <a:ext cx="4140200" cy="4103688"/>
            <a:chOff x="113" y="1207"/>
            <a:chExt cx="3039" cy="2994"/>
          </a:xfrm>
        </p:grpSpPr>
        <p:sp>
          <p:nvSpPr>
            <p:cNvPr id="23587" name="Oval 43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23589" name="Picture 25" descr="оля-ля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90" name="Rectangle 26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3200" b="1">
                    <a:solidFill>
                      <a:schemeClr val="bg1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23591" name="Rectangle 27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50</a:t>
                </a:r>
              </a:p>
            </p:txBody>
          </p:sp>
          <p:sp>
            <p:nvSpPr>
              <p:cNvPr id="23592" name="Rectangle 28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х2</a:t>
                </a:r>
              </a:p>
            </p:txBody>
          </p:sp>
          <p:sp>
            <p:nvSpPr>
              <p:cNvPr id="23593" name="Rectangle 29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23594" name="Rectangle 30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  <a:latin typeface="Calibri" pitchFamily="34" charset="0"/>
                  </a:rPr>
                  <a:t>Шанс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23595" name="Rectangle 31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150</a:t>
                </a:r>
              </a:p>
            </p:txBody>
          </p:sp>
          <p:sp>
            <p:nvSpPr>
              <p:cNvPr id="23596" name="Rectangle 32"/>
              <p:cNvSpPr>
                <a:spLocks noChangeArrowheads="1"/>
              </p:cNvSpPr>
              <p:nvPr/>
            </p:nvSpPr>
            <p:spPr bwMode="auto">
              <a:xfrm rot="-9387918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200</a:t>
                </a:r>
              </a:p>
            </p:txBody>
          </p:sp>
          <p:sp>
            <p:nvSpPr>
              <p:cNvPr id="23597" name="Rectangle 33"/>
              <p:cNvSpPr>
                <a:spLocks noChangeArrowheads="1"/>
              </p:cNvSpPr>
              <p:nvPr/>
            </p:nvSpPr>
            <p:spPr bwMode="auto">
              <a:xfrm rot="-849903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>
                    <a:solidFill>
                      <a:srgbClr val="FF0000"/>
                    </a:solidFill>
                    <a:latin typeface="Calibri" pitchFamily="34" charset="0"/>
                  </a:rPr>
                  <a:t>Приз</a:t>
                </a:r>
                <a:r>
                  <a:rPr lang="ru-RU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23598" name="Rectangle 34"/>
              <p:cNvSpPr>
                <a:spLocks noChangeArrowheads="1"/>
              </p:cNvSpPr>
              <p:nvPr/>
            </p:nvSpPr>
            <p:spPr bwMode="auto">
              <a:xfrm rot="-5972058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  <a:latin typeface="Calibri" pitchFamily="34" charset="0"/>
                  </a:rPr>
                  <a:t>250</a:t>
                </a:r>
              </a:p>
            </p:txBody>
          </p:sp>
          <p:sp>
            <p:nvSpPr>
              <p:cNvPr id="23599" name="Rectangle 35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300</a:t>
                </a:r>
              </a:p>
            </p:txBody>
          </p:sp>
          <p:sp>
            <p:nvSpPr>
              <p:cNvPr id="23600" name="Rectangle 36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3601" name="Rectangle 37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latin typeface="Calibri" pitchFamily="34" charset="0"/>
                  </a:rPr>
                  <a:t>350</a:t>
                </a:r>
              </a:p>
            </p:txBody>
          </p:sp>
          <p:sp>
            <p:nvSpPr>
              <p:cNvPr id="23602" name="Line 41"/>
              <p:cNvSpPr>
                <a:spLocks noChangeShapeType="1"/>
              </p:cNvSpPr>
              <p:nvPr/>
            </p:nvSpPr>
            <p:spPr bwMode="auto">
              <a:xfrm rot="-2706343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66"/>
          <p:cNvGrpSpPr>
            <a:grpSpLocks/>
          </p:cNvGrpSpPr>
          <p:nvPr/>
        </p:nvGrpSpPr>
        <p:grpSpPr bwMode="auto">
          <a:xfrm rot="-293520">
            <a:off x="323850" y="2852738"/>
            <a:ext cx="1943100" cy="922337"/>
            <a:chOff x="3497" y="2635"/>
            <a:chExt cx="1315" cy="627"/>
          </a:xfrm>
        </p:grpSpPr>
        <p:sp>
          <p:nvSpPr>
            <p:cNvPr id="23584" name="AutoShape 46"/>
            <p:cNvSpPr>
              <a:spLocks noChangeArrowheads="1"/>
            </p:cNvSpPr>
            <p:nvPr/>
          </p:nvSpPr>
          <p:spPr bwMode="auto">
            <a:xfrm rot="1364155">
              <a:off x="3561" y="2832"/>
              <a:ext cx="1212" cy="159"/>
            </a:xfrm>
            <a:prstGeom prst="leftArrow">
              <a:avLst>
                <a:gd name="adj1" fmla="val 50000"/>
                <a:gd name="adj2" fmla="val 190566"/>
              </a:avLst>
            </a:prstGeom>
            <a:solidFill>
              <a:srgbClr val="66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585" name="Oval 47"/>
            <p:cNvSpPr>
              <a:spLocks noChangeArrowheads="1"/>
            </p:cNvSpPr>
            <p:nvPr/>
          </p:nvSpPr>
          <p:spPr bwMode="auto">
            <a:xfrm rot="1364155">
              <a:off x="4513" y="2976"/>
              <a:ext cx="299" cy="28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586" name="AutoShape 64"/>
            <p:cNvSpPr>
              <a:spLocks noChangeArrowheads="1"/>
            </p:cNvSpPr>
            <p:nvPr/>
          </p:nvSpPr>
          <p:spPr bwMode="auto">
            <a:xfrm rot="-4036426">
              <a:off x="3633" y="2499"/>
              <a:ext cx="181" cy="454"/>
            </a:xfrm>
            <a:prstGeom prst="triangle">
              <a:avLst>
                <a:gd name="adj" fmla="val 5740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500034" y="214290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Задание игрокам финальной тройки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572000" y="1000108"/>
            <a:ext cx="457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Для лучшей работы многих современных игр, приходится снабжать свои компьютеры маленькими платами – акселераторами. В настоящее время одним из лучших акселераторов считается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VOODOO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Как переводится с английского это слово?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9" name="pole tema n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32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8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</p:childTnLst>
        </p:cTn>
      </p:par>
    </p:tnLst>
    <p:bldLst>
      <p:bldP spid="26" grpId="0" animBg="1"/>
      <p:bldP spid="39" grpId="0" animBg="1"/>
      <p:bldP spid="44" grpId="0" animBg="1"/>
      <p:bldP spid="45" grpId="0" animBg="1"/>
      <p:bldP spid="46" grpId="0" animBg="1"/>
      <p:bldP spid="40" grpId="0" animBg="1"/>
      <p:bldP spid="41" grpId="0" animBg="1"/>
      <p:bldP spid="42" grpId="0" animBg="1"/>
      <p:bldP spid="52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92869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ПризЫ</a:t>
            </a:r>
            <a:r>
              <a:rPr lang="ru-RU" sz="5400" b="1" spc="30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spc="300" dirty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ysDot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в студию</a:t>
            </a:r>
          </a:p>
        </p:txBody>
      </p:sp>
      <p:pic>
        <p:nvPicPr>
          <p:cNvPr id="15363" name="Рисунок 2" descr="82828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1285875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0"/>
            <a:ext cx="3534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Супер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121442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264318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471488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00050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Й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2892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0016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92892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86446" y="1928802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7206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86446" y="328612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21442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92892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78644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0082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07206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07206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35768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643306" y="264318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92892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21454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50016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64330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643306" y="400050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928802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328612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643306" y="4714884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786182" y="857232"/>
            <a:ext cx="3209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116527" y="3429000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830906" y="2000240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6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 rot="-1520546">
            <a:off x="684213" y="3357563"/>
            <a:ext cx="77041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 i="1">
                <a:solidFill>
                  <a:srgbClr val="FF0000"/>
                </a:solidFill>
                <a:latin typeface="Arabic Typesetting" pitchFamily="66" charset="-78"/>
              </a:rPr>
              <a:t>Поле Чудес</a:t>
            </a:r>
          </a:p>
        </p:txBody>
      </p:sp>
      <p:pic>
        <p:nvPicPr>
          <p:cNvPr id="2055" name="Pole-chudes-Zastavka-2000-2013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3888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ole-chudes-Zastavka-2000-2013(muzofon.com)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709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9005" y="2214554"/>
            <a:ext cx="68673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Отборочный тур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1285860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Самый легкий химический элемент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3857628"/>
            <a:ext cx="28685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Водород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821537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Хотя многоцветный спектр радуги непрерывен, по традиции в нём выделяют 7 цветов. Первоначально этот учёный различал в спектре только пять цветов — красный, жёлтый, зелёный,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фиолетовый, о чём и написал в своей «Оптике». Но впоследствии, стремясь создать соответствие между числом цветов спектра и числом основных тонов музыкальной гаммы, он добавил ещё два цвета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5934670"/>
            <a:ext cx="2535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Ньютон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285860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Сколько положений в Молекулярно-кинетической теории?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4286256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428736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Итальянский ученый, построивший первый источник тока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643446"/>
            <a:ext cx="2266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Вольта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71480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Старинное английское слово, означавшее в 13–15 веках “круг”, обозначает название физического прибора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4857760"/>
            <a:ext cx="2470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Компас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DE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00042"/>
            <a:ext cx="8286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Горели 5 свечей. 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Две из них потухли. Сколько свечей осталось?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4857760"/>
            <a:ext cx="3260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 свечи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03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595</Words>
  <Application>Microsoft Office PowerPoint</Application>
  <PresentationFormat>Экран (4:3)</PresentationFormat>
  <Paragraphs>158</Paragraphs>
  <Slides>27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Н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19</cp:revision>
  <dcterms:created xsi:type="dcterms:W3CDTF">2015-12-14T10:36:37Z</dcterms:created>
  <dcterms:modified xsi:type="dcterms:W3CDTF">2016-09-27T15:14:48Z</dcterms:modified>
</cp:coreProperties>
</file>