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78642-1917-48DE-8C0B-ED08F7B63F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891878"/>
      </p:ext>
    </p:extLst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45807-6FB0-49A6-A437-5F44F1232B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60795"/>
      </p:ext>
    </p:extLst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CB33-AE72-4A91-B2A0-7539511B817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38067"/>
      </p:ext>
    </p:extLst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AE2BF-C4EF-4485-A0C9-92A0FFFC00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90762"/>
      </p:ext>
    </p:extLst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78642-1917-48DE-8C0B-ED08F7B63F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380354"/>
      </p:ext>
    </p:extLst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1E6AE-F9C1-4B0C-8045-D1A8B98E87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426277"/>
      </p:ext>
    </p:extLst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7A8E0-CD04-48A6-ABD0-9E26D81B8F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31026"/>
      </p:ext>
    </p:extLst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B7E4E-4AFE-4403-AA3B-5C5719BC7C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096207"/>
      </p:ext>
    </p:extLst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1E5BD-269F-498E-9398-44277E1EE1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40670"/>
      </p:ext>
    </p:extLst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ECDFF-243E-4EAA-9A7A-6C5F6C3076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21830"/>
      </p:ext>
    </p:extLst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F004-3B59-436E-B52B-AD710AFDAE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171598"/>
      </p:ext>
    </p:extLst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1E6AE-F9C1-4B0C-8045-D1A8B98E87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617022"/>
      </p:ext>
    </p:extLst>
  </p:cSld>
  <p:clrMapOvr>
    <a:masterClrMapping/>
  </p:clrMapOvr>
  <p:transition>
    <p:pull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A3CB1-1670-45C0-A2B6-BC55E700A7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353509"/>
      </p:ext>
    </p:extLst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73CDD-D628-4EB2-B523-5BC8DC0746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49004"/>
      </p:ext>
    </p:extLst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45807-6FB0-49A6-A437-5F44F1232B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096368"/>
      </p:ext>
    </p:extLst>
  </p:cSld>
  <p:clrMapOvr>
    <a:masterClrMapping/>
  </p:clrMapOvr>
  <p:transition>
    <p:pull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CB33-AE72-4A91-B2A0-7539511B817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12386"/>
      </p:ext>
    </p:extLst>
  </p:cSld>
  <p:clrMapOvr>
    <a:masterClrMapping/>
  </p:clrMapOvr>
  <p:transition>
    <p:pull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AE2BF-C4EF-4485-A0C9-92A0FFFC00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115973"/>
      </p:ext>
    </p:extLst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7A8E0-CD04-48A6-ABD0-9E26D81B8F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807800"/>
      </p:ext>
    </p:extLst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B7E4E-4AFE-4403-AA3B-5C5719BC7C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12249"/>
      </p:ext>
    </p:extLst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1E5BD-269F-498E-9398-44277E1EE1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771725"/>
      </p:ext>
    </p:extLst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ECDFF-243E-4EAA-9A7A-6C5F6C3076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205511"/>
      </p:ext>
    </p:extLst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F004-3B59-436E-B52B-AD710AFDAE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05048"/>
      </p:ext>
    </p:extLst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A3CB1-1670-45C0-A2B6-BC55E700A7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84527"/>
      </p:ext>
    </p:extLst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73CDD-D628-4EB2-B523-5BC8DC0746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95552"/>
      </p:ext>
    </p:extLst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76F02-65BB-406D-B59E-733C5DDC74E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80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  <p:bldP spid="41986" grpId="2"/>
      <p:bldP spid="4198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987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76F02-65BB-406D-B59E-733C5DDC74E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65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  <p:bldP spid="41986" grpId="2"/>
      <p:bldP spid="4198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987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9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419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125538"/>
            <a:ext cx="8134350" cy="1511300"/>
          </a:xfrm>
        </p:spPr>
        <p:txBody>
          <a:bodyPr/>
          <a:lstStyle/>
          <a:p>
            <a:pPr eaLnBrk="1" hangingPunct="1"/>
            <a:r>
              <a:rPr lang="ru-RU" sz="4100" smtClean="0"/>
              <a:t/>
            </a:r>
            <a:br>
              <a:rPr lang="ru-RU" sz="4100" smtClean="0"/>
            </a:br>
            <a:r>
              <a:rPr lang="ru-RU" sz="4100" smtClean="0"/>
              <a:t/>
            </a:r>
            <a:br>
              <a:rPr lang="ru-RU" sz="4100" smtClean="0"/>
            </a:br>
            <a:r>
              <a:rPr lang="ru-RU" sz="4100" smtClean="0"/>
              <a:t/>
            </a:r>
            <a:br>
              <a:rPr lang="ru-RU" sz="4100" smtClean="0"/>
            </a:br>
            <a:r>
              <a:rPr lang="ru-RU" sz="4100" smtClean="0"/>
              <a:t/>
            </a:r>
            <a:br>
              <a:rPr lang="ru-RU" sz="4100" smtClean="0"/>
            </a:br>
            <a:r>
              <a:rPr lang="ru-RU" sz="4100" smtClean="0"/>
              <a:t/>
            </a:r>
            <a:br>
              <a:rPr lang="ru-RU" sz="4100" smtClean="0"/>
            </a:br>
            <a:r>
              <a:rPr lang="ru-RU" sz="4100" smtClean="0"/>
              <a:t/>
            </a:r>
            <a:br>
              <a:rPr lang="ru-RU" sz="4100" smtClean="0"/>
            </a:br>
            <a:r>
              <a:rPr lang="ru-RU" sz="4100" smtClean="0"/>
              <a:t/>
            </a:r>
            <a:br>
              <a:rPr lang="ru-RU" sz="4100" smtClean="0"/>
            </a:br>
            <a:r>
              <a:rPr lang="en-US" sz="4100" smtClean="0"/>
              <a:t/>
            </a:r>
            <a:br>
              <a:rPr lang="en-US" sz="4100" smtClean="0"/>
            </a:br>
            <a:r>
              <a:rPr lang="ru-RU" sz="4100" b="1" i="1" smtClean="0"/>
              <a:t/>
            </a:r>
            <a:br>
              <a:rPr lang="ru-RU" sz="4100" b="1" i="1" smtClean="0"/>
            </a:br>
            <a:r>
              <a:rPr lang="ru-RU" sz="4100" b="1" i="1" smtClean="0"/>
              <a:t> </a:t>
            </a:r>
            <a:br>
              <a:rPr lang="ru-RU" sz="4100" b="1" i="1" smtClean="0"/>
            </a:br>
            <a:endParaRPr lang="ru-RU" sz="4100" b="1" i="1" smtClean="0"/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290513" y="209550"/>
            <a:ext cx="9410700" cy="581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smtClean="0">
                <a:solidFill>
                  <a:srgbClr val="000000"/>
                </a:solidFill>
              </a:rPr>
              <a:t>Нецензурные выражения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smtClean="0">
                <a:solidFill>
                  <a:srgbClr val="000000"/>
                </a:solidFill>
              </a:rPr>
              <a:t>или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smtClean="0">
                <a:solidFill>
                  <a:srgbClr val="000000"/>
                </a:solidFill>
              </a:rPr>
              <a:t>добрые вежливые</a:t>
            </a:r>
            <a:endParaRPr lang="en-US" sz="4800" b="1" i="1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i="1" smtClean="0">
                <a:solidFill>
                  <a:srgbClr val="000000"/>
                </a:solidFill>
              </a:rPr>
              <a:t>                  </a:t>
            </a:r>
            <a:r>
              <a:rPr lang="ru-RU" sz="4800" b="1" i="1" smtClean="0">
                <a:solidFill>
                  <a:srgbClr val="000000"/>
                </a:solidFill>
              </a:rPr>
              <a:t>слова.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800" b="1" i="1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800" b="1" i="1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                                             Подготовила: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                                                Кожевникова Е.В.</a:t>
            </a:r>
            <a:br>
              <a:rPr lang="ru-RU" sz="2800" b="1" i="1" smtClean="0">
                <a:solidFill>
                  <a:srgbClr val="000000"/>
                </a:solidFill>
              </a:rPr>
            </a:br>
            <a:endParaRPr lang="ru-RU" sz="2800" b="1" i="1" smtClean="0">
              <a:solidFill>
                <a:srgbClr val="000000"/>
              </a:solidFill>
            </a:endParaRPr>
          </a:p>
        </p:txBody>
      </p:sp>
      <p:pic>
        <p:nvPicPr>
          <p:cNvPr id="38916" name="Picture 10" descr="http://cdn.tipsboard.ru/images/vezhlivie_slova_spisok_samoj_vazhnoj_krasoti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81300"/>
            <a:ext cx="3633787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5019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А что же такое комплимент?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Делать </a:t>
            </a:r>
            <a:r>
              <a:rPr lang="ru-RU" b="1" i="1" smtClean="0"/>
              <a:t>комплименты</a:t>
            </a:r>
            <a:r>
              <a:rPr lang="ru-RU" smtClean="0"/>
              <a:t>- это особое искусство, потому что не все могут естественно и тонко говорить </a:t>
            </a:r>
            <a:r>
              <a:rPr lang="ru-RU" b="1" i="1" smtClean="0"/>
              <a:t>красивые</a:t>
            </a:r>
          </a:p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b="1" i="1" smtClean="0"/>
              <a:t>приятные слова</a:t>
            </a:r>
            <a:r>
              <a:rPr lang="ru-RU" smtClean="0"/>
              <a:t> в адрес других.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</a:t>
            </a:r>
            <a:r>
              <a:rPr lang="ru-RU" b="1" i="1" smtClean="0"/>
              <a:t>Комплименты</a:t>
            </a:r>
            <a:r>
              <a:rPr lang="ru-RU" smtClean="0"/>
              <a:t>- это искусство, потому что каждый воспринимает их по- своему.</a:t>
            </a:r>
          </a:p>
        </p:txBody>
      </p:sp>
    </p:spTree>
    <p:extLst>
      <p:ext uri="{BB962C8B-B14F-4D97-AF65-F5344CB8AC3E}">
        <p14:creationId xmlns:p14="http://schemas.microsoft.com/office/powerpoint/2010/main" val="4038226948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</a:t>
            </a:r>
            <a:r>
              <a:rPr lang="ru-RU" b="1" smtClean="0"/>
              <a:t>Что такое шутка?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b="1" i="1" smtClean="0"/>
              <a:t>Шутка</a:t>
            </a:r>
            <a:r>
              <a:rPr lang="ru-RU" sz="2800" smtClean="0"/>
              <a:t> – это остроумное и деликатное изречение о каких- либо маловажных предметах.</a:t>
            </a:r>
          </a:p>
          <a:p>
            <a:pPr eaLnBrk="1" hangingPunct="1"/>
            <a:r>
              <a:rPr lang="ru-RU" sz="2800" b="1" i="1" smtClean="0"/>
              <a:t>Шутка</a:t>
            </a:r>
            <a:r>
              <a:rPr lang="ru-RU" sz="2800" smtClean="0"/>
              <a:t> должна действовать на окружающих оптимистично. Она может </a:t>
            </a:r>
            <a:r>
              <a:rPr lang="ru-RU" sz="2800" b="1" i="1" smtClean="0"/>
              <a:t>подбадривать</a:t>
            </a:r>
            <a:r>
              <a:rPr lang="ru-RU" sz="2800" smtClean="0"/>
              <a:t>, </a:t>
            </a:r>
            <a:r>
              <a:rPr lang="ru-RU" sz="2800" b="1" i="1" smtClean="0"/>
              <a:t>веселить, «балагурить».</a:t>
            </a:r>
          </a:p>
          <a:p>
            <a:pPr eaLnBrk="1" hangingPunct="1"/>
            <a:r>
              <a:rPr lang="ru-RU" sz="2800" smtClean="0"/>
              <a:t>Шутить надо с людьми </a:t>
            </a:r>
            <a:r>
              <a:rPr lang="ru-RU" sz="2800" b="1" i="1" smtClean="0"/>
              <a:t>вежливым </a:t>
            </a:r>
            <a:r>
              <a:rPr lang="ru-RU" sz="2800" smtClean="0"/>
              <a:t>и </a:t>
            </a:r>
            <a:r>
              <a:rPr lang="ru-RU" sz="2800" b="1" i="1" smtClean="0"/>
              <a:t>добродушным тоном</a:t>
            </a:r>
            <a:r>
              <a:rPr lang="ru-RU" sz="2800" smtClean="0"/>
              <a:t>, отличающим шутку от оскорбления. Шутка не должна переходить в грубость, насмешку. </a:t>
            </a:r>
            <a:r>
              <a:rPr lang="ru-RU" sz="2800" b="1" i="1" smtClean="0"/>
              <a:t>Шутить неприлично с людьми, которые старше вас.</a:t>
            </a:r>
          </a:p>
        </p:txBody>
      </p:sp>
    </p:spTree>
    <p:extLst>
      <p:ext uri="{BB962C8B-B14F-4D97-AF65-F5344CB8AC3E}">
        <p14:creationId xmlns:p14="http://schemas.microsoft.com/office/powerpoint/2010/main" val="338252638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Viner Hand ITC" pitchFamily="66" charset="0"/>
              </a:rPr>
              <a:t>С собеседником нужно вести себя вежливо, доброжелательно и внимательно. Постоянно говорить о себе самом неприлично.</a:t>
            </a:r>
          </a:p>
          <a:p>
            <a:pPr eaLnBrk="1" hangingPunct="1">
              <a:lnSpc>
                <a:spcPct val="90000"/>
              </a:lnSpc>
            </a:pPr>
            <a:endParaRPr lang="ru-RU" b="1" smtClean="0">
              <a:latin typeface="Viner Hand ITC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Viner Hand ITC" pitchFamily="66" charset="0"/>
              </a:rPr>
              <a:t>Во время разговора нужно проявлять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Viner Hand ITC" pitchFamily="66" charset="0"/>
              </a:rPr>
              <a:t>   истинный интерес к человеку, с которым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Viner Hand ITC" pitchFamily="66" charset="0"/>
              </a:rPr>
              <a:t>   общаешься.</a:t>
            </a:r>
          </a:p>
          <a:p>
            <a:pPr eaLnBrk="1" hangingPunct="1">
              <a:lnSpc>
                <a:spcPct val="90000"/>
              </a:lnSpc>
            </a:pPr>
            <a:endParaRPr lang="ru-RU" b="1" smtClean="0">
              <a:latin typeface="Viner Hand ITC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50179" name="Picture 4" descr="doc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084763"/>
            <a:ext cx="14859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755650" y="333375"/>
            <a:ext cx="741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smtClean="0">
                <a:solidFill>
                  <a:srgbClr val="000000"/>
                </a:solidFill>
              </a:rPr>
              <a:t>Правила ведения беседы</a:t>
            </a:r>
            <a:endParaRPr lang="en-US" sz="400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smtClean="0">
                <a:solidFill>
                  <a:srgbClr val="000000"/>
                </a:solidFill>
              </a:rPr>
              <a:t>             </a:t>
            </a:r>
            <a:r>
              <a:rPr lang="ru-RU" sz="4000" smtClean="0">
                <a:solidFill>
                  <a:srgbClr val="000000"/>
                </a:solidFill>
              </a:rPr>
              <a:t>(разговора):</a:t>
            </a:r>
          </a:p>
        </p:txBody>
      </p:sp>
    </p:spTree>
    <p:extLst>
      <p:ext uri="{BB962C8B-B14F-4D97-AF65-F5344CB8AC3E}">
        <p14:creationId xmlns:p14="http://schemas.microsoft.com/office/powerpoint/2010/main" val="1637949693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Правила разговора: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b="1" i="1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b="1" i="1" smtClean="0">
                <a:latin typeface="Monotype Corsiva" pitchFamily="66" charset="0"/>
              </a:rPr>
              <a:t>Держать за рукав собеседника, теребить пуговицу, широко размахивать руками- не следует. От таких жестов стоит избавиться.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b="1" i="1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b="1" i="1" smtClean="0">
                <a:latin typeface="Monotype Corsiva" pitchFamily="66" charset="0"/>
              </a:rPr>
              <a:t>Когда разговариваешь, нежелательно, но можно руками, позой, мимикой помогать сделать свою речь более выразительной.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b="1" i="1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b="1" i="1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b="1" smtClean="0">
              <a:latin typeface="Mistral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b="1" smtClean="0">
              <a:latin typeface="Mistral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/>
              <a:t>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mtClean="0"/>
          </a:p>
        </p:txBody>
      </p:sp>
      <p:pic>
        <p:nvPicPr>
          <p:cNvPr id="51204" name="Picture 4" descr="f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868863"/>
            <a:ext cx="1309687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40252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Что же делать, если ты хочешь сказать что-то важное, а на тебя не обращают внимание?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500" smtClean="0"/>
              <a:t>Привлечь внимание можно, специально понизив голос,- всем придется замолчать, чтобы понять, что ты говоришь.</a:t>
            </a:r>
          </a:p>
          <a:p>
            <a:pPr eaLnBrk="1" hangingPunct="1"/>
            <a:r>
              <a:rPr lang="ru-RU" sz="2500" smtClean="0"/>
              <a:t>Иногда лучше помолчать, чем сказать лишнее.</a:t>
            </a:r>
          </a:p>
          <a:p>
            <a:pPr eaLnBrk="1" hangingPunct="1"/>
            <a:r>
              <a:rPr lang="ru-RU" sz="2500" smtClean="0"/>
              <a:t>Помолчать следует и в том случае, когда тебе доверили тайну.</a:t>
            </a:r>
          </a:p>
          <a:p>
            <a:pPr eaLnBrk="1" hangingPunct="1"/>
            <a:r>
              <a:rPr lang="ru-RU" sz="2500" smtClean="0"/>
              <a:t>Нужно не только уметь других заставить слушать себя, но и самому уметь слушать.</a:t>
            </a:r>
          </a:p>
          <a:p>
            <a:pPr eaLnBrk="1" hangingPunct="1"/>
            <a:r>
              <a:rPr lang="ru-RU" sz="2500" smtClean="0"/>
              <a:t>Л. Толстой говорил: «Люди учатся- </a:t>
            </a:r>
            <a:r>
              <a:rPr lang="ru-RU" sz="2500" b="1" i="1" smtClean="0"/>
              <a:t>как говорить</a:t>
            </a:r>
            <a:r>
              <a:rPr lang="ru-RU" sz="2500" smtClean="0"/>
              <a:t>, а главная наука- </a:t>
            </a:r>
            <a:r>
              <a:rPr lang="ru-RU" sz="2500" b="1" i="1" smtClean="0"/>
              <a:t>как и когда молчать».</a:t>
            </a:r>
          </a:p>
        </p:txBody>
      </p:sp>
    </p:spTree>
    <p:extLst>
      <p:ext uri="{BB962C8B-B14F-4D97-AF65-F5344CB8AC3E}">
        <p14:creationId xmlns:p14="http://schemas.microsoft.com/office/powerpoint/2010/main" val="185833591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           </a:t>
            </a:r>
            <a:r>
              <a:rPr lang="ru-RU" sz="4000" b="1" smtClean="0"/>
              <a:t>Работа с пословицами.</a:t>
            </a:r>
            <a:br>
              <a:rPr lang="ru-RU" sz="4000" b="1" smtClean="0"/>
            </a:br>
            <a:r>
              <a:rPr lang="ru-RU" sz="4000" b="1" smtClean="0"/>
              <a:t>           Досказать пословицу.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i="1" smtClean="0"/>
              <a:t>Слово не воробей..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Слово пуще..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Лучше недосказать..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За худые слова..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Говорит- хорошо…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От приветливых слов..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Вранье не ведет..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Доброе слово…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/>
              <a:t>Жизнь дана…</a:t>
            </a:r>
          </a:p>
        </p:txBody>
      </p:sp>
      <p:pic>
        <p:nvPicPr>
          <p:cNvPr id="53252" name="Picture 4" descr="2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924175"/>
            <a:ext cx="2592387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2600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</a:t>
            </a:r>
            <a:r>
              <a:rPr lang="ru-RU" b="1" smtClean="0"/>
              <a:t>Проверь пословицы:</a:t>
            </a:r>
            <a:r>
              <a:rPr lang="ru-RU" smtClean="0"/>
              <a:t>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Слово не воробей- вылетит не поймаешь.</a:t>
            </a:r>
          </a:p>
          <a:p>
            <a:pPr eaLnBrk="1" hangingPunct="1"/>
            <a:r>
              <a:rPr lang="ru-RU" sz="2800" smtClean="0"/>
              <a:t>Слово пуще стрелы ранит.</a:t>
            </a:r>
          </a:p>
          <a:p>
            <a:pPr eaLnBrk="1" hangingPunct="1"/>
            <a:r>
              <a:rPr lang="ru-RU" sz="2800" smtClean="0"/>
              <a:t>Лучше недосказать, чем пересказать.</a:t>
            </a:r>
          </a:p>
          <a:p>
            <a:pPr eaLnBrk="1" hangingPunct="1"/>
            <a:r>
              <a:rPr lang="ru-RU" sz="2800" smtClean="0"/>
              <a:t>За худые слова слетит и голова.</a:t>
            </a:r>
          </a:p>
          <a:p>
            <a:pPr eaLnBrk="1" hangingPunct="1"/>
            <a:r>
              <a:rPr lang="ru-RU" sz="2800" smtClean="0"/>
              <a:t>Говорит –хорошо, а замолчит еще лучше.</a:t>
            </a:r>
          </a:p>
          <a:p>
            <a:pPr eaLnBrk="1" hangingPunct="1"/>
            <a:r>
              <a:rPr lang="ru-RU" sz="2800" smtClean="0"/>
              <a:t>От приветливых слов язык не отсохнет.</a:t>
            </a:r>
          </a:p>
          <a:p>
            <a:pPr eaLnBrk="1" hangingPunct="1"/>
            <a:r>
              <a:rPr lang="ru-RU" sz="2800" smtClean="0"/>
              <a:t>Жизнь дана на добрые дела.</a:t>
            </a:r>
          </a:p>
          <a:p>
            <a:pPr eaLnBrk="1" hangingPunct="1"/>
            <a:r>
              <a:rPr lang="ru-RU" sz="2800" smtClean="0"/>
              <a:t> Доброе слово лучше мягкого пирога.</a:t>
            </a:r>
          </a:p>
          <a:p>
            <a:pPr eaLnBrk="1" hangingPunct="1"/>
            <a:r>
              <a:rPr lang="ru-RU" sz="2800" smtClean="0"/>
              <a:t>Вранье не ведет в добро.</a:t>
            </a:r>
          </a:p>
          <a:p>
            <a:pPr eaLnBrk="1" hangingPunct="1"/>
            <a:endParaRPr lang="ru-RU" sz="2800" smtClean="0"/>
          </a:p>
        </p:txBody>
      </p:sp>
    </p:spTree>
    <p:extLst>
      <p:ext uri="{BB962C8B-B14F-4D97-AF65-F5344CB8AC3E}">
        <p14:creationId xmlns:p14="http://schemas.microsoft.com/office/powerpoint/2010/main" val="4193610053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Запомните словарь добрых слов и выражений: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</a:t>
            </a:r>
            <a:r>
              <a:rPr lang="ru-RU" b="1" i="1" smtClean="0"/>
              <a:t>Приветствия: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Доброе утро, добрый день, добрый вечер, доброго здоровья, здравствуйте, мир вашему дому, мое почтение, очень рад вас видеть, привет, приветствую вас, приятно снова видеть вас , рад встрече с вами.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</a:t>
            </a:r>
            <a:r>
              <a:rPr lang="ru-RU" b="1" i="1" smtClean="0"/>
              <a:t>Благодарение: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Спасибо, весьма вам признателен, вы мне очень помогли, я вас благодарю.</a:t>
            </a:r>
          </a:p>
        </p:txBody>
      </p:sp>
      <p:pic>
        <p:nvPicPr>
          <p:cNvPr id="55300" name="Picture 4" descr="CA856ZG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05263"/>
            <a:ext cx="7334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91127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Запомни эти слова: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</a:t>
            </a:r>
            <a:r>
              <a:rPr lang="ru-RU" sz="2800" b="1" i="1" smtClean="0"/>
              <a:t>Прощание:</a:t>
            </a:r>
          </a:p>
          <a:p>
            <a:pPr eaLnBrk="1" hangingPunct="1"/>
            <a:r>
              <a:rPr lang="ru-RU" sz="2400" smtClean="0"/>
              <a:t>Будьте здоровы, всего доброго, всего хорошего, доброй ночи, доброго пути,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  до встречи, до свидания, до скорого свидания, до скорой встречи, желаю всяческих благ, прощайте, счастливо,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  счастливого пути.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</a:t>
            </a:r>
            <a:r>
              <a:rPr lang="ru-RU" sz="2800" b="1" i="1" smtClean="0"/>
              <a:t>Просьба: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  Будьте добры, будьте любезны, если вас не затруднит, не откажите, пожалуйста; позвольте,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  Прошу вас, разрешите, прошу вас.</a:t>
            </a:r>
          </a:p>
          <a:p>
            <a:pPr eaLnBrk="1" hangingPunct="1">
              <a:buFontTx/>
              <a:buNone/>
            </a:pPr>
            <a:endParaRPr lang="ru-RU" sz="2400" smtClean="0"/>
          </a:p>
        </p:txBody>
      </p:sp>
      <p:pic>
        <p:nvPicPr>
          <p:cNvPr id="56324" name="Picture 4" descr="CA45IRSL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652963"/>
            <a:ext cx="13049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23143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Запомни эти слова: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i="1" smtClean="0"/>
              <a:t>Извинения: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Извините; извините пожалуйста; не обессудьте; примите мои извинения;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помилуйте; простите пожалуйста; прошу прощения; я была не права.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</a:t>
            </a:r>
            <a:r>
              <a:rPr lang="ru-RU" b="1" i="1" smtClean="0"/>
              <a:t>В транспорте</a:t>
            </a:r>
            <a:r>
              <a:rPr lang="ru-RU" smtClean="0"/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Вас не затруднит; вы выходите на следующей остановке; могли бы вы пропустить меня к выходу; позвольте пройти; уступите, пожалуйста, место.</a:t>
            </a:r>
          </a:p>
        </p:txBody>
      </p:sp>
      <p:pic>
        <p:nvPicPr>
          <p:cNvPr id="57348" name="Picture 4" descr="CA638DUX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573463"/>
            <a:ext cx="6477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44771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</a:t>
            </a:r>
            <a:r>
              <a:rPr lang="ru-RU" b="1" smtClean="0"/>
              <a:t>Что такое нецензурные выражения?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Нецензурные выражения или мат ( матерщина, матерный язык)-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разновидность </a:t>
            </a:r>
            <a:r>
              <a:rPr lang="ru-RU" b="1" smtClean="0"/>
              <a:t>ненормативной</a:t>
            </a:r>
            <a:r>
              <a:rPr lang="ru-RU" smtClean="0"/>
              <a:t> лексики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в русском и других славянских зыков.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Согласно кодексу об административных правонарушениях РФ, публичное употребление мата может расцениваться как </a:t>
            </a:r>
            <a:r>
              <a:rPr lang="ru-RU" b="1" smtClean="0"/>
              <a:t>мелкое хулиганство</a:t>
            </a:r>
            <a:r>
              <a:rPr lang="ru-RU" smtClean="0"/>
              <a:t>( ст.20,1) наказывается </a:t>
            </a:r>
            <a:r>
              <a:rPr lang="ru-RU" b="1" u="sng" smtClean="0"/>
              <a:t>штрафом или административным арестом.</a:t>
            </a:r>
          </a:p>
        </p:txBody>
      </p:sp>
    </p:spTree>
    <p:extLst>
      <p:ext uri="{BB962C8B-B14F-4D97-AF65-F5344CB8AC3E}">
        <p14:creationId xmlns:p14="http://schemas.microsoft.com/office/powerpoint/2010/main" val="323555822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</a:t>
            </a:r>
            <a:r>
              <a:rPr lang="ru-RU" b="1" smtClean="0"/>
              <a:t>Что оскорбляют матом?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Один из языковедов Д.М. Буланин указывал на то, что  бранью оскорбляют три матери:</a:t>
            </a:r>
          </a:p>
          <a:p>
            <a:pPr eaLnBrk="1" hangingPunct="1"/>
            <a:r>
              <a:rPr lang="ru-RU" smtClean="0"/>
              <a:t>Матерь Божью;</a:t>
            </a:r>
          </a:p>
          <a:p>
            <a:pPr eaLnBrk="1" hangingPunct="1"/>
            <a:r>
              <a:rPr lang="ru-RU" smtClean="0"/>
              <a:t>Родную Мать каждого человека;</a:t>
            </a:r>
          </a:p>
          <a:p>
            <a:pPr eaLnBrk="1" hangingPunct="1"/>
            <a:r>
              <a:rPr lang="ru-RU" smtClean="0"/>
              <a:t>Мать – сыру Землю.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40964" name="Picture 7" descr="CAL5B3E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076700"/>
            <a:ext cx="287972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1823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</a:t>
            </a:r>
            <a:r>
              <a:rPr lang="ru-RU" b="1" smtClean="0"/>
              <a:t>Когда же употребляется мат?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Когда человек находится в состоянии:</a:t>
            </a:r>
          </a:p>
          <a:p>
            <a:pPr eaLnBrk="1" hangingPunct="1"/>
            <a:r>
              <a:rPr lang="ru-RU" smtClean="0"/>
              <a:t>Гнева;</a:t>
            </a:r>
          </a:p>
          <a:p>
            <a:pPr eaLnBrk="1" hangingPunct="1"/>
            <a:r>
              <a:rPr lang="ru-RU" smtClean="0"/>
              <a:t>Апатии;</a:t>
            </a:r>
          </a:p>
          <a:p>
            <a:pPr eaLnBrk="1" hangingPunct="1"/>
            <a:r>
              <a:rPr lang="ru-RU" smtClean="0"/>
              <a:t>Агрессии;</a:t>
            </a:r>
          </a:p>
          <a:p>
            <a:pPr eaLnBrk="1" hangingPunct="1"/>
            <a:r>
              <a:rPr lang="ru-RU" smtClean="0"/>
              <a:t>Злобы;</a:t>
            </a:r>
          </a:p>
          <a:p>
            <a:pPr eaLnBrk="1" hangingPunct="1"/>
            <a:r>
              <a:rPr lang="ru-RU" smtClean="0"/>
              <a:t>Ненависти;</a:t>
            </a:r>
          </a:p>
          <a:p>
            <a:pPr eaLnBrk="1" hangingPunct="1"/>
            <a:r>
              <a:rPr lang="ru-RU" smtClean="0"/>
              <a:t>В состоянии неадекватного поведения;</a:t>
            </a:r>
          </a:p>
          <a:p>
            <a:pPr eaLnBrk="1" hangingPunct="1"/>
            <a:r>
              <a:rPr lang="ru-RU" smtClean="0"/>
              <a:t>В состоянии алкогольного опьянения.</a:t>
            </a:r>
          </a:p>
        </p:txBody>
      </p:sp>
      <p:pic>
        <p:nvPicPr>
          <p:cNvPr id="41988" name="Picture 4" descr="1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326707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 descr="1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326707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 descr="1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326707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7" descr="1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326707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9" descr="CAKLYNEX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205038"/>
            <a:ext cx="248285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56677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Что лучше: мат или вежливое, доброе слово?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100" smtClean="0"/>
              <a:t>«Доброе слово что ясный день».</a:t>
            </a:r>
          </a:p>
          <a:p>
            <a:pPr eaLnBrk="1" hangingPunct="1"/>
            <a:r>
              <a:rPr lang="ru-RU" sz="3000" smtClean="0"/>
              <a:t>Что значит для вас </a:t>
            </a:r>
            <a:r>
              <a:rPr lang="ru-RU" sz="3000" b="1" smtClean="0"/>
              <a:t>«доброе слово»?</a:t>
            </a:r>
          </a:p>
          <a:p>
            <a:pPr eaLnBrk="1" hangingPunct="1"/>
            <a:r>
              <a:rPr lang="ru-RU" sz="3000" smtClean="0"/>
              <a:t>Это значит :вежливое слово, слово поддержки, комплимент, доброжелательное,</a:t>
            </a:r>
          </a:p>
          <a:p>
            <a:pPr eaLnBrk="1" hangingPunct="1">
              <a:buFontTx/>
              <a:buNone/>
            </a:pPr>
            <a:r>
              <a:rPr lang="ru-RU" sz="3000" smtClean="0"/>
              <a:t>    уважительное, приветливое, любезное.</a:t>
            </a:r>
          </a:p>
        </p:txBody>
      </p:sp>
      <p:pic>
        <p:nvPicPr>
          <p:cNvPr id="43012" name="Picture 4" descr="07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589588"/>
            <a:ext cx="933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9732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300" smtClean="0"/>
              <a:t>«Ничто так не ободряет человека, как доброе слово» ,- гласит древнерусский афоризм.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200" smtClean="0"/>
              <a:t>Все люди на свете испытывают потребность в общении. О современной культуре общения можно говорить лишь в том случае, если манеры общения интеллигентны, корректны. К ним можно отнести: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smtClean="0"/>
              <a:t>Доброжелательность,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smtClean="0"/>
              <a:t>Отзывчивость,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smtClean="0"/>
              <a:t>Тактичность,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smtClean="0"/>
              <a:t>Вежливость.</a:t>
            </a:r>
          </a:p>
        </p:txBody>
      </p:sp>
      <p:pic>
        <p:nvPicPr>
          <p:cNvPr id="44036" name="Picture 4" descr="a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363" y="2060575"/>
            <a:ext cx="3600450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05581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748712" cy="1066800"/>
          </a:xfrm>
        </p:spPr>
        <p:txBody>
          <a:bodyPr/>
          <a:lstStyle/>
          <a:p>
            <a:pPr eaLnBrk="1" hangingPunct="1"/>
            <a:r>
              <a:rPr lang="ru-RU" sz="3300" smtClean="0"/>
              <a:t>Всегда ли вы в классе, в группе, среди ровесников- вежливы?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600" i="1" smtClean="0"/>
              <a:t>Тот, кто соблюдает </a:t>
            </a:r>
            <a:r>
              <a:rPr lang="ru-RU" sz="2600" b="1" i="1" smtClean="0"/>
              <a:t>дома</a:t>
            </a:r>
            <a:r>
              <a:rPr lang="ru-RU" sz="2600" i="1" smtClean="0"/>
              <a:t>, в группе, в классе правила хорошего тона, почти застрахован от всякого рода оплошностей в окружении посторонних, поскольку он привык следить за </a:t>
            </a:r>
            <a:r>
              <a:rPr lang="ru-RU" sz="2600" b="1" i="1" smtClean="0"/>
              <a:t>собой</a:t>
            </a:r>
            <a:r>
              <a:rPr lang="ru-RU" sz="2600" i="1" smtClean="0"/>
              <a:t> и своим </a:t>
            </a:r>
            <a:r>
              <a:rPr lang="ru-RU" sz="2600" b="1" i="1" smtClean="0"/>
              <a:t>поведением.</a:t>
            </a:r>
          </a:p>
          <a:p>
            <a:pPr eaLnBrk="1" hangingPunct="1"/>
            <a:r>
              <a:rPr lang="ru-RU" sz="2600" i="1" smtClean="0"/>
              <a:t>Очень важно уяснить себе,</a:t>
            </a:r>
          </a:p>
          <a:p>
            <a:pPr eaLnBrk="1" hangingPunct="1">
              <a:buFontTx/>
              <a:buNone/>
            </a:pPr>
            <a:r>
              <a:rPr lang="ru-RU" sz="2600" i="1" smtClean="0"/>
              <a:t>   что соблюдение этикета </a:t>
            </a:r>
            <a:r>
              <a:rPr lang="ru-RU" sz="2600" b="1" i="1" smtClean="0"/>
              <a:t>среди домашних</a:t>
            </a:r>
            <a:r>
              <a:rPr lang="ru-RU" sz="2600" i="1" smtClean="0"/>
              <a:t> не менее важно и обязательно, чем среди знакомых и посторонних. </a:t>
            </a:r>
          </a:p>
        </p:txBody>
      </p:sp>
      <p:pic>
        <p:nvPicPr>
          <p:cNvPr id="45060" name="Picture 4" descr="CAJ0TJBK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581525"/>
            <a:ext cx="1584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19259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855787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</a:rPr>
              <a:t>Сколько раз в день ты благодаришь своих близких и знакомых?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Многие не считают нужным загружать свою речь такими словами, как </a:t>
            </a:r>
            <a:r>
              <a:rPr lang="ru-RU" b="1" i="1" smtClean="0"/>
              <a:t>«СПАСИБО», «ПОЖАЛУЙСТА».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Они кажутся ненужными.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Восточные мудрецы считают, что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 </a:t>
            </a:r>
            <a:r>
              <a:rPr lang="ru-RU" b="1" i="1" smtClean="0"/>
              <a:t>вежливость продлевает человеку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жизнь, поэтому </a:t>
            </a:r>
            <a:r>
              <a:rPr lang="ru-RU" b="1" i="1" smtClean="0"/>
              <a:t>не забывайте чаще благодарить своих родителей, воспитателей, учителей и друзей</a:t>
            </a:r>
            <a:r>
              <a:rPr lang="ru-RU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805886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9324975" cy="1079500"/>
          </a:xfrm>
        </p:spPr>
        <p:txBody>
          <a:bodyPr/>
          <a:lstStyle/>
          <a:p>
            <a:pPr eaLnBrk="1" hangingPunct="1"/>
            <a:r>
              <a:rPr lang="ru-RU" sz="3000" i="1" smtClean="0"/>
              <a:t>Самое главное правило вежливости гласит: «Уважай окружающих, считайся с ними».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800" b="1" smtClean="0"/>
              <a:t>Друзья мои, внушайте людям веру.</a:t>
            </a:r>
          </a:p>
          <a:p>
            <a:pPr eaLnBrk="1" hangingPunct="1">
              <a:lnSpc>
                <a:spcPct val="90000"/>
              </a:lnSpc>
            </a:pPr>
            <a:r>
              <a:rPr lang="ru-RU" sz="3800" b="1" smtClean="0"/>
              <a:t>И чаще говорите:»Добрый день!»</a:t>
            </a:r>
          </a:p>
          <a:p>
            <a:pPr eaLnBrk="1" hangingPunct="1">
              <a:lnSpc>
                <a:spcPct val="90000"/>
              </a:lnSpc>
            </a:pPr>
            <a:r>
              <a:rPr lang="ru-RU" sz="3800" b="1" smtClean="0"/>
              <a:t>И следуйте хорошему примеру,</a:t>
            </a:r>
          </a:p>
          <a:p>
            <a:pPr eaLnBrk="1" hangingPunct="1">
              <a:lnSpc>
                <a:spcPct val="90000"/>
              </a:lnSpc>
            </a:pPr>
            <a:r>
              <a:rPr lang="ru-RU" sz="3800" b="1" smtClean="0"/>
              <a:t>Продляйте добрым словом жизнь людей!</a:t>
            </a:r>
          </a:p>
        </p:txBody>
      </p:sp>
      <p:pic>
        <p:nvPicPr>
          <p:cNvPr id="47108" name="Picture 4" descr="bd032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4797425"/>
            <a:ext cx="12636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715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1001</Words>
  <Application>Microsoft Office PowerPoint</Application>
  <PresentationFormat>Экран (4:3)</PresentationFormat>
  <Paragraphs>129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Оформление по умолчанию</vt:lpstr>
      <vt:lpstr>1_Оформление по умолчанию</vt:lpstr>
      <vt:lpstr>           </vt:lpstr>
      <vt:lpstr>       Что такое нецензурные выражения?</vt:lpstr>
      <vt:lpstr>        Что оскорбляют матом?</vt:lpstr>
      <vt:lpstr>     Когда же употребляется мат?</vt:lpstr>
      <vt:lpstr>Что лучше: мат или вежливое, доброе слово?</vt:lpstr>
      <vt:lpstr>«Ничто так не ободряет человека, как доброе слово» ,- гласит древнерусский афоризм.</vt:lpstr>
      <vt:lpstr>Всегда ли вы в классе, в группе, среди ровесников- вежливы?</vt:lpstr>
      <vt:lpstr>Сколько раз в день ты благодаришь своих близких и знакомых?</vt:lpstr>
      <vt:lpstr>Самое главное правило вежливости гласит: «Уважай окружающих, считайся с ними».</vt:lpstr>
      <vt:lpstr>А что же такое комплимент?</vt:lpstr>
      <vt:lpstr>           Что такое шутка?</vt:lpstr>
      <vt:lpstr>Презентация PowerPoint</vt:lpstr>
      <vt:lpstr>     Правила разговора:</vt:lpstr>
      <vt:lpstr>Что же делать, если ты хочешь сказать что-то важное, а на тебя не обращают внимание?</vt:lpstr>
      <vt:lpstr>           Работа с пословицами.            Досказать пословицу.</vt:lpstr>
      <vt:lpstr>        Проверь пословицы: </vt:lpstr>
      <vt:lpstr>Запомните словарь добрых слов и выражений:</vt:lpstr>
      <vt:lpstr>Запомни эти слова:</vt:lpstr>
      <vt:lpstr>Запомни эти слова: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</dc:title>
  <dc:creator>Слава</dc:creator>
  <cp:lastModifiedBy>Слава</cp:lastModifiedBy>
  <cp:revision>2</cp:revision>
  <dcterms:created xsi:type="dcterms:W3CDTF">2016-09-27T08:29:43Z</dcterms:created>
  <dcterms:modified xsi:type="dcterms:W3CDTF">2016-09-27T08:33:36Z</dcterms:modified>
</cp:coreProperties>
</file>