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79" r:id="rId3"/>
    <p:sldId id="257" r:id="rId4"/>
    <p:sldId id="258" r:id="rId5"/>
    <p:sldId id="259" r:id="rId6"/>
    <p:sldId id="271" r:id="rId7"/>
    <p:sldId id="263" r:id="rId8"/>
    <p:sldId id="262" r:id="rId9"/>
    <p:sldId id="281" r:id="rId10"/>
    <p:sldId id="280" r:id="rId11"/>
    <p:sldId id="261" r:id="rId12"/>
    <p:sldId id="278" r:id="rId13"/>
    <p:sldId id="267" r:id="rId14"/>
    <p:sldId id="264" r:id="rId15"/>
    <p:sldId id="265" r:id="rId16"/>
    <p:sldId id="282" r:id="rId17"/>
    <p:sldId id="284" r:id="rId18"/>
    <p:sldId id="266"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1" d="100"/>
          <a:sy n="71" d="100"/>
        </p:scale>
        <p:origin x="-135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37035B-9979-45D7-8711-55B551DCB519}" type="datetimeFigureOut">
              <a:rPr lang="ru-RU" smtClean="0"/>
              <a:pPr/>
              <a:t>27.09.2016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78DE09-D997-4A63-B865-15AC4A49E28F}" type="slidenum">
              <a:rPr lang="ru-RU" smtClean="0"/>
              <a:pPr/>
              <a:t>‹#›</a:t>
            </a:fld>
            <a:endParaRPr lang="ru-RU"/>
          </a:p>
        </p:txBody>
      </p:sp>
    </p:spTree>
    <p:extLst>
      <p:ext uri="{BB962C8B-B14F-4D97-AF65-F5344CB8AC3E}">
        <p14:creationId xmlns:p14="http://schemas.microsoft.com/office/powerpoint/2010/main" xmlns="" val="16169635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278DE09-D997-4A63-B865-15AC4A49E28F}" type="slidenum">
              <a:rPr lang="ru-RU" smtClean="0"/>
              <a:pPr/>
              <a:t>13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Рисунок 8" descr="0_74d99_69ec8fea_XXL.jpg"/>
          <p:cNvPicPr>
            <a:picLocks noChangeAspect="1"/>
          </p:cNvPicPr>
          <p:nvPr userDrawn="1"/>
        </p:nvPicPr>
        <p:blipFill>
          <a:blip r:embed="rId4" cstate="screen"/>
          <a:stretch>
            <a:fillRect/>
          </a:stretch>
        </p:blipFill>
        <p:spPr>
          <a:xfrm>
            <a:off x="0" y="1412776"/>
            <a:ext cx="9144000" cy="1828800"/>
          </a:xfrm>
          <a:prstGeom prst="rect">
            <a:avLst/>
          </a:prstGeom>
        </p:spPr>
      </p:pic>
      <p:pic>
        <p:nvPicPr>
          <p:cNvPr id="10" name="Рисунок 9" descr="0_74d99_69ec8fea_XXL.jpg"/>
          <p:cNvPicPr>
            <a:picLocks noChangeAspect="1"/>
          </p:cNvPicPr>
          <p:nvPr userDrawn="1"/>
        </p:nvPicPr>
        <p:blipFill>
          <a:blip r:embed="rId4" cstate="screen"/>
          <a:stretch>
            <a:fillRect/>
          </a:stretch>
        </p:blipFill>
        <p:spPr>
          <a:xfrm>
            <a:off x="0" y="-387424"/>
            <a:ext cx="9144000" cy="1828800"/>
          </a:xfrm>
          <a:prstGeom prst="rect">
            <a:avLst/>
          </a:prstGeom>
        </p:spPr>
      </p:pic>
      <p:pic>
        <p:nvPicPr>
          <p:cNvPr id="8" name="Рисунок 7" descr="0_74d99_69ec8fea_XXL.jpg"/>
          <p:cNvPicPr>
            <a:picLocks noChangeAspect="1"/>
          </p:cNvPicPr>
          <p:nvPr userDrawn="1"/>
        </p:nvPicPr>
        <p:blipFill>
          <a:blip r:embed="rId4" cstate="screen"/>
          <a:stretch>
            <a:fillRect/>
          </a:stretch>
        </p:blipFill>
        <p:spPr>
          <a:xfrm>
            <a:off x="0" y="3212976"/>
            <a:ext cx="9144000" cy="1828800"/>
          </a:xfrm>
          <a:prstGeom prst="rect">
            <a:avLst/>
          </a:prstGeom>
        </p:spPr>
      </p:pic>
      <p:pic>
        <p:nvPicPr>
          <p:cNvPr id="7" name="Рисунок 6" descr="0_74d99_69ec8fea_XXL.jpg"/>
          <p:cNvPicPr>
            <a:picLocks noChangeAspect="1"/>
          </p:cNvPicPr>
          <p:nvPr userDrawn="1"/>
        </p:nvPicPr>
        <p:blipFill>
          <a:blip r:embed="rId4" cstate="screen"/>
          <a:stretch>
            <a:fillRect/>
          </a:stretch>
        </p:blipFill>
        <p:spPr>
          <a:xfrm>
            <a:off x="0" y="5029200"/>
            <a:ext cx="9144000" cy="1828800"/>
          </a:xfrm>
          <a:prstGeom prst="rect">
            <a:avLst/>
          </a:prstGeom>
        </p:spPr>
      </p:pic>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698DC7-4977-4DD1-B472-CBE4F2EF3C11}" type="datetimeFigureOut">
              <a:rPr lang="ru-RU" smtClean="0"/>
              <a:pPr/>
              <a:t>27.09.2016</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DE1C76-5F16-459B-A501-F688BFFC1365}"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5"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
            <a:ext cx="7772400" cy="571479"/>
          </a:xfrm>
        </p:spPr>
        <p:txBody>
          <a:bodyPr>
            <a:noAutofit/>
          </a:bodyPr>
          <a:lstStyle/>
          <a:p>
            <a:r>
              <a:rPr lang="ru-RU" sz="1800" b="1" dirty="0" smtClean="0">
                <a:solidFill>
                  <a:srgbClr val="002060"/>
                </a:solidFill>
              </a:rPr>
              <a:t>Муниципальное автономное дошкольное образовательное учреждение </a:t>
            </a:r>
            <a:br>
              <a:rPr lang="ru-RU" sz="1800" b="1" dirty="0" smtClean="0">
                <a:solidFill>
                  <a:srgbClr val="002060"/>
                </a:solidFill>
              </a:rPr>
            </a:br>
            <a:r>
              <a:rPr lang="ru-RU" sz="1800" b="1" dirty="0" smtClean="0">
                <a:solidFill>
                  <a:srgbClr val="002060"/>
                </a:solidFill>
              </a:rPr>
              <a:t>«Центр развития ребенка – детский сад №83 «Фея»</a:t>
            </a:r>
            <a:endParaRPr lang="ru-RU" sz="1800" b="1" dirty="0">
              <a:solidFill>
                <a:srgbClr val="002060"/>
              </a:solidFill>
            </a:endParaRPr>
          </a:p>
        </p:txBody>
      </p:sp>
      <p:sp>
        <p:nvSpPr>
          <p:cNvPr id="3" name="Подзаголовок 2"/>
          <p:cNvSpPr>
            <a:spLocks noGrp="1"/>
          </p:cNvSpPr>
          <p:nvPr>
            <p:ph type="subTitle" idx="1"/>
          </p:nvPr>
        </p:nvSpPr>
        <p:spPr>
          <a:xfrm>
            <a:off x="1331640" y="1484784"/>
            <a:ext cx="6400800" cy="5072098"/>
          </a:xfrm>
        </p:spPr>
        <p:txBody>
          <a:bodyPr>
            <a:normAutofit lnSpcReduction="10000"/>
          </a:bodyPr>
          <a:lstStyle/>
          <a:p>
            <a:r>
              <a:rPr lang="ru-RU" sz="4800" dirty="0" smtClean="0">
                <a:solidFill>
                  <a:srgbClr val="C00000"/>
                </a:solidFill>
                <a:effectLst>
                  <a:outerShdw blurRad="38100" dist="38100" dir="2700000" algn="tl">
                    <a:srgbClr val="000000">
                      <a:alpha val="43137"/>
                    </a:srgbClr>
                  </a:outerShdw>
                </a:effectLst>
              </a:rPr>
              <a:t>Экологический проект "Лекарственные растения" </a:t>
            </a:r>
          </a:p>
          <a:p>
            <a:r>
              <a:rPr lang="ru-RU" sz="3100" dirty="0" smtClean="0">
                <a:solidFill>
                  <a:srgbClr val="0070C0"/>
                </a:solidFill>
                <a:effectLst>
                  <a:outerShdw blurRad="38100" dist="38100" dir="2700000" algn="tl">
                    <a:srgbClr val="000000">
                      <a:alpha val="43137"/>
                    </a:srgbClr>
                  </a:outerShdw>
                </a:effectLst>
              </a:rPr>
              <a:t>(краткосрочный)</a:t>
            </a:r>
            <a:endParaRPr lang="ru-RU" sz="3100" dirty="0" smtClean="0">
              <a:solidFill>
                <a:srgbClr val="0070C0"/>
              </a:solidFill>
            </a:endParaRPr>
          </a:p>
          <a:p>
            <a:endParaRPr lang="ru-RU" sz="2800" dirty="0" smtClean="0"/>
          </a:p>
          <a:p>
            <a:endParaRPr lang="ru-RU" sz="2800" dirty="0" smtClean="0"/>
          </a:p>
          <a:p>
            <a:endParaRPr lang="ru-RU" sz="2800" dirty="0" smtClean="0"/>
          </a:p>
          <a:p>
            <a:endParaRPr lang="ru-RU" sz="2800" dirty="0" smtClean="0"/>
          </a:p>
          <a:p>
            <a:r>
              <a:rPr lang="ru-RU" sz="1800" b="1" dirty="0" smtClean="0">
                <a:solidFill>
                  <a:srgbClr val="002060"/>
                </a:solidFill>
              </a:rPr>
              <a:t>Подготовила  воспитатель первой квалификационной категории:        Щербакова Н. В.</a:t>
            </a:r>
            <a:endParaRPr lang="ru-RU" sz="1800" b="1" dirty="0">
              <a:solidFill>
                <a:srgbClr val="002060"/>
              </a:solidFill>
            </a:endParaRPr>
          </a:p>
        </p:txBody>
      </p:sp>
      <p:pic>
        <p:nvPicPr>
          <p:cNvPr id="6" name="Picture 4" descr="C:\Users\Admin\Desktop\лек раст\1649389258_1-1000x1000.jpg"/>
          <p:cNvPicPr>
            <a:picLocks noChangeAspect="1" noChangeArrowheads="1"/>
          </p:cNvPicPr>
          <p:nvPr/>
        </p:nvPicPr>
        <p:blipFill>
          <a:blip r:embed="rId2" cstate="screen"/>
          <a:srcRect/>
          <a:stretch>
            <a:fillRect/>
          </a:stretch>
        </p:blipFill>
        <p:spPr bwMode="auto">
          <a:xfrm>
            <a:off x="6372200" y="2924944"/>
            <a:ext cx="2520280" cy="295232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47664" y="2204864"/>
            <a:ext cx="6910536" cy="2520280"/>
          </a:xfrm>
        </p:spPr>
        <p:txBody>
          <a:bodyPr>
            <a:noAutofit/>
          </a:bodyPr>
          <a:lstStyle/>
          <a:p>
            <a:pPr algn="l"/>
            <a:r>
              <a:rPr lang="ru-RU" sz="1600" b="1" dirty="0" smtClean="0">
                <a:solidFill>
                  <a:srgbClr val="C00000"/>
                </a:solidFill>
              </a:rPr>
              <a:t>                                       6. Исследовательская деятельность:</a:t>
            </a:r>
            <a:br>
              <a:rPr lang="ru-RU" sz="1600" b="1" dirty="0" smtClean="0">
                <a:solidFill>
                  <a:srgbClr val="C00000"/>
                </a:solidFill>
              </a:rPr>
            </a:br>
            <a:r>
              <a:rPr lang="ru-RU" sz="1600" b="1" dirty="0" smtClean="0">
                <a:solidFill>
                  <a:srgbClr val="C00000"/>
                </a:solidFill>
              </a:rPr>
              <a:t>                            </a:t>
            </a:r>
            <a:r>
              <a:rPr lang="ru-RU" sz="1600" b="1" dirty="0" smtClean="0">
                <a:solidFill>
                  <a:srgbClr val="00B0F0"/>
                </a:solidFill>
              </a:rPr>
              <a:t> </a:t>
            </a:r>
            <a:r>
              <a:rPr lang="ru-RU" sz="1600" b="1" dirty="0" smtClean="0">
                <a:solidFill>
                  <a:srgbClr val="0070C0"/>
                </a:solidFill>
              </a:rPr>
              <a:t>«Нужна ли вода  лекарственным растениям?»</a:t>
            </a:r>
            <a:br>
              <a:rPr lang="ru-RU" sz="1600" b="1" dirty="0" smtClean="0">
                <a:solidFill>
                  <a:srgbClr val="0070C0"/>
                </a:solidFill>
              </a:rPr>
            </a:br>
            <a:r>
              <a:rPr lang="ru-RU" sz="1600" b="1" dirty="0" smtClean="0">
                <a:solidFill>
                  <a:srgbClr val="0070C0"/>
                </a:solidFill>
              </a:rPr>
              <a:t/>
            </a:r>
            <a:br>
              <a:rPr lang="ru-RU" sz="1600" b="1" dirty="0" smtClean="0">
                <a:solidFill>
                  <a:srgbClr val="0070C0"/>
                </a:solidFill>
              </a:rPr>
            </a:br>
            <a:r>
              <a:rPr lang="ru-RU" sz="1600" b="1" dirty="0" smtClean="0">
                <a:solidFill>
                  <a:srgbClr val="FF0000"/>
                </a:solidFill>
              </a:rPr>
              <a:t>Цель: </a:t>
            </a:r>
            <a:r>
              <a:rPr lang="ru-RU" sz="1600" dirty="0" smtClean="0"/>
              <a:t>определить,  нужна ли вода дикорастущим лекарственным растениям.</a:t>
            </a:r>
            <a:endParaRPr lang="ru-RU" sz="1600" b="1" dirty="0">
              <a:solidFill>
                <a:srgbClr val="0070C0"/>
              </a:solidFill>
            </a:endParaRPr>
          </a:p>
        </p:txBody>
      </p:sp>
      <p:sp>
        <p:nvSpPr>
          <p:cNvPr id="4" name="Подзаголовок 3"/>
          <p:cNvSpPr>
            <a:spLocks noGrp="1"/>
          </p:cNvSpPr>
          <p:nvPr>
            <p:ph type="subTitle" idx="1"/>
          </p:nvPr>
        </p:nvSpPr>
        <p:spPr>
          <a:xfrm>
            <a:off x="1371600" y="3501008"/>
            <a:ext cx="7160840" cy="2232248"/>
          </a:xfrm>
        </p:spPr>
        <p:txBody>
          <a:bodyPr>
            <a:noAutofit/>
          </a:bodyPr>
          <a:lstStyle/>
          <a:p>
            <a:pPr algn="l"/>
            <a:endParaRPr lang="ru-RU" sz="1800" dirty="0" smtClean="0">
              <a:solidFill>
                <a:srgbClr val="FF0000"/>
              </a:solidFill>
            </a:endParaRPr>
          </a:p>
          <a:p>
            <a:pPr algn="l"/>
            <a:endParaRPr lang="ru-RU" sz="1800" dirty="0" smtClean="0">
              <a:solidFill>
                <a:srgbClr val="FF0000"/>
              </a:solidFill>
            </a:endParaRPr>
          </a:p>
          <a:p>
            <a:pPr algn="l"/>
            <a:endParaRPr lang="ru-RU" sz="1800" dirty="0" smtClean="0">
              <a:solidFill>
                <a:srgbClr val="FF0000"/>
              </a:solidFill>
            </a:endParaRPr>
          </a:p>
          <a:p>
            <a:pPr algn="l"/>
            <a:endParaRPr lang="ru-RU" sz="1800" dirty="0" smtClean="0">
              <a:solidFill>
                <a:srgbClr val="FF0000"/>
              </a:solidFill>
            </a:endParaRPr>
          </a:p>
          <a:p>
            <a:pPr algn="l"/>
            <a:endParaRPr lang="ru-RU" sz="1800" dirty="0" smtClean="0">
              <a:solidFill>
                <a:srgbClr val="FF0000"/>
              </a:solidFill>
            </a:endParaRPr>
          </a:p>
          <a:p>
            <a:pPr algn="l"/>
            <a:endParaRPr lang="ru-RU" sz="1800" dirty="0" smtClean="0">
              <a:solidFill>
                <a:srgbClr val="FF0000"/>
              </a:solidFill>
            </a:endParaRPr>
          </a:p>
          <a:p>
            <a:pPr algn="l"/>
            <a:endParaRPr lang="ru-RU" sz="1800" dirty="0" smtClean="0">
              <a:solidFill>
                <a:srgbClr val="FF0000"/>
              </a:solidFill>
            </a:endParaRPr>
          </a:p>
          <a:p>
            <a:pPr algn="just"/>
            <a:r>
              <a:rPr lang="ru-RU" sz="1800" b="1" dirty="0" smtClean="0">
                <a:solidFill>
                  <a:srgbClr val="0070C0"/>
                </a:solidFill>
              </a:rPr>
              <a:t/>
            </a:r>
            <a:br>
              <a:rPr lang="ru-RU" sz="1800" b="1" dirty="0" smtClean="0">
                <a:solidFill>
                  <a:srgbClr val="0070C0"/>
                </a:solidFill>
              </a:rPr>
            </a:br>
            <a:r>
              <a:rPr lang="ru-RU" sz="1800" b="1" dirty="0" smtClean="0">
                <a:solidFill>
                  <a:srgbClr val="FF0000"/>
                </a:solidFill>
              </a:rPr>
              <a:t> </a:t>
            </a:r>
            <a:r>
              <a:rPr lang="ru-RU" sz="1600" b="1" dirty="0" smtClean="0">
                <a:solidFill>
                  <a:srgbClr val="FF0000"/>
                </a:solidFill>
              </a:rPr>
              <a:t>Вывод: </a:t>
            </a:r>
            <a:r>
              <a:rPr lang="ru-RU" sz="1600" dirty="0" smtClean="0">
                <a:solidFill>
                  <a:schemeClr val="tx1"/>
                </a:solidFill>
              </a:rPr>
              <a:t>определили, что для нормального роста лекарственным растениям, как и любым другим, нужна вода, без нее растение погибнет.</a:t>
            </a:r>
            <a:endParaRPr lang="ru-RU" sz="1600" dirty="0">
              <a:solidFill>
                <a:schemeClr val="tx1"/>
              </a:solidFill>
            </a:endParaRPr>
          </a:p>
        </p:txBody>
      </p:sp>
      <p:sp>
        <p:nvSpPr>
          <p:cNvPr id="5" name="Прямоугольник 4"/>
          <p:cNvSpPr/>
          <p:nvPr/>
        </p:nvSpPr>
        <p:spPr>
          <a:xfrm>
            <a:off x="1547664" y="0"/>
            <a:ext cx="7056784" cy="1107996"/>
          </a:xfrm>
          <a:prstGeom prst="rect">
            <a:avLst/>
          </a:prstGeom>
        </p:spPr>
        <p:txBody>
          <a:bodyPr wrap="square">
            <a:spAutoFit/>
          </a:bodyPr>
          <a:lstStyle/>
          <a:p>
            <a:r>
              <a:rPr lang="ru-RU" b="1" dirty="0" smtClean="0"/>
              <a:t> </a:t>
            </a:r>
            <a:r>
              <a:rPr lang="ru-RU" sz="1600" b="1" dirty="0" smtClean="0"/>
              <a:t>Подвижная игра: </a:t>
            </a:r>
            <a:r>
              <a:rPr lang="ru-RU" sz="1600" b="1" dirty="0" smtClean="0">
                <a:solidFill>
                  <a:srgbClr val="0070C0"/>
                </a:solidFill>
              </a:rPr>
              <a:t>  «Я садовником родился…»</a:t>
            </a:r>
            <a:br>
              <a:rPr lang="ru-RU" sz="1600" b="1" dirty="0" smtClean="0">
                <a:solidFill>
                  <a:srgbClr val="0070C0"/>
                </a:solidFill>
              </a:rPr>
            </a:br>
            <a:r>
              <a:rPr lang="ru-RU" sz="1600" b="1" dirty="0" smtClean="0">
                <a:solidFill>
                  <a:srgbClr val="FF0000"/>
                </a:solidFill>
              </a:rPr>
              <a:t>Цель</a:t>
            </a:r>
            <a:r>
              <a:rPr lang="ru-RU" sz="1600" dirty="0" smtClean="0">
                <a:solidFill>
                  <a:srgbClr val="FF0000"/>
                </a:solidFill>
              </a:rPr>
              <a:t>: </a:t>
            </a:r>
            <a:r>
              <a:rPr lang="ru-RU" sz="1600" dirty="0" smtClean="0"/>
              <a:t>разучили новую игру, в ходе которой продолжали знакомство с  лекарственными  растениями,  обогащали  свой  словарный запас, развивали речь, прививали  любовь к природе.</a:t>
            </a:r>
            <a:endParaRPr lang="ru-RU" sz="1600" dirty="0"/>
          </a:p>
        </p:txBody>
      </p:sp>
      <p:pic>
        <p:nvPicPr>
          <p:cNvPr id="6" name="Picture 2" descr="C:\Users\1\Desktop\Фото1751.jpg"/>
          <p:cNvPicPr>
            <a:picLocks noChangeAspect="1" noChangeArrowheads="1"/>
          </p:cNvPicPr>
          <p:nvPr/>
        </p:nvPicPr>
        <p:blipFill>
          <a:blip r:embed="rId2" cstate="screen"/>
          <a:srcRect/>
          <a:stretch>
            <a:fillRect/>
          </a:stretch>
        </p:blipFill>
        <p:spPr bwMode="auto">
          <a:xfrm>
            <a:off x="1763688" y="1052736"/>
            <a:ext cx="2664296" cy="1872207"/>
          </a:xfrm>
          <a:prstGeom prst="rect">
            <a:avLst/>
          </a:prstGeom>
          <a:noFill/>
        </p:spPr>
      </p:pic>
    </p:spTree>
    <p:extLst>
      <p:ext uri="{BB962C8B-B14F-4D97-AF65-F5344CB8AC3E}">
        <p14:creationId xmlns:p14="http://schemas.microsoft.com/office/powerpoint/2010/main" xmlns="" val="29665210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19672" y="1"/>
            <a:ext cx="6838528" cy="1988839"/>
          </a:xfrm>
        </p:spPr>
        <p:txBody>
          <a:bodyPr>
            <a:normAutofit fontScale="90000"/>
          </a:bodyPr>
          <a:lstStyle/>
          <a:p>
            <a:pPr algn="l"/>
            <a:r>
              <a:rPr lang="ru-RU" sz="1800" b="1" dirty="0" smtClean="0">
                <a:solidFill>
                  <a:srgbClr val="C00000"/>
                </a:solidFill>
              </a:rPr>
              <a:t>                          7. Чтение  художественной литературы:</a:t>
            </a:r>
            <a:r>
              <a:rPr lang="ru-RU" sz="1800" dirty="0" smtClean="0"/>
              <a:t/>
            </a:r>
            <a:br>
              <a:rPr lang="ru-RU" sz="1800" dirty="0" smtClean="0"/>
            </a:br>
            <a:r>
              <a:rPr lang="ru-RU" sz="1800" dirty="0" smtClean="0"/>
              <a:t>     П. Синявский «Зеленая аптека»;        О. </a:t>
            </a:r>
            <a:r>
              <a:rPr lang="ru-RU" sz="1800" dirty="0" err="1" smtClean="0"/>
              <a:t>Крас</a:t>
            </a:r>
            <a:r>
              <a:rPr lang="ru-RU" sz="1800" dirty="0" smtClean="0"/>
              <a:t> «Загадки»; </a:t>
            </a:r>
            <a:br>
              <a:rPr lang="ru-RU" sz="1800" dirty="0" smtClean="0"/>
            </a:br>
            <a:r>
              <a:rPr lang="ru-RU" sz="1800" dirty="0" smtClean="0"/>
              <a:t>     А. Плешаков «Зелёные страницы»;   В. Бианки «О травах»,        </a:t>
            </a:r>
            <a:br>
              <a:rPr lang="ru-RU" sz="1800" dirty="0" smtClean="0"/>
            </a:br>
            <a:r>
              <a:rPr lang="ru-RU" sz="1800" dirty="0" smtClean="0"/>
              <a:t>     Б. </a:t>
            </a:r>
            <a:r>
              <a:rPr lang="ru-RU" sz="1800" dirty="0" err="1" smtClean="0"/>
              <a:t>Заходер</a:t>
            </a:r>
            <a:r>
              <a:rPr lang="ru-RU" sz="1800" dirty="0" smtClean="0"/>
              <a:t>  «Дождик и зернышко».  Н. Павлова «Лекарственные   растения детям».</a:t>
            </a:r>
            <a:br>
              <a:rPr lang="ru-RU" sz="1800" dirty="0" smtClean="0"/>
            </a:br>
            <a:r>
              <a:rPr lang="ru-RU" sz="1800" dirty="0" smtClean="0"/>
              <a:t>    </a:t>
            </a:r>
            <a:br>
              <a:rPr lang="ru-RU" sz="1800" dirty="0" smtClean="0"/>
            </a:br>
            <a:endParaRPr lang="ru-RU" sz="1800" dirty="0"/>
          </a:p>
        </p:txBody>
      </p:sp>
      <p:sp>
        <p:nvSpPr>
          <p:cNvPr id="3" name="Подзаголовок 2"/>
          <p:cNvSpPr>
            <a:spLocks noGrp="1"/>
          </p:cNvSpPr>
          <p:nvPr>
            <p:ph type="subTitle" idx="1"/>
          </p:nvPr>
        </p:nvSpPr>
        <p:spPr>
          <a:xfrm>
            <a:off x="1857356" y="2071678"/>
            <a:ext cx="6643734" cy="4572032"/>
          </a:xfrm>
        </p:spPr>
        <p:txBody>
          <a:bodyPr/>
          <a:lstStyle/>
          <a:p>
            <a:endParaRPr lang="ru-RU" dirty="0"/>
          </a:p>
        </p:txBody>
      </p:sp>
      <p:pic>
        <p:nvPicPr>
          <p:cNvPr id="4" name="Picture 2" descr="C:\Users\1\Desktop\Фото1698.jpg"/>
          <p:cNvPicPr>
            <a:picLocks noChangeAspect="1" noChangeArrowheads="1"/>
          </p:cNvPicPr>
          <p:nvPr/>
        </p:nvPicPr>
        <p:blipFill>
          <a:blip r:embed="rId2" cstate="screen"/>
          <a:srcRect/>
          <a:stretch>
            <a:fillRect/>
          </a:stretch>
        </p:blipFill>
        <p:spPr bwMode="auto">
          <a:xfrm rot="21079072">
            <a:off x="1757052" y="1752937"/>
            <a:ext cx="2682810" cy="3279317"/>
          </a:xfrm>
          <a:prstGeom prst="rect">
            <a:avLst/>
          </a:prstGeom>
          <a:noFill/>
        </p:spPr>
      </p:pic>
      <p:pic>
        <p:nvPicPr>
          <p:cNvPr id="4098" name="Picture 2" descr="C:\Users\1\Desktop\Фото1699.jpg"/>
          <p:cNvPicPr>
            <a:picLocks noChangeAspect="1" noChangeArrowheads="1"/>
          </p:cNvPicPr>
          <p:nvPr/>
        </p:nvPicPr>
        <p:blipFill>
          <a:blip r:embed="rId3" cstate="screen"/>
          <a:srcRect/>
          <a:stretch>
            <a:fillRect/>
          </a:stretch>
        </p:blipFill>
        <p:spPr bwMode="auto">
          <a:xfrm rot="1012627">
            <a:off x="6022986" y="1496997"/>
            <a:ext cx="2446440" cy="3190116"/>
          </a:xfrm>
          <a:prstGeom prst="rect">
            <a:avLst/>
          </a:prstGeom>
          <a:noFill/>
        </p:spPr>
      </p:pic>
      <p:pic>
        <p:nvPicPr>
          <p:cNvPr id="7" name="Picture 2" descr="C:\Users\Admin\Desktop\лек раст\lekarstvennye-rastenija-detjam.jpg"/>
          <p:cNvPicPr>
            <a:picLocks noChangeAspect="1" noChangeArrowheads="1"/>
          </p:cNvPicPr>
          <p:nvPr/>
        </p:nvPicPr>
        <p:blipFill>
          <a:blip r:embed="rId4" cstate="screen"/>
          <a:srcRect/>
          <a:stretch>
            <a:fillRect/>
          </a:stretch>
        </p:blipFill>
        <p:spPr bwMode="auto">
          <a:xfrm>
            <a:off x="4211960" y="3573016"/>
            <a:ext cx="2304256" cy="3037429"/>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75656" y="-243407"/>
            <a:ext cx="6982544" cy="936103"/>
          </a:xfrm>
        </p:spPr>
        <p:txBody>
          <a:bodyPr>
            <a:normAutofit/>
          </a:bodyPr>
          <a:lstStyle/>
          <a:p>
            <a:r>
              <a:rPr lang="ru-RU" sz="1800" b="1" dirty="0" smtClean="0"/>
              <a:t>Пословицы, поговорки, приметы о растениях и здоровье.</a:t>
            </a:r>
            <a:endParaRPr lang="ru-RU" sz="1800" b="1" dirty="0"/>
          </a:p>
        </p:txBody>
      </p:sp>
      <p:sp>
        <p:nvSpPr>
          <p:cNvPr id="3" name="Подзаголовок 2"/>
          <p:cNvSpPr>
            <a:spLocks noGrp="1"/>
          </p:cNvSpPr>
          <p:nvPr>
            <p:ph type="subTitle" idx="1"/>
          </p:nvPr>
        </p:nvSpPr>
        <p:spPr>
          <a:xfrm>
            <a:off x="1691680" y="548680"/>
            <a:ext cx="6080720" cy="2520280"/>
          </a:xfrm>
        </p:spPr>
        <p:txBody>
          <a:bodyPr>
            <a:normAutofit fontScale="92500" lnSpcReduction="20000"/>
          </a:bodyPr>
          <a:lstStyle/>
          <a:p>
            <a:pPr marL="285750" indent="-285750" algn="l">
              <a:buFontTx/>
              <a:buChar char="-"/>
            </a:pPr>
            <a:r>
              <a:rPr lang="ru-RU" sz="1900" dirty="0" smtClean="0">
                <a:solidFill>
                  <a:schemeClr val="tx1"/>
                </a:solidFill>
              </a:rPr>
              <a:t>Цветки у ромашки, мать – и - мачехи и одуванчика закрываются перед дождем.</a:t>
            </a:r>
          </a:p>
          <a:p>
            <a:pPr marL="285750" indent="-285750" algn="l">
              <a:buFontTx/>
              <a:buChar char="-"/>
            </a:pPr>
            <a:r>
              <a:rPr lang="ru-RU" sz="1900" dirty="0" smtClean="0">
                <a:solidFill>
                  <a:schemeClr val="tx1"/>
                </a:solidFill>
              </a:rPr>
              <a:t>Если на кончиках одуванчика стоят капельки росы – жди дождя.</a:t>
            </a:r>
          </a:p>
          <a:p>
            <a:pPr marL="285750" indent="-285750" algn="l">
              <a:buFontTx/>
              <a:buChar char="-"/>
            </a:pPr>
            <a:r>
              <a:rPr lang="ru-RU" sz="1900" dirty="0" smtClean="0">
                <a:solidFill>
                  <a:schemeClr val="tx1"/>
                </a:solidFill>
              </a:rPr>
              <a:t>Утром сильная роса – дождя не будет.</a:t>
            </a:r>
          </a:p>
          <a:p>
            <a:pPr marL="285750" indent="-285750" algn="l">
              <a:buFontTx/>
              <a:buChar char="-"/>
            </a:pPr>
            <a:r>
              <a:rPr lang="ru-RU" sz="1900" dirty="0" smtClean="0">
                <a:solidFill>
                  <a:schemeClr val="tx1"/>
                </a:solidFill>
              </a:rPr>
              <a:t>Здоровье </a:t>
            </a:r>
            <a:r>
              <a:rPr lang="ru-RU" sz="1900" dirty="0">
                <a:solidFill>
                  <a:schemeClr val="tx1"/>
                </a:solidFill>
              </a:rPr>
              <a:t>не купишь.</a:t>
            </a:r>
          </a:p>
          <a:p>
            <a:pPr marL="285750" indent="-285750" algn="l">
              <a:buFontTx/>
              <a:buChar char="-"/>
            </a:pPr>
            <a:r>
              <a:rPr lang="ru-RU" sz="1900" dirty="0">
                <a:solidFill>
                  <a:schemeClr val="tx1"/>
                </a:solidFill>
              </a:rPr>
              <a:t>Здоровому человеку врач не нужен.</a:t>
            </a:r>
          </a:p>
          <a:p>
            <a:pPr marL="285750" indent="-285750" algn="l">
              <a:buFontTx/>
              <a:buChar char="-"/>
            </a:pPr>
            <a:r>
              <a:rPr lang="ru-RU" sz="1900" dirty="0">
                <a:solidFill>
                  <a:schemeClr val="tx1"/>
                </a:solidFill>
              </a:rPr>
              <a:t>Здоровье дороже золота.</a:t>
            </a:r>
          </a:p>
          <a:p>
            <a:pPr marL="285750" indent="-285750" algn="l">
              <a:buFontTx/>
              <a:buChar char="-"/>
            </a:pPr>
            <a:r>
              <a:rPr lang="ru-RU" sz="1900" dirty="0">
                <a:solidFill>
                  <a:schemeClr val="tx1"/>
                </a:solidFill>
              </a:rPr>
              <a:t>Здоровье не уродит – никто не наградит.</a:t>
            </a:r>
          </a:p>
          <a:p>
            <a:pPr algn="l"/>
            <a:endParaRPr lang="ru-RU" sz="1800" dirty="0" smtClean="0">
              <a:solidFill>
                <a:schemeClr val="tx1"/>
              </a:solidFill>
            </a:endParaRPr>
          </a:p>
          <a:p>
            <a:pPr marL="285750" indent="-285750" algn="l">
              <a:buFontTx/>
              <a:buChar char="-"/>
            </a:pPr>
            <a:endParaRPr lang="ru-RU" sz="1800" dirty="0" smtClean="0">
              <a:solidFill>
                <a:schemeClr val="tx1"/>
              </a:solidFill>
            </a:endParaRPr>
          </a:p>
        </p:txBody>
      </p:sp>
      <p:pic>
        <p:nvPicPr>
          <p:cNvPr id="3076" name="Picture 4" descr="C:\Users\1\Desktop\Фото1717.jpg"/>
          <p:cNvPicPr>
            <a:picLocks noChangeAspect="1" noChangeArrowheads="1"/>
          </p:cNvPicPr>
          <p:nvPr/>
        </p:nvPicPr>
        <p:blipFill>
          <a:blip r:embed="rId2" cstate="screen"/>
          <a:srcRect/>
          <a:stretch>
            <a:fillRect/>
          </a:stretch>
        </p:blipFill>
        <p:spPr bwMode="auto">
          <a:xfrm>
            <a:off x="2771800" y="3140968"/>
            <a:ext cx="3384376" cy="3456384"/>
          </a:xfrm>
          <a:prstGeom prst="rect">
            <a:avLst/>
          </a:prstGeom>
          <a:noFill/>
        </p:spPr>
      </p:pic>
    </p:spTree>
    <p:extLst>
      <p:ext uri="{BB962C8B-B14F-4D97-AF65-F5344CB8AC3E}">
        <p14:creationId xmlns:p14="http://schemas.microsoft.com/office/powerpoint/2010/main" xmlns="" val="5642905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619672" y="1"/>
            <a:ext cx="6696744" cy="1754326"/>
          </a:xfrm>
          <a:prstGeom prst="rect">
            <a:avLst/>
          </a:prstGeom>
        </p:spPr>
        <p:txBody>
          <a:bodyPr wrap="square">
            <a:spAutoFit/>
          </a:bodyPr>
          <a:lstStyle/>
          <a:p>
            <a:r>
              <a:rPr lang="ru-RU" b="1" dirty="0" smtClean="0"/>
              <a:t>Рассматривание энциклопедий о лекарственных растениях:</a:t>
            </a:r>
          </a:p>
          <a:p>
            <a:r>
              <a:rPr lang="ru-RU" b="1" dirty="0"/>
              <a:t> </a:t>
            </a:r>
            <a:r>
              <a:rPr lang="ru-RU" b="1" dirty="0" smtClean="0"/>
              <a:t>  </a:t>
            </a:r>
            <a:r>
              <a:rPr lang="ru-RU" dirty="0" smtClean="0"/>
              <a:t>- </a:t>
            </a:r>
            <a:r>
              <a:rPr lang="ru-RU" b="1" dirty="0" smtClean="0"/>
              <a:t> </a:t>
            </a:r>
            <a:r>
              <a:rPr lang="ru-RU" dirty="0" smtClean="0"/>
              <a:t>«Применение настоев календулы и ромашки для лечения заболеваний горла»; </a:t>
            </a:r>
          </a:p>
          <a:p>
            <a:r>
              <a:rPr lang="ru-RU" dirty="0"/>
              <a:t> </a:t>
            </a:r>
            <a:r>
              <a:rPr lang="ru-RU" dirty="0" smtClean="0"/>
              <a:t>  -  «Использование листьев подорожника при ссадинах и порезах»; </a:t>
            </a:r>
          </a:p>
          <a:p>
            <a:r>
              <a:rPr lang="ru-RU" dirty="0"/>
              <a:t> </a:t>
            </a:r>
            <a:r>
              <a:rPr lang="ru-RU" dirty="0" smtClean="0"/>
              <a:t> -    «Лечебный </a:t>
            </a:r>
            <a:r>
              <a:rPr lang="ru-RU" dirty="0" err="1" smtClean="0"/>
              <a:t>фиточай</a:t>
            </a:r>
            <a:r>
              <a:rPr lang="ru-RU" dirty="0" smtClean="0"/>
              <a:t>» и др.</a:t>
            </a:r>
            <a:endParaRPr lang="ru-RU" dirty="0"/>
          </a:p>
        </p:txBody>
      </p:sp>
      <p:pic>
        <p:nvPicPr>
          <p:cNvPr id="7171" name="Picture 3" descr="C:\Users\1\Desktop\Фото1721_001.jpg"/>
          <p:cNvPicPr>
            <a:picLocks noChangeAspect="1" noChangeArrowheads="1"/>
          </p:cNvPicPr>
          <p:nvPr/>
        </p:nvPicPr>
        <p:blipFill>
          <a:blip r:embed="rId3" cstate="screen"/>
          <a:srcRect/>
          <a:stretch>
            <a:fillRect/>
          </a:stretch>
        </p:blipFill>
        <p:spPr bwMode="auto">
          <a:xfrm>
            <a:off x="2915815" y="1988840"/>
            <a:ext cx="3910553" cy="4176464"/>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47664" y="-99391"/>
            <a:ext cx="6910536" cy="1800200"/>
          </a:xfrm>
        </p:spPr>
        <p:txBody>
          <a:bodyPr>
            <a:normAutofit fontScale="90000"/>
          </a:bodyPr>
          <a:lstStyle/>
          <a:p>
            <a:pPr algn="l"/>
            <a:r>
              <a:rPr lang="ru-RU" sz="2000" b="1" dirty="0" smtClean="0">
                <a:solidFill>
                  <a:srgbClr val="C00000"/>
                </a:solidFill>
              </a:rPr>
              <a:t>                           </a:t>
            </a:r>
            <a:br>
              <a:rPr lang="ru-RU" sz="2000" b="1" dirty="0" smtClean="0">
                <a:solidFill>
                  <a:srgbClr val="C00000"/>
                </a:solidFill>
              </a:rPr>
            </a:br>
            <a:r>
              <a:rPr lang="ru-RU" sz="2000" b="1" dirty="0">
                <a:solidFill>
                  <a:srgbClr val="C00000"/>
                </a:solidFill>
              </a:rPr>
              <a:t/>
            </a:r>
            <a:br>
              <a:rPr lang="ru-RU" sz="2000" b="1" dirty="0">
                <a:solidFill>
                  <a:srgbClr val="C00000"/>
                </a:solidFill>
              </a:rPr>
            </a:br>
            <a:r>
              <a:rPr lang="ru-RU" sz="2000" b="1" dirty="0" smtClean="0">
                <a:solidFill>
                  <a:srgbClr val="C00000"/>
                </a:solidFill>
              </a:rPr>
              <a:t> 8. Совместная деятельность с детьми и  родителями                            </a:t>
            </a:r>
            <a:r>
              <a:rPr lang="ru-RU" sz="2000" dirty="0" smtClean="0">
                <a:solidFill>
                  <a:srgbClr val="C00000"/>
                </a:solidFill>
              </a:rPr>
              <a:t/>
            </a:r>
            <a:br>
              <a:rPr lang="ru-RU" sz="2000" dirty="0" smtClean="0">
                <a:solidFill>
                  <a:srgbClr val="C00000"/>
                </a:solidFill>
              </a:rPr>
            </a:br>
            <a:r>
              <a:rPr lang="ru-RU" sz="2000" dirty="0" smtClean="0"/>
              <a:t>1.  Сбор   лекарственных растений и помощь в изготовлении гербария. </a:t>
            </a:r>
            <a:br>
              <a:rPr lang="ru-RU" sz="2000" dirty="0" smtClean="0"/>
            </a:br>
            <a:r>
              <a:rPr lang="ru-RU" sz="2000" dirty="0" smtClean="0"/>
              <a:t>2. </a:t>
            </a:r>
            <a:r>
              <a:rPr lang="ru-RU" sz="2000" dirty="0"/>
              <a:t>П</a:t>
            </a:r>
            <a:r>
              <a:rPr lang="ru-RU" sz="2000" dirty="0" smtClean="0"/>
              <a:t>одбор и чтение художественной литературы  о растениях детям  дома.</a:t>
            </a:r>
            <a:br>
              <a:rPr lang="ru-RU" sz="2000" dirty="0" smtClean="0"/>
            </a:br>
            <a:r>
              <a:rPr lang="ru-RU" sz="2000" dirty="0" smtClean="0"/>
              <a:t> 3.  </a:t>
            </a:r>
            <a:r>
              <a:rPr lang="ru-RU" sz="2000" dirty="0" err="1" smtClean="0"/>
              <a:t>Фиточай</a:t>
            </a:r>
            <a:r>
              <a:rPr lang="ru-RU" sz="2000" dirty="0" smtClean="0"/>
              <a:t>  из лекарственных растений, собранных детьми совместно с родителями,  который  всем очень понравился. </a:t>
            </a:r>
            <a:br>
              <a:rPr lang="ru-RU" sz="2000" dirty="0" smtClean="0"/>
            </a:br>
            <a:r>
              <a:rPr lang="ru-RU" sz="2000" dirty="0" smtClean="0"/>
              <a:t>    </a:t>
            </a:r>
            <a:r>
              <a:rPr lang="ru-RU" sz="2000" dirty="0" smtClean="0">
                <a:solidFill>
                  <a:srgbClr val="0070C0"/>
                </a:solidFill>
              </a:rPr>
              <a:t/>
            </a:r>
            <a:br>
              <a:rPr lang="ru-RU" sz="2000" dirty="0" smtClean="0">
                <a:solidFill>
                  <a:srgbClr val="0070C0"/>
                </a:solidFill>
              </a:rPr>
            </a:br>
            <a:r>
              <a:rPr lang="ru-RU" sz="2000" dirty="0" smtClean="0"/>
              <a:t/>
            </a:r>
            <a:br>
              <a:rPr lang="ru-RU" sz="2000" dirty="0" smtClean="0"/>
            </a:br>
            <a:r>
              <a:rPr lang="ru-RU" sz="2000" dirty="0" smtClean="0"/>
              <a:t>               </a:t>
            </a:r>
            <a:endParaRPr lang="ru-RU" sz="2000" dirty="0"/>
          </a:p>
        </p:txBody>
      </p:sp>
      <p:sp>
        <p:nvSpPr>
          <p:cNvPr id="3" name="Подзаголовок 2"/>
          <p:cNvSpPr>
            <a:spLocks noGrp="1"/>
          </p:cNvSpPr>
          <p:nvPr>
            <p:ph type="subTitle" idx="1"/>
          </p:nvPr>
        </p:nvSpPr>
        <p:spPr>
          <a:xfrm>
            <a:off x="2000232" y="1928802"/>
            <a:ext cx="6929486" cy="4786346"/>
          </a:xfrm>
        </p:spPr>
        <p:txBody>
          <a:bodyPr/>
          <a:lstStyle/>
          <a:p>
            <a:endParaRPr lang="ru-RU" dirty="0"/>
          </a:p>
        </p:txBody>
      </p:sp>
      <p:pic>
        <p:nvPicPr>
          <p:cNvPr id="4097" name="Picture 1" descr="C:\Users\1\Desktop\Фото1735.jpg"/>
          <p:cNvPicPr>
            <a:picLocks noChangeAspect="1" noChangeArrowheads="1"/>
          </p:cNvPicPr>
          <p:nvPr/>
        </p:nvPicPr>
        <p:blipFill>
          <a:blip r:embed="rId2" cstate="screen"/>
          <a:srcRect/>
          <a:stretch>
            <a:fillRect/>
          </a:stretch>
        </p:blipFill>
        <p:spPr bwMode="auto">
          <a:xfrm>
            <a:off x="1835696" y="1844824"/>
            <a:ext cx="2880320" cy="3816423"/>
          </a:xfrm>
          <a:prstGeom prst="rect">
            <a:avLst/>
          </a:prstGeom>
          <a:noFill/>
        </p:spPr>
      </p:pic>
      <p:pic>
        <p:nvPicPr>
          <p:cNvPr id="5122" name="Picture 2" descr="C:\Users\1\Desktop\Фото1707.jpg"/>
          <p:cNvPicPr>
            <a:picLocks noChangeAspect="1" noChangeArrowheads="1"/>
          </p:cNvPicPr>
          <p:nvPr/>
        </p:nvPicPr>
        <p:blipFill>
          <a:blip r:embed="rId3" cstate="screen"/>
          <a:srcRect/>
          <a:stretch>
            <a:fillRect/>
          </a:stretch>
        </p:blipFill>
        <p:spPr bwMode="auto">
          <a:xfrm>
            <a:off x="2843808" y="3789040"/>
            <a:ext cx="936104" cy="1152128"/>
          </a:xfrm>
          <a:prstGeom prst="rect">
            <a:avLst/>
          </a:prstGeom>
          <a:noFill/>
        </p:spPr>
      </p:pic>
      <p:pic>
        <p:nvPicPr>
          <p:cNvPr id="8" name="Picture 2" descr="C:\Users\1\Desktop\Фото1724.jpg"/>
          <p:cNvPicPr>
            <a:picLocks noChangeAspect="1" noChangeArrowheads="1"/>
          </p:cNvPicPr>
          <p:nvPr/>
        </p:nvPicPr>
        <p:blipFill>
          <a:blip r:embed="rId4" cstate="screen"/>
          <a:srcRect/>
          <a:stretch>
            <a:fillRect/>
          </a:stretch>
        </p:blipFill>
        <p:spPr bwMode="auto">
          <a:xfrm>
            <a:off x="4860032" y="2924944"/>
            <a:ext cx="4032448" cy="3672408"/>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19672" y="1"/>
            <a:ext cx="7124328" cy="1124744"/>
          </a:xfrm>
        </p:spPr>
        <p:txBody>
          <a:bodyPr>
            <a:noAutofit/>
          </a:bodyPr>
          <a:lstStyle/>
          <a:p>
            <a:r>
              <a:rPr lang="ru-RU" sz="1800" b="1" dirty="0" smtClean="0">
                <a:solidFill>
                  <a:srgbClr val="C00000"/>
                </a:solidFill>
              </a:rPr>
              <a:t>9. Итог проекта</a:t>
            </a:r>
            <a:r>
              <a:rPr lang="ru-RU" sz="1800" b="1" dirty="0" smtClean="0"/>
              <a:t/>
            </a:r>
            <a:br>
              <a:rPr lang="ru-RU" sz="1800" b="1" dirty="0" smtClean="0"/>
            </a:br>
            <a:r>
              <a:rPr lang="ru-RU" sz="1800" b="1" dirty="0" smtClean="0"/>
              <a:t>   </a:t>
            </a:r>
            <a:r>
              <a:rPr lang="ru-RU" sz="1800" dirty="0" smtClean="0"/>
              <a:t>1.</a:t>
            </a:r>
            <a:r>
              <a:rPr lang="ru-RU" sz="1800" b="1" dirty="0" smtClean="0"/>
              <a:t> </a:t>
            </a:r>
            <a:r>
              <a:rPr lang="ru-RU" sz="1800" dirty="0" smtClean="0"/>
              <a:t>Оформление  гербария «Лекарственные растения».</a:t>
            </a:r>
            <a:br>
              <a:rPr lang="ru-RU" sz="1800" dirty="0" smtClean="0"/>
            </a:br>
            <a:endParaRPr lang="ru-RU" sz="1800" dirty="0"/>
          </a:p>
        </p:txBody>
      </p:sp>
      <p:sp>
        <p:nvSpPr>
          <p:cNvPr id="3" name="Подзаголовок 2"/>
          <p:cNvSpPr>
            <a:spLocks noGrp="1"/>
          </p:cNvSpPr>
          <p:nvPr>
            <p:ph type="subTitle" idx="1"/>
          </p:nvPr>
        </p:nvSpPr>
        <p:spPr>
          <a:xfrm>
            <a:off x="1857356" y="2000240"/>
            <a:ext cx="6929486" cy="4643470"/>
          </a:xfrm>
        </p:spPr>
        <p:txBody>
          <a:bodyPr/>
          <a:lstStyle/>
          <a:p>
            <a:endParaRPr lang="ru-RU" dirty="0"/>
          </a:p>
        </p:txBody>
      </p:sp>
      <p:pic>
        <p:nvPicPr>
          <p:cNvPr id="4099" name="Picture 3" descr="E:\Фото проект\Фото1679.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1835696" y="1484784"/>
            <a:ext cx="6984776" cy="504056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47664" y="0"/>
            <a:ext cx="6910536" cy="5589240"/>
          </a:xfrm>
        </p:spPr>
        <p:txBody>
          <a:bodyPr>
            <a:noAutofit/>
          </a:bodyPr>
          <a:lstStyle/>
          <a:p>
            <a:pPr algn="l"/>
            <a:r>
              <a:rPr lang="ru-RU" sz="1800" b="1" dirty="0" smtClean="0">
                <a:solidFill>
                  <a:srgbClr val="C00000"/>
                </a:solidFill>
              </a:rPr>
              <a:t>                                           </a:t>
            </a:r>
            <a:br>
              <a:rPr lang="ru-RU" sz="1800" b="1" dirty="0" smtClean="0">
                <a:solidFill>
                  <a:srgbClr val="C00000"/>
                </a:solidFill>
              </a:rPr>
            </a:br>
            <a:r>
              <a:rPr lang="ru-RU" sz="1800" b="1" dirty="0">
                <a:solidFill>
                  <a:srgbClr val="C00000"/>
                </a:solidFill>
              </a:rPr>
              <a:t/>
            </a:r>
            <a:br>
              <a:rPr lang="ru-RU" sz="1800" b="1" dirty="0">
                <a:solidFill>
                  <a:srgbClr val="C00000"/>
                </a:solidFill>
              </a:rPr>
            </a:br>
            <a:r>
              <a:rPr lang="ru-RU" sz="1800" b="1" dirty="0" smtClean="0">
                <a:solidFill>
                  <a:srgbClr val="C00000"/>
                </a:solidFill>
              </a:rPr>
              <a:t>                                   Ожидаемый результат</a:t>
            </a:r>
            <a:br>
              <a:rPr lang="ru-RU" sz="1800" b="1" dirty="0" smtClean="0">
                <a:solidFill>
                  <a:srgbClr val="C00000"/>
                </a:solidFill>
              </a:rPr>
            </a:br>
            <a:r>
              <a:rPr lang="ru-RU" sz="1800" dirty="0" smtClean="0"/>
              <a:t>1.      У детей появился интерес к узнаванию природы: особенностям жизни и развития растений, в частности к лекарственным растениям; появилось желание самостоятельно выполнять поручения по уходу за растениями в группе и на участке; расширились навыки наблюдения и экспериментирования в процессе </a:t>
            </a:r>
            <a:r>
              <a:rPr lang="ru-RU" sz="1800" dirty="0" err="1" smtClean="0"/>
              <a:t>поисково</a:t>
            </a:r>
            <a:r>
              <a:rPr lang="ru-RU" sz="1800" dirty="0" smtClean="0"/>
              <a:t> – познавательной деятельности.</a:t>
            </a:r>
            <a:br>
              <a:rPr lang="ru-RU" sz="1800" dirty="0" smtClean="0"/>
            </a:br>
            <a:r>
              <a:rPr lang="ru-RU" sz="1800" dirty="0" smtClean="0"/>
              <a:t/>
            </a:r>
            <a:br>
              <a:rPr lang="ru-RU" sz="1800" dirty="0" smtClean="0"/>
            </a:br>
            <a:r>
              <a:rPr lang="ru-RU" sz="1800" dirty="0" smtClean="0"/>
              <a:t>2.        Пополнился словарный запас,  научились называть  лекарственные растения.</a:t>
            </a:r>
            <a:br>
              <a:rPr lang="ru-RU" sz="1800" dirty="0" smtClean="0"/>
            </a:br>
            <a:r>
              <a:rPr lang="ru-RU" sz="1800" dirty="0"/>
              <a:t/>
            </a:r>
            <a:br>
              <a:rPr lang="ru-RU" sz="1800" dirty="0"/>
            </a:br>
            <a:r>
              <a:rPr lang="ru-RU" sz="1800" dirty="0" smtClean="0"/>
              <a:t>3.        Дети познакомились с новыми для них растениями, научились  находить и различать лекарственные растения от других растений.</a:t>
            </a:r>
            <a:br>
              <a:rPr lang="ru-RU" sz="1800" dirty="0" smtClean="0"/>
            </a:br>
            <a:r>
              <a:rPr lang="ru-RU" sz="1800" dirty="0" smtClean="0"/>
              <a:t/>
            </a:r>
            <a:br>
              <a:rPr lang="ru-RU" sz="1800" dirty="0" smtClean="0"/>
            </a:br>
            <a:r>
              <a:rPr lang="ru-RU" sz="1800" dirty="0" smtClean="0"/>
              <a:t>4.         В работах по </a:t>
            </a:r>
            <a:r>
              <a:rPr lang="ru-RU" sz="1800" dirty="0" err="1" smtClean="0"/>
              <a:t>изодеятельности</a:t>
            </a:r>
            <a:r>
              <a:rPr lang="ru-RU" sz="1800" dirty="0" smtClean="0"/>
              <a:t> научились передавать свои чувства и настроения.</a:t>
            </a:r>
            <a:br>
              <a:rPr lang="ru-RU" sz="1800" dirty="0" smtClean="0"/>
            </a:br>
            <a:r>
              <a:rPr lang="ru-RU" sz="1800" dirty="0" smtClean="0"/>
              <a:t/>
            </a:r>
            <a:br>
              <a:rPr lang="ru-RU" sz="1800" dirty="0" smtClean="0"/>
            </a:br>
            <a:r>
              <a:rPr lang="ru-RU" sz="1800" dirty="0" smtClean="0"/>
              <a:t>5.         Родители стали более активно участвовать в подготовке и проведении экологических мероприятий.</a:t>
            </a:r>
            <a:r>
              <a:rPr lang="ru-RU" sz="1800" b="1" dirty="0" smtClean="0">
                <a:solidFill>
                  <a:srgbClr val="C00000"/>
                </a:solidFill>
              </a:rPr>
              <a:t/>
            </a:r>
            <a:br>
              <a:rPr lang="ru-RU" sz="1800" b="1" dirty="0" smtClean="0">
                <a:solidFill>
                  <a:srgbClr val="C00000"/>
                </a:solidFill>
              </a:rPr>
            </a:br>
            <a:endParaRPr lang="ru-RU" sz="1800" b="1" dirty="0">
              <a:solidFill>
                <a:srgbClr val="C00000"/>
              </a:solidFill>
            </a:endParaRPr>
          </a:p>
        </p:txBody>
      </p:sp>
      <p:sp>
        <p:nvSpPr>
          <p:cNvPr id="3" name="Подзаголовок 2"/>
          <p:cNvSpPr>
            <a:spLocks noGrp="1"/>
          </p:cNvSpPr>
          <p:nvPr>
            <p:ph type="subTitle" idx="1"/>
          </p:nvPr>
        </p:nvSpPr>
        <p:spPr>
          <a:xfrm>
            <a:off x="1371600" y="4725144"/>
            <a:ext cx="6400800" cy="913656"/>
          </a:xfrm>
        </p:spPr>
        <p:txBody>
          <a:bodyPr/>
          <a:lstStyle/>
          <a:p>
            <a:endParaRPr lang="ru-RU" dirty="0"/>
          </a:p>
        </p:txBody>
      </p:sp>
    </p:spTree>
    <p:extLst>
      <p:ext uri="{BB962C8B-B14F-4D97-AF65-F5344CB8AC3E}">
        <p14:creationId xmlns:p14="http://schemas.microsoft.com/office/powerpoint/2010/main" xmlns="" val="31219063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91680" y="1"/>
            <a:ext cx="6766520" cy="2924943"/>
          </a:xfrm>
        </p:spPr>
        <p:txBody>
          <a:bodyPr>
            <a:normAutofit fontScale="90000"/>
          </a:bodyPr>
          <a:lstStyle/>
          <a:p>
            <a:pPr algn="l"/>
            <a:r>
              <a:rPr lang="ru-RU" dirty="0" smtClean="0">
                <a:solidFill>
                  <a:srgbClr val="FF0000"/>
                </a:solidFill>
              </a:rPr>
              <a:t>            </a:t>
            </a:r>
            <a:r>
              <a:rPr lang="ru-RU" b="1" dirty="0" smtClean="0">
                <a:solidFill>
                  <a:srgbClr val="FF0000"/>
                </a:solidFill>
              </a:rPr>
              <a:t>Заключение:</a:t>
            </a:r>
            <a:r>
              <a:rPr lang="ru-RU" dirty="0" smtClean="0">
                <a:solidFill>
                  <a:srgbClr val="FF0000"/>
                </a:solidFill>
              </a:rPr>
              <a:t/>
            </a:r>
            <a:br>
              <a:rPr lang="ru-RU" dirty="0" smtClean="0">
                <a:solidFill>
                  <a:srgbClr val="FF0000"/>
                </a:solidFill>
              </a:rPr>
            </a:br>
            <a:r>
              <a:rPr lang="ru-RU" dirty="0" smtClean="0"/>
              <a:t>   </a:t>
            </a:r>
            <a:r>
              <a:rPr lang="ru-RU" sz="2000" dirty="0" smtClean="0"/>
              <a:t>В ходе  </a:t>
            </a:r>
            <a:r>
              <a:rPr lang="ru-RU" sz="2000" dirty="0" err="1" smtClean="0"/>
              <a:t>поисково</a:t>
            </a:r>
            <a:r>
              <a:rPr lang="ru-RU" sz="2000" dirty="0" smtClean="0"/>
              <a:t> - исследовательской деятельности  много  узнали  нового: все мы являемся частью природы и должны бережно относиться к ней. Мы решили, что надо беречь  лекарственные растения,  чтобы не наносить вреда природе, тогда она предстанет перед людьми доброй, дарящей свои богатства и радость общения.</a:t>
            </a:r>
            <a:br>
              <a:rPr lang="ru-RU" sz="2000" dirty="0" smtClean="0"/>
            </a:br>
            <a:endParaRPr lang="ru-RU" sz="2000" dirty="0"/>
          </a:p>
        </p:txBody>
      </p:sp>
      <p:sp>
        <p:nvSpPr>
          <p:cNvPr id="3" name="Подзаголовок 2"/>
          <p:cNvSpPr>
            <a:spLocks noGrp="1"/>
          </p:cNvSpPr>
          <p:nvPr>
            <p:ph type="subTitle" idx="1"/>
          </p:nvPr>
        </p:nvSpPr>
        <p:spPr/>
        <p:txBody>
          <a:bodyPr/>
          <a:lstStyle/>
          <a:p>
            <a:endParaRPr lang="ru-RU" dirty="0"/>
          </a:p>
        </p:txBody>
      </p:sp>
      <p:pic>
        <p:nvPicPr>
          <p:cNvPr id="3074" name="Picture 2" descr="C:\Users\1\Desktop\Фото1736_001.jpg"/>
          <p:cNvPicPr>
            <a:picLocks noChangeAspect="1" noChangeArrowheads="1"/>
          </p:cNvPicPr>
          <p:nvPr/>
        </p:nvPicPr>
        <p:blipFill>
          <a:blip r:embed="rId2" cstate="screen"/>
          <a:srcRect/>
          <a:stretch>
            <a:fillRect/>
          </a:stretch>
        </p:blipFill>
        <p:spPr bwMode="auto">
          <a:xfrm>
            <a:off x="2843808" y="2924944"/>
            <a:ext cx="4320480" cy="3456384"/>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
            <a:ext cx="7772400" cy="1142983"/>
          </a:xfrm>
        </p:spPr>
        <p:txBody>
          <a:bodyPr/>
          <a:lstStyle/>
          <a:p>
            <a:r>
              <a:rPr lang="ru-RU" b="1" dirty="0" smtClean="0">
                <a:solidFill>
                  <a:srgbClr val="7030A0"/>
                </a:solidFill>
                <a:effectLst>
                  <a:outerShdw blurRad="38100" dist="38100" dir="2700000" algn="tl">
                    <a:srgbClr val="000000">
                      <a:alpha val="43137"/>
                    </a:srgbClr>
                  </a:outerShdw>
                </a:effectLst>
              </a:rPr>
              <a:t>Доброго здоровья!</a:t>
            </a:r>
            <a:endParaRPr lang="ru-RU" b="1" dirty="0">
              <a:solidFill>
                <a:srgbClr val="7030A0"/>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2071670" y="1071546"/>
            <a:ext cx="6500858" cy="5643602"/>
          </a:xfrm>
        </p:spPr>
        <p:txBody>
          <a:bodyPr/>
          <a:lstStyle/>
          <a:p>
            <a:endParaRPr lang="ru-RU" dirty="0"/>
          </a:p>
        </p:txBody>
      </p:sp>
      <p:pic>
        <p:nvPicPr>
          <p:cNvPr id="4098" name="Picture 2" descr="C:\Users\Admin\Desktop\лек раст\lipoviy-chay.jpg"/>
          <p:cNvPicPr>
            <a:picLocks noChangeAspect="1" noChangeArrowheads="1"/>
          </p:cNvPicPr>
          <p:nvPr/>
        </p:nvPicPr>
        <p:blipFill>
          <a:blip r:embed="rId2" cstate="screen"/>
          <a:srcRect/>
          <a:stretch>
            <a:fillRect/>
          </a:stretch>
        </p:blipFill>
        <p:spPr bwMode="auto">
          <a:xfrm>
            <a:off x="1907704" y="1052736"/>
            <a:ext cx="6643733" cy="564360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75656" y="1"/>
            <a:ext cx="6982544" cy="3600450"/>
          </a:xfrm>
        </p:spPr>
        <p:txBody>
          <a:bodyPr>
            <a:noAutofit/>
          </a:bodyPr>
          <a:lstStyle/>
          <a:p>
            <a:pPr algn="l"/>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t>
            </a:r>
            <a:r>
              <a:rPr lang="ru-RU" sz="1800" b="1" dirty="0" smtClean="0">
                <a:solidFill>
                  <a:srgbClr val="C00000"/>
                </a:solidFill>
              </a:rPr>
              <a:t>Актуальность проекта</a:t>
            </a:r>
            <a:r>
              <a:rPr lang="ru-RU" sz="1800" b="1" dirty="0" smtClean="0"/>
              <a:t/>
            </a:r>
            <a:br>
              <a:rPr lang="ru-RU" sz="1800" b="1" dirty="0" smtClean="0"/>
            </a:br>
            <a:r>
              <a:rPr lang="ru-RU" sz="1800" dirty="0" smtClean="0"/>
              <a:t>           </a:t>
            </a:r>
            <a:br>
              <a:rPr lang="ru-RU" sz="1800" dirty="0" smtClean="0"/>
            </a:br>
            <a:r>
              <a:rPr lang="ru-RU" sz="1800" dirty="0" smtClean="0"/>
              <a:t/>
            </a:r>
            <a:br>
              <a:rPr lang="ru-RU" sz="1800" dirty="0" smtClean="0"/>
            </a:br>
            <a:r>
              <a:rPr lang="ru-RU" sz="1800" dirty="0" smtClean="0"/>
              <a:t>           Лекарственные свойства растений были известны людям очень давно, наверное, даже обитатели пещер уже пользовались целебными травами для лечения различных недомоганий. Дошедшие до нас лечебные трактаты древних врачевателей дают уже конкретные рецепты и способы применения целебных растений на базе практического опыта многих тысячелетий. </a:t>
            </a:r>
            <a:br>
              <a:rPr lang="ru-RU" sz="1800" dirty="0" smtClean="0"/>
            </a:br>
            <a:r>
              <a:rPr lang="ru-RU" sz="1800" dirty="0" smtClean="0"/>
              <a:t>          Таким образом, народные знахари-целители передавали из поколения в поколение крупицы сведений о целебных свойствах той или иной травы, создавая прочный фундамент той природной "зеленой аптеки", которой мы пользуемся и в настоящее время.</a:t>
            </a:r>
            <a:br>
              <a:rPr lang="ru-RU" sz="1800" dirty="0" smtClean="0"/>
            </a:br>
            <a:r>
              <a:rPr lang="ru-RU" sz="1800" dirty="0" smtClean="0"/>
              <a:t>          Лекарственные вещества, выделяемые из целебных растений в чистом виде, используются сейчас в качестве порошков, таблеток, настоек. </a:t>
            </a:r>
            <a:br>
              <a:rPr lang="ru-RU" sz="1800" dirty="0" smtClean="0"/>
            </a:br>
            <a:r>
              <a:rPr lang="ru-RU" sz="1800" dirty="0" smtClean="0"/>
              <a:t>          Многие современные синтезированные лекарства не могут сравниться по своему лечебному эффекту с теми лекарствами, которые получены из трав и растений, не говоря уже о побочных явлениях, вызываемых химическими лекарствами.</a:t>
            </a:r>
            <a:br>
              <a:rPr lang="ru-RU" sz="1800" dirty="0" smtClean="0"/>
            </a:br>
            <a:r>
              <a:rPr lang="ru-RU" sz="1800" dirty="0"/>
              <a:t> </a:t>
            </a:r>
            <a:r>
              <a:rPr lang="ru-RU" sz="1800" dirty="0" smtClean="0"/>
              <a:t>         Дети дошкольного возраста должны знать о пользе лекарственных растений, уметь  отличать их от других растений, беречь и не рвать без надобности.</a:t>
            </a:r>
            <a:endParaRPr lang="ru-RU" sz="1800" dirty="0"/>
          </a:p>
        </p:txBody>
      </p:sp>
      <p:sp>
        <p:nvSpPr>
          <p:cNvPr id="3" name="Подзаголовок 2"/>
          <p:cNvSpPr>
            <a:spLocks noGrp="1"/>
          </p:cNvSpPr>
          <p:nvPr>
            <p:ph type="subTitle" idx="1"/>
          </p:nvPr>
        </p:nvSpPr>
        <p:spPr>
          <a:xfrm>
            <a:off x="1403648" y="5445224"/>
            <a:ext cx="6400800" cy="168424"/>
          </a:xfrm>
        </p:spPr>
        <p:txBody>
          <a:bodyPr>
            <a:normAutofit fontScale="25000" lnSpcReduction="20000"/>
          </a:bodyPr>
          <a:lstStyle/>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03648" y="-171399"/>
            <a:ext cx="7054552" cy="792087"/>
          </a:xfrm>
        </p:spPr>
        <p:txBody>
          <a:bodyPr>
            <a:noAutofit/>
          </a:bodyPr>
          <a:lstStyle/>
          <a:p>
            <a:r>
              <a:rPr lang="ru-RU" sz="1800" b="1" dirty="0" smtClean="0">
                <a:solidFill>
                  <a:srgbClr val="7030A0"/>
                </a:solidFill>
                <a:effectLst>
                  <a:outerShdw blurRad="38100" dist="38100" dir="2700000" algn="tl">
                    <a:srgbClr val="000000">
                      <a:alpha val="43137"/>
                    </a:srgbClr>
                  </a:outerShdw>
                </a:effectLst>
              </a:rPr>
              <a:t>Продолжительность проекта: </a:t>
            </a:r>
            <a:r>
              <a:rPr lang="ru-RU" sz="1800" dirty="0">
                <a:solidFill>
                  <a:srgbClr val="7030A0"/>
                </a:solidFill>
                <a:effectLst>
                  <a:outerShdw blurRad="38100" dist="38100" dir="2700000" algn="tl">
                    <a:srgbClr val="000000">
                      <a:alpha val="43137"/>
                    </a:srgbClr>
                  </a:outerShdw>
                </a:effectLst>
              </a:rPr>
              <a:t>2</a:t>
            </a:r>
            <a:r>
              <a:rPr lang="ru-RU" sz="1800" dirty="0" smtClean="0">
                <a:solidFill>
                  <a:srgbClr val="7030A0"/>
                </a:solidFill>
                <a:effectLst>
                  <a:outerShdw blurRad="38100" dist="38100" dir="2700000" algn="tl">
                    <a:srgbClr val="000000">
                      <a:alpha val="43137"/>
                    </a:srgbClr>
                  </a:outerShdw>
                </a:effectLst>
              </a:rPr>
              <a:t> недели</a:t>
            </a:r>
            <a:br>
              <a:rPr lang="ru-RU" sz="1800" dirty="0" smtClean="0">
                <a:solidFill>
                  <a:srgbClr val="7030A0"/>
                </a:solidFill>
                <a:effectLst>
                  <a:outerShdw blurRad="38100" dist="38100" dir="2700000" algn="tl">
                    <a:srgbClr val="000000">
                      <a:alpha val="43137"/>
                    </a:srgbClr>
                  </a:outerShdw>
                </a:effectLst>
              </a:rPr>
            </a:br>
            <a:r>
              <a:rPr lang="ru-RU" sz="1800" b="1" dirty="0" smtClean="0">
                <a:solidFill>
                  <a:srgbClr val="7030A0"/>
                </a:solidFill>
                <a:effectLst>
                  <a:outerShdw blurRad="38100" dist="38100" dir="2700000" algn="tl">
                    <a:srgbClr val="000000">
                      <a:alpha val="43137"/>
                    </a:srgbClr>
                  </a:outerShdw>
                </a:effectLst>
              </a:rPr>
              <a:t>Участники проекта: </a:t>
            </a:r>
            <a:r>
              <a:rPr lang="ru-RU" sz="1800" dirty="0" smtClean="0">
                <a:solidFill>
                  <a:srgbClr val="7030A0"/>
                </a:solidFill>
                <a:effectLst>
                  <a:outerShdw blurRad="38100" dist="38100" dir="2700000" algn="tl">
                    <a:srgbClr val="000000">
                      <a:alpha val="43137"/>
                    </a:srgbClr>
                  </a:outerShdw>
                </a:effectLst>
              </a:rPr>
              <a:t>дети подготовительной группы, педагог, родители.</a:t>
            </a:r>
            <a:endParaRPr lang="ru-RU" sz="1800" dirty="0">
              <a:solidFill>
                <a:srgbClr val="7030A0"/>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1619672" y="620688"/>
            <a:ext cx="6840760" cy="6048672"/>
          </a:xfrm>
        </p:spPr>
        <p:txBody>
          <a:bodyPr>
            <a:noAutofit/>
          </a:bodyPr>
          <a:lstStyle/>
          <a:p>
            <a:pPr algn="l"/>
            <a:r>
              <a:rPr lang="ru-RU" sz="1550" b="1" dirty="0" smtClean="0">
                <a:solidFill>
                  <a:srgbClr val="FF0000"/>
                </a:solidFill>
              </a:rPr>
              <a:t>Тип проекта</a:t>
            </a:r>
            <a:r>
              <a:rPr lang="ru-RU" sz="1550" b="1" dirty="0" smtClean="0">
                <a:solidFill>
                  <a:schemeClr val="tx1"/>
                </a:solidFill>
              </a:rPr>
              <a:t>: </a:t>
            </a:r>
            <a:r>
              <a:rPr lang="ru-RU" sz="1550" b="1" dirty="0" smtClean="0">
                <a:solidFill>
                  <a:srgbClr val="0070C0"/>
                </a:solidFill>
              </a:rPr>
              <a:t>  поисковый.</a:t>
            </a:r>
          </a:p>
          <a:p>
            <a:pPr algn="l"/>
            <a:r>
              <a:rPr lang="ru-RU" sz="1550" b="1" dirty="0" smtClean="0">
                <a:solidFill>
                  <a:srgbClr val="FF0000"/>
                </a:solidFill>
              </a:rPr>
              <a:t>Цель проекта:</a:t>
            </a:r>
          </a:p>
          <a:p>
            <a:pPr algn="l"/>
            <a:r>
              <a:rPr lang="ru-RU" sz="1550" dirty="0" smtClean="0">
                <a:solidFill>
                  <a:schemeClr val="tx1"/>
                </a:solidFill>
              </a:rPr>
              <a:t>-     закрепить представления детей о лекарственных дикорастущих растениях, их ценности для здоровья, правил пользования ими.</a:t>
            </a:r>
          </a:p>
          <a:p>
            <a:pPr algn="l"/>
            <a:r>
              <a:rPr lang="ru-RU" sz="1550" dirty="0" smtClean="0">
                <a:solidFill>
                  <a:srgbClr val="C00000"/>
                </a:solidFill>
              </a:rPr>
              <a:t> </a:t>
            </a:r>
            <a:r>
              <a:rPr lang="ru-RU" sz="1550" b="1" dirty="0" smtClean="0">
                <a:solidFill>
                  <a:srgbClr val="FF0000"/>
                </a:solidFill>
              </a:rPr>
              <a:t>Задачи: </a:t>
            </a:r>
          </a:p>
          <a:p>
            <a:pPr algn="l"/>
            <a:r>
              <a:rPr lang="ru-RU" sz="1550" b="1" dirty="0">
                <a:solidFill>
                  <a:srgbClr val="0070C0"/>
                </a:solidFill>
              </a:rPr>
              <a:t>в</a:t>
            </a:r>
            <a:r>
              <a:rPr lang="ru-RU" sz="1550" b="1" dirty="0" smtClean="0">
                <a:solidFill>
                  <a:srgbClr val="0070C0"/>
                </a:solidFill>
              </a:rPr>
              <a:t>оспитывающие:</a:t>
            </a:r>
          </a:p>
          <a:p>
            <a:pPr marL="285750" indent="-285750" algn="l">
              <a:buFontTx/>
              <a:buChar char="-"/>
            </a:pPr>
            <a:r>
              <a:rPr lang="ru-RU" sz="1550" dirty="0" smtClean="0">
                <a:solidFill>
                  <a:schemeClr val="tx1"/>
                </a:solidFill>
              </a:rPr>
              <a:t>воспитывать коммуникативные навыки, наблюдательность и любознательность; любовь к природе; бережное отношение к растениям;</a:t>
            </a:r>
          </a:p>
          <a:p>
            <a:pPr algn="l"/>
            <a:r>
              <a:rPr lang="ru-RU" sz="1550" b="1" dirty="0">
                <a:solidFill>
                  <a:srgbClr val="0070C0"/>
                </a:solidFill>
              </a:rPr>
              <a:t>р</a:t>
            </a:r>
            <a:r>
              <a:rPr lang="ru-RU" sz="1550" b="1" dirty="0" smtClean="0">
                <a:solidFill>
                  <a:srgbClr val="0070C0"/>
                </a:solidFill>
              </a:rPr>
              <a:t>азвивающие:</a:t>
            </a:r>
          </a:p>
          <a:p>
            <a:pPr algn="l"/>
            <a:r>
              <a:rPr lang="ru-RU" sz="1550" dirty="0" smtClean="0">
                <a:solidFill>
                  <a:schemeClr val="tx1"/>
                </a:solidFill>
              </a:rPr>
              <a:t> -    развивать конструктивные, изобразительные способности в    изготовлении рисунков, аппликаций, гербариев;</a:t>
            </a:r>
          </a:p>
          <a:p>
            <a:pPr algn="l"/>
            <a:r>
              <a:rPr lang="ru-RU" sz="1550" dirty="0" smtClean="0">
                <a:solidFill>
                  <a:schemeClr val="tx1"/>
                </a:solidFill>
              </a:rPr>
              <a:t>-     развивать игровое творчество, воображение, мышление ,связную речь в процессе наблюдений и исследований лекарственных растений; </a:t>
            </a:r>
          </a:p>
          <a:p>
            <a:pPr algn="l"/>
            <a:r>
              <a:rPr lang="ru-RU" sz="1550" b="1" dirty="0">
                <a:solidFill>
                  <a:srgbClr val="0070C0"/>
                </a:solidFill>
              </a:rPr>
              <a:t>о</a:t>
            </a:r>
            <a:r>
              <a:rPr lang="ru-RU" sz="1550" b="1" dirty="0" smtClean="0">
                <a:solidFill>
                  <a:srgbClr val="0070C0"/>
                </a:solidFill>
              </a:rPr>
              <a:t>бучающие:</a:t>
            </a:r>
          </a:p>
          <a:p>
            <a:pPr algn="l"/>
            <a:r>
              <a:rPr lang="ru-RU" sz="1550" dirty="0" smtClean="0">
                <a:solidFill>
                  <a:schemeClr val="tx1"/>
                </a:solidFill>
              </a:rPr>
              <a:t>-     дать понятия о том, что такое «лекарственные растения», отметить их роль для здоровья человека;</a:t>
            </a:r>
            <a:r>
              <a:rPr lang="ru-RU" sz="1550" dirty="0" smtClean="0">
                <a:solidFill>
                  <a:srgbClr val="0070C0"/>
                </a:solidFill>
              </a:rPr>
              <a:t>      </a:t>
            </a:r>
            <a:endParaRPr lang="ru-RU" sz="1550" dirty="0" smtClean="0">
              <a:solidFill>
                <a:schemeClr val="tx1"/>
              </a:solidFill>
            </a:endParaRPr>
          </a:p>
          <a:p>
            <a:pPr algn="l"/>
            <a:r>
              <a:rPr lang="ru-RU" sz="1550" dirty="0" smtClean="0">
                <a:solidFill>
                  <a:schemeClr val="tx1"/>
                </a:solidFill>
              </a:rPr>
              <a:t>-     собрать иллюстрации с изображением лекарственных растений; </a:t>
            </a:r>
          </a:p>
          <a:p>
            <a:pPr marL="285750" indent="-285750" algn="l">
              <a:buFontTx/>
              <a:buChar char="-"/>
            </a:pPr>
            <a:r>
              <a:rPr lang="ru-RU" sz="1550" dirty="0" smtClean="0">
                <a:solidFill>
                  <a:schemeClr val="tx1"/>
                </a:solidFill>
              </a:rPr>
              <a:t>научить детей засушивать растения и делать из них гербарий; </a:t>
            </a:r>
          </a:p>
          <a:p>
            <a:pPr marL="285750" indent="-285750" algn="l">
              <a:buFontTx/>
              <a:buChar char="-"/>
            </a:pPr>
            <a:r>
              <a:rPr lang="ru-RU" sz="1550" dirty="0" smtClean="0">
                <a:solidFill>
                  <a:schemeClr val="tx1"/>
                </a:solidFill>
              </a:rPr>
              <a:t>обогащать </a:t>
            </a:r>
            <a:r>
              <a:rPr lang="ru-RU" sz="1550" dirty="0">
                <a:solidFill>
                  <a:schemeClr val="tx1"/>
                </a:solidFill>
              </a:rPr>
              <a:t>словарь, побуждать задавать вопросы, составлять рассказы – описания, сказки, загадки о растениях;</a:t>
            </a:r>
          </a:p>
          <a:p>
            <a:pPr algn="l"/>
            <a:r>
              <a:rPr lang="ru-RU" sz="1550" dirty="0" smtClean="0">
                <a:solidFill>
                  <a:schemeClr val="tx1"/>
                </a:solidFill>
              </a:rPr>
              <a:t>-     привлечь родителей к совместной деятельности с детьми и педагогами детского сада по работе над проектом.</a:t>
            </a:r>
            <a:r>
              <a:rPr lang="ru-RU" sz="1600" dirty="0" smtClean="0">
                <a:solidFill>
                  <a:srgbClr val="C00000"/>
                </a:solidFill>
              </a:rPr>
              <a:t/>
            </a:r>
            <a:br>
              <a:rPr lang="ru-RU" sz="1600" dirty="0" smtClean="0">
                <a:solidFill>
                  <a:srgbClr val="C00000"/>
                </a:solidFill>
              </a:rPr>
            </a:br>
            <a:endParaRPr lang="ru-RU" sz="1600" dirty="0">
              <a:solidFill>
                <a:srgbClr val="C0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47664" y="620688"/>
            <a:ext cx="6912768" cy="3816424"/>
          </a:xfrm>
        </p:spPr>
        <p:txBody>
          <a:bodyPr>
            <a:normAutofit fontScale="90000"/>
          </a:bodyPr>
          <a:lstStyle/>
          <a:p>
            <a:pPr algn="l"/>
            <a:r>
              <a:rPr lang="ru-RU" sz="2000" b="1" dirty="0" smtClean="0">
                <a:solidFill>
                  <a:srgbClr val="FF0000"/>
                </a:solidFill>
              </a:rPr>
              <a:t>                                                   </a:t>
            </a:r>
            <a:br>
              <a:rPr lang="ru-RU" sz="2000" b="1" dirty="0" smtClean="0">
                <a:solidFill>
                  <a:srgbClr val="FF0000"/>
                </a:solidFill>
              </a:rPr>
            </a:br>
            <a:r>
              <a:rPr lang="ru-RU" sz="2000" b="1" dirty="0" smtClean="0">
                <a:solidFill>
                  <a:srgbClr val="FF0000"/>
                </a:solidFill>
              </a:rPr>
              <a:t/>
            </a:r>
            <a:br>
              <a:rPr lang="ru-RU" sz="2000" b="1" dirty="0" smtClean="0">
                <a:solidFill>
                  <a:srgbClr val="FF0000"/>
                </a:solidFill>
              </a:rPr>
            </a:br>
            <a:r>
              <a:rPr lang="ru-RU" sz="2000" b="1" dirty="0" smtClean="0">
                <a:solidFill>
                  <a:srgbClr val="FF0000"/>
                </a:solidFill>
              </a:rPr>
              <a:t>                                                         </a:t>
            </a:r>
            <a:br>
              <a:rPr lang="ru-RU" sz="2000" b="1" dirty="0" smtClean="0">
                <a:solidFill>
                  <a:srgbClr val="FF0000"/>
                </a:solidFill>
              </a:rPr>
            </a:br>
            <a:r>
              <a:rPr lang="ru-RU" sz="2000" b="1" dirty="0" smtClean="0">
                <a:solidFill>
                  <a:srgbClr val="FF0000"/>
                </a:solidFill>
              </a:rPr>
              <a:t>                                                         </a:t>
            </a:r>
            <a:br>
              <a:rPr lang="ru-RU" sz="2000" b="1" dirty="0" smtClean="0">
                <a:solidFill>
                  <a:srgbClr val="FF0000"/>
                </a:solidFill>
              </a:rPr>
            </a:br>
            <a:r>
              <a:rPr lang="ru-RU" sz="2000" b="1" dirty="0" smtClean="0">
                <a:solidFill>
                  <a:srgbClr val="FF0000"/>
                </a:solidFill>
              </a:rPr>
              <a:t>                                                          Этапы:</a:t>
            </a:r>
            <a:br>
              <a:rPr lang="ru-RU" sz="2000" b="1" dirty="0" smtClean="0">
                <a:solidFill>
                  <a:srgbClr val="FF0000"/>
                </a:solidFill>
              </a:rPr>
            </a:br>
            <a:r>
              <a:rPr lang="ru-RU" sz="2000" b="1" dirty="0" smtClean="0">
                <a:solidFill>
                  <a:srgbClr val="C00000"/>
                </a:solidFill>
              </a:rPr>
              <a:t>Подготовительный:</a:t>
            </a:r>
            <a:r>
              <a:rPr lang="ru-RU" sz="2000" dirty="0" smtClean="0">
                <a:solidFill>
                  <a:srgbClr val="00B050"/>
                </a:solidFill>
              </a:rPr>
              <a:t/>
            </a:r>
            <a:br>
              <a:rPr lang="ru-RU" sz="2000" dirty="0" smtClean="0">
                <a:solidFill>
                  <a:srgbClr val="00B050"/>
                </a:solidFill>
              </a:rPr>
            </a:br>
            <a:r>
              <a:rPr lang="ru-RU" sz="2000" dirty="0" smtClean="0"/>
              <a:t>         - составление перспективного плана мероприятий проекта; </a:t>
            </a:r>
            <a:br>
              <a:rPr lang="ru-RU" sz="2000" dirty="0" smtClean="0"/>
            </a:br>
            <a:r>
              <a:rPr lang="ru-RU" sz="2000" dirty="0" smtClean="0"/>
              <a:t>          - подборка  художественной и энциклопедической литературы о лекарственных растениях;                                                     </a:t>
            </a:r>
            <a:br>
              <a:rPr lang="ru-RU" sz="2000" dirty="0" smtClean="0"/>
            </a:br>
            <a:r>
              <a:rPr lang="ru-RU" sz="2000" dirty="0" smtClean="0"/>
              <a:t>           - подборка иллюстраций лекарственных растений;</a:t>
            </a:r>
            <a:br>
              <a:rPr lang="ru-RU" sz="2000" dirty="0" smtClean="0"/>
            </a:br>
            <a:r>
              <a:rPr lang="ru-RU" sz="2000" dirty="0" smtClean="0"/>
              <a:t>           - подготовка     материала   и   оборудования:  альбом,  краски, кисти, ножницы, клей и др. для выполнения работ по изобразительной  деятельности;  скоросшиватель  для  оформления  гербария;   лупа,  лейка  с  водой  -  для  исследовательской  работы;</a:t>
            </a:r>
            <a:br>
              <a:rPr lang="ru-RU" sz="2000" dirty="0" smtClean="0"/>
            </a:br>
            <a:r>
              <a:rPr lang="ru-RU" sz="2000" dirty="0"/>
              <a:t> </a:t>
            </a:r>
            <a:r>
              <a:rPr lang="ru-RU" sz="2000" dirty="0" smtClean="0"/>
              <a:t>          - подготовка  растений и посуды для  </a:t>
            </a:r>
            <a:r>
              <a:rPr lang="ru-RU" sz="2000" dirty="0" err="1" smtClean="0"/>
              <a:t>фиточая</a:t>
            </a:r>
            <a:r>
              <a:rPr lang="ru-RU" sz="2000" dirty="0" smtClean="0"/>
              <a:t>.</a:t>
            </a:r>
            <a:br>
              <a:rPr lang="ru-RU" sz="2000" dirty="0" smtClean="0"/>
            </a:br>
            <a:r>
              <a:rPr lang="ru-RU" sz="2000" b="1" dirty="0" smtClean="0">
                <a:solidFill>
                  <a:srgbClr val="C00000"/>
                </a:solidFill>
              </a:rPr>
              <a:t>Основной: </a:t>
            </a:r>
            <a:br>
              <a:rPr lang="ru-RU" sz="2000" b="1" dirty="0" smtClean="0">
                <a:solidFill>
                  <a:srgbClr val="C00000"/>
                </a:solidFill>
              </a:rPr>
            </a:br>
            <a:r>
              <a:rPr lang="ru-RU" sz="2000" b="1" dirty="0" smtClean="0">
                <a:solidFill>
                  <a:srgbClr val="C00000"/>
                </a:solidFill>
              </a:rPr>
              <a:t>           </a:t>
            </a:r>
            <a:r>
              <a:rPr lang="ru-RU" sz="2000" dirty="0" smtClean="0"/>
              <a:t>-</a:t>
            </a:r>
            <a:r>
              <a:rPr lang="ru-RU" sz="2000" b="1" dirty="0" smtClean="0"/>
              <a:t> </a:t>
            </a:r>
            <a:r>
              <a:rPr lang="ru-RU" sz="2000" dirty="0" smtClean="0"/>
              <a:t>наблюдения в природе; </a:t>
            </a:r>
            <a:br>
              <a:rPr lang="ru-RU" sz="2000" dirty="0" smtClean="0"/>
            </a:br>
            <a:r>
              <a:rPr lang="ru-RU" sz="2000" dirty="0" smtClean="0"/>
              <a:t>           - исследовательская   деятельность   при   знакомстве   с растениями; </a:t>
            </a:r>
            <a:br>
              <a:rPr lang="ru-RU" sz="2000" dirty="0" smtClean="0"/>
            </a:br>
            <a:r>
              <a:rPr lang="ru-RU" sz="2000" dirty="0" smtClean="0"/>
              <a:t>            - чтение  художественной и энциклопедической литературы;</a:t>
            </a:r>
            <a:br>
              <a:rPr lang="ru-RU" sz="2000" dirty="0" smtClean="0"/>
            </a:br>
            <a:r>
              <a:rPr lang="ru-RU" sz="2000" dirty="0" smtClean="0"/>
              <a:t>            - рассматривание    иллюстраций   лекарственных   растений;</a:t>
            </a:r>
            <a:br>
              <a:rPr lang="ru-RU" sz="2000" dirty="0" smtClean="0"/>
            </a:br>
            <a:r>
              <a:rPr lang="ru-RU" sz="2000" dirty="0" smtClean="0"/>
              <a:t>            - выполнение   работ   по    изобразительной    деятельности; </a:t>
            </a:r>
            <a:br>
              <a:rPr lang="ru-RU" sz="2000" dirty="0" smtClean="0"/>
            </a:br>
            <a:r>
              <a:rPr lang="ru-RU" sz="2000" dirty="0" smtClean="0"/>
              <a:t>            - составление   рассказов,   загадок   и   сказок   о   растениях.</a:t>
            </a:r>
            <a:br>
              <a:rPr lang="ru-RU" sz="2000" dirty="0" smtClean="0"/>
            </a:br>
            <a:r>
              <a:rPr lang="ru-RU" sz="2000" b="1" dirty="0" smtClean="0">
                <a:solidFill>
                  <a:srgbClr val="C00000"/>
                </a:solidFill>
              </a:rPr>
              <a:t>Заключительный: </a:t>
            </a:r>
            <a:r>
              <a:rPr lang="ru-RU" sz="2000" dirty="0" smtClean="0"/>
              <a:t/>
            </a:r>
            <a:br>
              <a:rPr lang="ru-RU" sz="2000" dirty="0" smtClean="0"/>
            </a:br>
            <a:r>
              <a:rPr lang="ru-RU" sz="2000" dirty="0" smtClean="0"/>
              <a:t>            - обобщение    результатов    работы    по    ознакомлению   с лекарственными   растениями; </a:t>
            </a:r>
            <a:br>
              <a:rPr lang="ru-RU" sz="2000" dirty="0" smtClean="0"/>
            </a:br>
            <a:r>
              <a:rPr lang="ru-RU" sz="2000" dirty="0" smtClean="0"/>
              <a:t>            - закрепление   полученных   знаний;</a:t>
            </a:r>
            <a:br>
              <a:rPr lang="ru-RU" sz="2000" dirty="0" smtClean="0"/>
            </a:br>
            <a:r>
              <a:rPr lang="ru-RU" sz="2000" dirty="0" smtClean="0"/>
              <a:t>            - изготовление   гербария; </a:t>
            </a:r>
            <a:br>
              <a:rPr lang="ru-RU" sz="2000" dirty="0" smtClean="0"/>
            </a:br>
            <a:r>
              <a:rPr lang="ru-RU" sz="2000" dirty="0" smtClean="0"/>
              <a:t>            - питье   </a:t>
            </a:r>
            <a:r>
              <a:rPr lang="ru-RU" sz="2000" dirty="0" err="1" smtClean="0"/>
              <a:t>фиточая</a:t>
            </a:r>
            <a:r>
              <a:rPr lang="ru-RU" sz="2000" dirty="0" smtClean="0"/>
              <a:t>   из   разных   лекарственных   трав.</a:t>
            </a:r>
            <a:endParaRPr lang="ru-RU" sz="2000" dirty="0"/>
          </a:p>
        </p:txBody>
      </p:sp>
      <p:sp>
        <p:nvSpPr>
          <p:cNvPr id="5" name="Подзаголовок 4"/>
          <p:cNvSpPr>
            <a:spLocks noGrp="1"/>
          </p:cNvSpPr>
          <p:nvPr>
            <p:ph type="subTitle" idx="1"/>
          </p:nvPr>
        </p:nvSpPr>
        <p:spPr>
          <a:xfrm>
            <a:off x="1371600" y="6525344"/>
            <a:ext cx="7016824" cy="72008"/>
          </a:xfrm>
        </p:spPr>
        <p:txBody>
          <a:bodyPr>
            <a:normAutofit fontScale="25000" lnSpcReduction="20000"/>
          </a:bodyPr>
          <a:lstStyle/>
          <a:p>
            <a:r>
              <a:rPr lang="ru-RU" dirty="0" smtClean="0"/>
              <a:t>       </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243408"/>
            <a:ext cx="8208912" cy="243408"/>
          </a:xfrm>
        </p:spPr>
        <p:txBody>
          <a:bodyPr>
            <a:normAutofit fontScale="90000"/>
          </a:bodyPr>
          <a:lstStyle/>
          <a:p>
            <a:r>
              <a:rPr lang="ru-RU" sz="2000" b="1" dirty="0" smtClean="0"/>
              <a:t>             </a:t>
            </a:r>
            <a:br>
              <a:rPr lang="ru-RU" sz="2000" b="1" dirty="0" smtClean="0"/>
            </a:br>
            <a:r>
              <a:rPr lang="ru-RU" sz="2000" b="1" dirty="0" smtClean="0"/>
              <a:t/>
            </a:r>
            <a:br>
              <a:rPr lang="ru-RU" sz="2000" b="1" dirty="0" smtClean="0"/>
            </a:br>
            <a:r>
              <a:rPr lang="ru-RU" sz="2000" b="1" dirty="0" smtClean="0"/>
              <a:t/>
            </a:r>
            <a:br>
              <a:rPr lang="ru-RU" sz="2000" b="1" dirty="0" smtClean="0"/>
            </a:br>
            <a:r>
              <a:rPr lang="ru-RU" sz="2000" b="1" dirty="0" smtClean="0"/>
              <a:t/>
            </a:r>
            <a:br>
              <a:rPr lang="ru-RU" sz="2000" b="1" dirty="0" smtClean="0"/>
            </a:br>
            <a:r>
              <a:rPr lang="ru-RU" sz="2000" b="1" dirty="0" smtClean="0"/>
              <a:t/>
            </a:r>
            <a:br>
              <a:rPr lang="ru-RU" sz="2000" b="1" dirty="0" smtClean="0"/>
            </a:br>
            <a:r>
              <a:rPr lang="ru-RU" sz="2000" b="1" dirty="0" smtClean="0"/>
              <a:t/>
            </a:r>
            <a:br>
              <a:rPr lang="ru-RU" sz="2000" b="1" dirty="0" smtClean="0"/>
            </a:br>
            <a:r>
              <a:rPr lang="ru-RU" sz="2000" b="1" dirty="0" smtClean="0"/>
              <a:t/>
            </a:r>
            <a:br>
              <a:rPr lang="ru-RU" sz="2000" b="1" dirty="0" smtClean="0"/>
            </a:br>
            <a:r>
              <a:rPr lang="ru-RU" sz="2000" b="1" dirty="0" smtClean="0"/>
              <a:t/>
            </a:r>
            <a:br>
              <a:rPr lang="ru-RU" sz="2000" b="1" dirty="0" smtClean="0"/>
            </a:br>
            <a:r>
              <a:rPr lang="ru-RU" sz="1800" b="1" dirty="0" smtClean="0"/>
              <a:t>               </a:t>
            </a:r>
            <a:br>
              <a:rPr lang="ru-RU" sz="1800" b="1" dirty="0" smtClean="0"/>
            </a:br>
            <a:r>
              <a:rPr lang="ru-RU" sz="1800" b="1" dirty="0" smtClean="0"/>
              <a:t/>
            </a:r>
            <a:br>
              <a:rPr lang="ru-RU" sz="1800" b="1" dirty="0" smtClean="0"/>
            </a:br>
            <a:r>
              <a:rPr lang="ru-RU" sz="1800" b="1" dirty="0" smtClean="0"/>
              <a:t>Реализация проекта</a:t>
            </a:r>
            <a:r>
              <a:rPr lang="ru-RU" sz="1800" dirty="0" smtClean="0"/>
              <a:t/>
            </a:r>
            <a:br>
              <a:rPr lang="ru-RU" sz="1800" dirty="0" smtClean="0"/>
            </a:br>
            <a:r>
              <a:rPr lang="ru-RU" sz="1800" dirty="0" smtClean="0"/>
              <a:t>                </a:t>
            </a:r>
            <a:r>
              <a:rPr lang="ru-RU" sz="1800" b="1" dirty="0" smtClean="0">
                <a:solidFill>
                  <a:srgbClr val="C00000"/>
                </a:solidFill>
              </a:rPr>
              <a:t>1. Занятия познавательного цикла:</a:t>
            </a:r>
            <a:r>
              <a:rPr lang="ru-RU" sz="1800" dirty="0" smtClean="0"/>
              <a:t/>
            </a:r>
            <a:br>
              <a:rPr lang="ru-RU" sz="1800" dirty="0" smtClean="0"/>
            </a:br>
            <a:r>
              <a:rPr lang="ru-RU" sz="1800" dirty="0" smtClean="0"/>
              <a:t>                    </a:t>
            </a:r>
            <a:r>
              <a:rPr lang="ru-RU" sz="1800" b="1" dirty="0" smtClean="0"/>
              <a:t>  Ситуативный разговор о  лечебных   растениях: </a:t>
            </a:r>
            <a:r>
              <a:rPr lang="ru-RU" sz="1800" b="1" dirty="0" smtClean="0">
                <a:solidFill>
                  <a:srgbClr val="0070C0"/>
                </a:solidFill>
              </a:rPr>
              <a:t>«Друг или враг?»</a:t>
            </a:r>
            <a:r>
              <a:rPr lang="ru-RU" sz="1800" dirty="0" smtClean="0">
                <a:solidFill>
                  <a:srgbClr val="0070C0"/>
                </a:solidFill>
              </a:rPr>
              <a:t/>
            </a:r>
            <a:br>
              <a:rPr lang="ru-RU" sz="1800" dirty="0" smtClean="0">
                <a:solidFill>
                  <a:srgbClr val="0070C0"/>
                </a:solidFill>
              </a:rPr>
            </a:br>
            <a:r>
              <a:rPr lang="ru-RU" sz="1800" dirty="0" smtClean="0"/>
              <a:t>               </a:t>
            </a:r>
            <a:r>
              <a:rPr lang="ru-RU" sz="1800" b="1" dirty="0" smtClean="0">
                <a:solidFill>
                  <a:srgbClr val="FF0000"/>
                </a:solidFill>
              </a:rPr>
              <a:t>Цель:  </a:t>
            </a:r>
            <a:r>
              <a:rPr lang="ru-RU" sz="1800" dirty="0" smtClean="0"/>
              <a:t>познакомились с лечебными растениями ближайшего                                               окружения: подорожником, мать – и - мачехой, одуванчиком,   ромашкой, чистотелом и другими растениями.</a:t>
            </a:r>
            <a:r>
              <a:rPr lang="ru-RU" sz="1800" b="1" dirty="0" smtClean="0"/>
              <a:t>  </a:t>
            </a:r>
            <a:br>
              <a:rPr lang="ru-RU" sz="1800" b="1" dirty="0" smtClean="0"/>
            </a:br>
            <a:r>
              <a:rPr lang="ru-RU" sz="1800" b="1" dirty="0" smtClean="0"/>
              <a:t> Беседа о лекарственных растениях: </a:t>
            </a:r>
            <a:r>
              <a:rPr lang="ru-RU" sz="1800" b="1" dirty="0" smtClean="0">
                <a:solidFill>
                  <a:srgbClr val="0070C0"/>
                </a:solidFill>
              </a:rPr>
              <a:t>«Зеленая аптека»</a:t>
            </a:r>
            <a:r>
              <a:rPr lang="ru-RU" sz="1800" dirty="0" smtClean="0">
                <a:solidFill>
                  <a:srgbClr val="0070C0"/>
                </a:solidFill>
              </a:rPr>
              <a:t/>
            </a:r>
            <a:br>
              <a:rPr lang="ru-RU" sz="1800" dirty="0" smtClean="0">
                <a:solidFill>
                  <a:srgbClr val="0070C0"/>
                </a:solidFill>
              </a:rPr>
            </a:br>
            <a:r>
              <a:rPr lang="ru-RU" sz="1800" dirty="0" smtClean="0"/>
              <a:t>             </a:t>
            </a:r>
            <a:r>
              <a:rPr lang="ru-RU" sz="1800" b="1" dirty="0" smtClean="0">
                <a:solidFill>
                  <a:srgbClr val="FF0000"/>
                </a:solidFill>
              </a:rPr>
              <a:t>Цель:   </a:t>
            </a:r>
            <a:r>
              <a:rPr lang="ru-RU" sz="1800" dirty="0" smtClean="0"/>
              <a:t>из  рассказа  старшей медсестры узнали  о том, какую большую    пользу    приносят   человеку   лекарственные    растения, расширили   представления   о   мире   растений,   познакомились  с взаимосвязями растительного мира и человека;  с правилами сбора и сушки лекарственных растений; воспитывали любовь к природе и бережное к ней отношение.</a:t>
            </a:r>
            <a:endParaRPr lang="ru-RU" sz="2000" dirty="0"/>
          </a:p>
        </p:txBody>
      </p:sp>
      <p:sp>
        <p:nvSpPr>
          <p:cNvPr id="3" name="Подзаголовок 2"/>
          <p:cNvSpPr>
            <a:spLocks noGrp="1"/>
          </p:cNvSpPr>
          <p:nvPr>
            <p:ph type="subTitle" idx="1"/>
          </p:nvPr>
        </p:nvSpPr>
        <p:spPr>
          <a:xfrm>
            <a:off x="1928794" y="3573016"/>
            <a:ext cx="6786610" cy="3142132"/>
          </a:xfrm>
        </p:spPr>
        <p:txBody>
          <a:bodyPr/>
          <a:lstStyle/>
          <a:p>
            <a:endParaRPr lang="ru-RU" dirty="0"/>
          </a:p>
        </p:txBody>
      </p:sp>
      <p:pic>
        <p:nvPicPr>
          <p:cNvPr id="1027" name="Picture 3" descr="C:\Users\1\Desktop\Фото1665.jpg"/>
          <p:cNvPicPr>
            <a:picLocks noChangeAspect="1" noChangeArrowheads="1"/>
          </p:cNvPicPr>
          <p:nvPr/>
        </p:nvPicPr>
        <p:blipFill>
          <a:blip r:embed="rId2" cstate="screen"/>
          <a:srcRect/>
          <a:stretch>
            <a:fillRect/>
          </a:stretch>
        </p:blipFill>
        <p:spPr bwMode="auto">
          <a:xfrm>
            <a:off x="1619672" y="2780928"/>
            <a:ext cx="2952328" cy="3384376"/>
          </a:xfrm>
          <a:prstGeom prst="rect">
            <a:avLst/>
          </a:prstGeom>
          <a:noFill/>
        </p:spPr>
      </p:pic>
      <p:pic>
        <p:nvPicPr>
          <p:cNvPr id="5" name="Picture 2" descr="C:\Users\1\Desktop\Фото1723.jpg"/>
          <p:cNvPicPr>
            <a:picLocks noChangeAspect="1" noChangeArrowheads="1"/>
          </p:cNvPicPr>
          <p:nvPr/>
        </p:nvPicPr>
        <p:blipFill>
          <a:blip r:embed="rId3" cstate="screen"/>
          <a:srcRect/>
          <a:stretch>
            <a:fillRect/>
          </a:stretch>
        </p:blipFill>
        <p:spPr bwMode="auto">
          <a:xfrm>
            <a:off x="5076056" y="3501008"/>
            <a:ext cx="3600400" cy="309634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7664" y="-243408"/>
            <a:ext cx="7128792" cy="3323987"/>
          </a:xfrm>
          <a:prstGeom prst="rect">
            <a:avLst/>
          </a:prstGeom>
        </p:spPr>
        <p:txBody>
          <a:bodyPr wrap="square">
            <a:spAutoFit/>
          </a:bodyPr>
          <a:lstStyle/>
          <a:p>
            <a:pPr algn="ctr"/>
            <a:r>
              <a:rPr lang="ru-RU" b="1" dirty="0" smtClean="0"/>
              <a:t> </a:t>
            </a:r>
            <a:r>
              <a:rPr lang="ru-RU" sz="1600" b="1" dirty="0" smtClean="0"/>
              <a:t>        Рассматривание растений: </a:t>
            </a:r>
          </a:p>
          <a:p>
            <a:pPr algn="ctr"/>
            <a:r>
              <a:rPr lang="ru-RU" sz="1600" b="1" dirty="0" smtClean="0">
                <a:solidFill>
                  <a:srgbClr val="0070C0"/>
                </a:solidFill>
              </a:rPr>
              <a:t>          «В гостях у бабушки – травницы» </a:t>
            </a:r>
          </a:p>
          <a:p>
            <a:pPr algn="ctr"/>
            <a:r>
              <a:rPr lang="ru-RU" sz="1600" b="1" dirty="0" smtClean="0">
                <a:solidFill>
                  <a:srgbClr val="FF0000"/>
                </a:solidFill>
              </a:rPr>
              <a:t>Цель: </a:t>
            </a:r>
            <a:r>
              <a:rPr lang="ru-RU" sz="1600" dirty="0" smtClean="0"/>
              <a:t>развивали познавательную активность  в процессе    формирования представлений о лекарственных растениях, о правилах сбора  и  хранения  их;  воспитывали бережное отношение к природе.</a:t>
            </a:r>
            <a:r>
              <a:rPr lang="ru-RU" sz="1600" b="1" dirty="0" smtClean="0"/>
              <a:t>           </a:t>
            </a:r>
          </a:p>
          <a:p>
            <a:pPr algn="ctr"/>
            <a:r>
              <a:rPr lang="ru-RU" sz="1600" b="1" dirty="0" smtClean="0"/>
              <a:t>   Экскурсия в уголок луга  ДОУ  </a:t>
            </a:r>
            <a:br>
              <a:rPr lang="ru-RU" sz="1600" b="1" dirty="0" smtClean="0"/>
            </a:br>
            <a:r>
              <a:rPr lang="ru-RU" sz="1600" b="1" dirty="0" smtClean="0"/>
              <a:t>     </a:t>
            </a:r>
            <a:r>
              <a:rPr lang="ru-RU" sz="1600" b="1" dirty="0" smtClean="0">
                <a:solidFill>
                  <a:srgbClr val="0070C0"/>
                </a:solidFill>
              </a:rPr>
              <a:t>«Наши верные друзья»</a:t>
            </a:r>
            <a:r>
              <a:rPr lang="ru-RU" sz="1600" dirty="0" smtClean="0">
                <a:solidFill>
                  <a:srgbClr val="0070C0"/>
                </a:solidFill>
              </a:rPr>
              <a:t/>
            </a:r>
            <a:br>
              <a:rPr lang="ru-RU" sz="1600" dirty="0" smtClean="0">
                <a:solidFill>
                  <a:srgbClr val="0070C0"/>
                </a:solidFill>
              </a:rPr>
            </a:br>
            <a:r>
              <a:rPr lang="ru-RU" sz="1600" dirty="0" smtClean="0"/>
              <a:t> </a:t>
            </a:r>
            <a:r>
              <a:rPr lang="ru-RU" sz="1600" b="1" dirty="0" smtClean="0">
                <a:solidFill>
                  <a:srgbClr val="FF0000"/>
                </a:solidFill>
              </a:rPr>
              <a:t>Цель:   </a:t>
            </a:r>
            <a:r>
              <a:rPr lang="ru-RU" sz="1600" dirty="0" smtClean="0"/>
              <a:t>продолжали     знакомство     с     природным       окружением родного края; из рассказа воспитателя  узнали о многообразии трав произрастающих     в     наших     лесах,     лугах;     познакомились     с лекарственным      растением    –    подорожником,    с   его  внешним  строением;  закрепили   знания  о  том,   какую  пользу  приносит  это растение  человеку; какие условия необходимы  ему  для того  чтобы  расти.</a:t>
            </a:r>
            <a:endParaRPr lang="ru-RU" sz="1600" dirty="0"/>
          </a:p>
        </p:txBody>
      </p:sp>
      <p:pic>
        <p:nvPicPr>
          <p:cNvPr id="2052" name="Picture 4" descr="C:\Users\1\Desktop\Фото1674.jpg"/>
          <p:cNvPicPr>
            <a:picLocks noChangeAspect="1" noChangeArrowheads="1"/>
          </p:cNvPicPr>
          <p:nvPr/>
        </p:nvPicPr>
        <p:blipFill>
          <a:blip r:embed="rId2" cstate="screen"/>
          <a:srcRect/>
          <a:stretch>
            <a:fillRect/>
          </a:stretch>
        </p:blipFill>
        <p:spPr bwMode="auto">
          <a:xfrm>
            <a:off x="1187624" y="3140968"/>
            <a:ext cx="1872208" cy="2137594"/>
          </a:xfrm>
          <a:prstGeom prst="rect">
            <a:avLst/>
          </a:prstGeom>
          <a:noFill/>
        </p:spPr>
      </p:pic>
      <p:pic>
        <p:nvPicPr>
          <p:cNvPr id="5" name="Picture 7" descr="C:\Users\1\Desktop\Фото1740_001.jpg"/>
          <p:cNvPicPr>
            <a:picLocks noChangeAspect="1" noChangeArrowheads="1"/>
          </p:cNvPicPr>
          <p:nvPr/>
        </p:nvPicPr>
        <p:blipFill>
          <a:blip r:embed="rId3" cstate="screen"/>
          <a:srcRect/>
          <a:stretch>
            <a:fillRect/>
          </a:stretch>
        </p:blipFill>
        <p:spPr bwMode="auto">
          <a:xfrm>
            <a:off x="3131840" y="3429000"/>
            <a:ext cx="2016224" cy="2088232"/>
          </a:xfrm>
          <a:prstGeom prst="rect">
            <a:avLst/>
          </a:prstGeom>
          <a:noFill/>
        </p:spPr>
      </p:pic>
      <p:pic>
        <p:nvPicPr>
          <p:cNvPr id="6" name="Picture 4" descr="C:\Users\1\Desktop\Фото1683_001.jpg"/>
          <p:cNvPicPr>
            <a:picLocks noChangeAspect="1" noChangeArrowheads="1"/>
          </p:cNvPicPr>
          <p:nvPr/>
        </p:nvPicPr>
        <p:blipFill>
          <a:blip r:embed="rId4" cstate="screen"/>
          <a:srcRect/>
          <a:stretch>
            <a:fillRect/>
          </a:stretch>
        </p:blipFill>
        <p:spPr bwMode="auto">
          <a:xfrm>
            <a:off x="5220072" y="3789040"/>
            <a:ext cx="1872208" cy="2376264"/>
          </a:xfrm>
          <a:prstGeom prst="rect">
            <a:avLst/>
          </a:prstGeom>
          <a:noFill/>
        </p:spPr>
      </p:pic>
      <p:pic>
        <p:nvPicPr>
          <p:cNvPr id="7" name="Picture 5" descr="C:\Users\1\Desktop\Фото1743_001.jpg"/>
          <p:cNvPicPr>
            <a:picLocks noChangeAspect="1" noChangeArrowheads="1"/>
          </p:cNvPicPr>
          <p:nvPr/>
        </p:nvPicPr>
        <p:blipFill>
          <a:blip r:embed="rId5" cstate="screen"/>
          <a:srcRect/>
          <a:stretch>
            <a:fillRect/>
          </a:stretch>
        </p:blipFill>
        <p:spPr bwMode="auto">
          <a:xfrm>
            <a:off x="7164288" y="4293096"/>
            <a:ext cx="1800200" cy="237626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171399"/>
            <a:ext cx="7772400" cy="2232247"/>
          </a:xfrm>
        </p:spPr>
        <p:txBody>
          <a:bodyPr>
            <a:normAutofit fontScale="90000"/>
          </a:bodyPr>
          <a:lstStyle/>
          <a:p>
            <a:r>
              <a:rPr lang="ru-RU" sz="1800" b="1" dirty="0" smtClean="0">
                <a:solidFill>
                  <a:srgbClr val="C00000"/>
                </a:solidFill>
              </a:rPr>
              <a:t>2. Занятия по </a:t>
            </a:r>
            <a:r>
              <a:rPr lang="ru-RU" sz="1800" b="1" dirty="0" err="1" smtClean="0">
                <a:solidFill>
                  <a:srgbClr val="C00000"/>
                </a:solidFill>
              </a:rPr>
              <a:t>изодеятельности</a:t>
            </a:r>
            <a:r>
              <a:rPr lang="ru-RU" sz="1800" b="1" dirty="0" smtClean="0">
                <a:solidFill>
                  <a:srgbClr val="C00000"/>
                </a:solidFill>
              </a:rPr>
              <a:t>:</a:t>
            </a:r>
            <a:r>
              <a:rPr lang="ru-RU" sz="1800" dirty="0" smtClean="0"/>
              <a:t/>
            </a:r>
            <a:br>
              <a:rPr lang="ru-RU" sz="1800" dirty="0" smtClean="0"/>
            </a:br>
            <a:r>
              <a:rPr lang="ru-RU" sz="1800" b="1" dirty="0" smtClean="0"/>
              <a:t>   Объемная аппликация:    </a:t>
            </a:r>
            <a:r>
              <a:rPr lang="ru-RU" sz="1800" dirty="0" smtClean="0">
                <a:solidFill>
                  <a:srgbClr val="00B050"/>
                </a:solidFill>
              </a:rPr>
              <a:t> </a:t>
            </a:r>
            <a:r>
              <a:rPr lang="ru-RU" sz="1800" b="1" dirty="0" smtClean="0">
                <a:solidFill>
                  <a:srgbClr val="0070C0"/>
                </a:solidFill>
              </a:rPr>
              <a:t>«Одуванчик» </a:t>
            </a:r>
            <a:br>
              <a:rPr lang="ru-RU" sz="1800" b="1" dirty="0" smtClean="0">
                <a:solidFill>
                  <a:srgbClr val="0070C0"/>
                </a:solidFill>
              </a:rPr>
            </a:br>
            <a:r>
              <a:rPr lang="ru-RU" sz="1800" b="1" dirty="0" smtClean="0"/>
              <a:t>        </a:t>
            </a:r>
            <a:r>
              <a:rPr lang="ru-RU" sz="1800" b="1" dirty="0" smtClean="0">
                <a:solidFill>
                  <a:srgbClr val="FF0000"/>
                </a:solidFill>
              </a:rPr>
              <a:t>Цель: </a:t>
            </a:r>
            <a:r>
              <a:rPr lang="ru-RU" sz="1800" dirty="0" smtClean="0"/>
              <a:t>старались  передать характерные особенности одуванчиков: жёлтые, пушистые цветы;  удлинённые,  зубчатые, зелёные листья.</a:t>
            </a:r>
            <a:br>
              <a:rPr lang="ru-RU" sz="1800" dirty="0" smtClean="0"/>
            </a:br>
            <a:r>
              <a:rPr lang="ru-RU" sz="1800" dirty="0" smtClean="0"/>
              <a:t> </a:t>
            </a:r>
            <a:r>
              <a:rPr lang="ru-RU" sz="1800" b="1" dirty="0" smtClean="0"/>
              <a:t>Рисование</a:t>
            </a:r>
            <a:r>
              <a:rPr lang="ru-RU" sz="1800" dirty="0" smtClean="0"/>
              <a:t>:</a:t>
            </a:r>
            <a:r>
              <a:rPr lang="ru-RU" sz="1800" dirty="0" smtClean="0">
                <a:solidFill>
                  <a:srgbClr val="00B050"/>
                </a:solidFill>
              </a:rPr>
              <a:t> </a:t>
            </a:r>
            <a:r>
              <a:rPr lang="ru-RU" sz="1800" b="1" dirty="0" smtClean="0">
                <a:solidFill>
                  <a:srgbClr val="0070C0"/>
                </a:solidFill>
              </a:rPr>
              <a:t>«Подорожник» </a:t>
            </a:r>
            <a:br>
              <a:rPr lang="ru-RU" sz="1800" b="1" dirty="0" smtClean="0">
                <a:solidFill>
                  <a:srgbClr val="0070C0"/>
                </a:solidFill>
              </a:rPr>
            </a:br>
            <a:r>
              <a:rPr lang="ru-RU" sz="1800" b="1" dirty="0" smtClean="0"/>
              <a:t>   </a:t>
            </a:r>
            <a:r>
              <a:rPr lang="ru-RU" sz="1800" b="1" dirty="0" smtClean="0">
                <a:solidFill>
                  <a:srgbClr val="FF0000"/>
                </a:solidFill>
              </a:rPr>
              <a:t>Цель: </a:t>
            </a:r>
            <a:r>
              <a:rPr lang="ru-RU" sz="1800" dirty="0" smtClean="0"/>
              <a:t>очень</a:t>
            </a:r>
            <a:r>
              <a:rPr lang="ru-RU" sz="1800" dirty="0" smtClean="0">
                <a:solidFill>
                  <a:srgbClr val="FF0000"/>
                </a:solidFill>
              </a:rPr>
              <a:t> </a:t>
            </a:r>
            <a:r>
              <a:rPr lang="ru-RU" sz="1800" dirty="0" smtClean="0"/>
              <a:t>старались передать в рисунке характерные особенности  данного растения: большие, широкие зелёные листья с  прожилками и ровными краями; закрепили знания  о лекарственных свойствах подорожника</a:t>
            </a:r>
            <a:br>
              <a:rPr lang="ru-RU" sz="1800" dirty="0" smtClean="0"/>
            </a:br>
            <a:endParaRPr lang="ru-RU" sz="1800" dirty="0"/>
          </a:p>
        </p:txBody>
      </p:sp>
      <p:sp>
        <p:nvSpPr>
          <p:cNvPr id="3" name="Подзаголовок 2"/>
          <p:cNvSpPr>
            <a:spLocks noGrp="1"/>
          </p:cNvSpPr>
          <p:nvPr>
            <p:ph type="subTitle" idx="1"/>
          </p:nvPr>
        </p:nvSpPr>
        <p:spPr>
          <a:xfrm>
            <a:off x="2786050" y="3286124"/>
            <a:ext cx="5857916" cy="3429024"/>
          </a:xfrm>
        </p:spPr>
        <p:txBody>
          <a:bodyPr/>
          <a:lstStyle/>
          <a:p>
            <a:endParaRPr lang="ru-RU" dirty="0"/>
          </a:p>
        </p:txBody>
      </p:sp>
      <p:pic>
        <p:nvPicPr>
          <p:cNvPr id="1026" name="Picture 2" descr="C:\Users\1\Desktop\Фото1702.jpg"/>
          <p:cNvPicPr>
            <a:picLocks noChangeAspect="1" noChangeArrowheads="1"/>
          </p:cNvPicPr>
          <p:nvPr/>
        </p:nvPicPr>
        <p:blipFill>
          <a:blip r:embed="rId2" cstate="screen"/>
          <a:srcRect/>
          <a:stretch>
            <a:fillRect/>
          </a:stretch>
        </p:blipFill>
        <p:spPr bwMode="auto">
          <a:xfrm>
            <a:off x="1043608" y="2060848"/>
            <a:ext cx="4032448" cy="3816424"/>
          </a:xfrm>
          <a:prstGeom prst="rect">
            <a:avLst/>
          </a:prstGeom>
          <a:noFill/>
        </p:spPr>
      </p:pic>
      <p:pic>
        <p:nvPicPr>
          <p:cNvPr id="6" name="Picture 3" descr="C:\Users\1\Desktop\Фото1733.jpg"/>
          <p:cNvPicPr>
            <a:picLocks noChangeAspect="1" noChangeArrowheads="1"/>
          </p:cNvPicPr>
          <p:nvPr/>
        </p:nvPicPr>
        <p:blipFill>
          <a:blip r:embed="rId3" cstate="screen"/>
          <a:srcRect/>
          <a:stretch>
            <a:fillRect/>
          </a:stretch>
        </p:blipFill>
        <p:spPr bwMode="auto">
          <a:xfrm>
            <a:off x="5220072" y="2060848"/>
            <a:ext cx="3744416" cy="460851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59632" y="1"/>
            <a:ext cx="7342584" cy="1268760"/>
          </a:xfrm>
        </p:spPr>
        <p:txBody>
          <a:bodyPr>
            <a:normAutofit fontScale="90000"/>
          </a:bodyPr>
          <a:lstStyle/>
          <a:p>
            <a:r>
              <a:rPr lang="ru-RU" sz="2000" b="1" dirty="0" smtClean="0">
                <a:solidFill>
                  <a:srgbClr val="C00000"/>
                </a:solidFill>
              </a:rPr>
              <a:t/>
            </a:r>
            <a:br>
              <a:rPr lang="ru-RU" sz="2000" b="1" dirty="0" smtClean="0">
                <a:solidFill>
                  <a:srgbClr val="C00000"/>
                </a:solidFill>
              </a:rPr>
            </a:br>
            <a:r>
              <a:rPr lang="ru-RU" sz="2000" b="1" dirty="0" smtClean="0">
                <a:solidFill>
                  <a:srgbClr val="C00000"/>
                </a:solidFill>
              </a:rPr>
              <a:t/>
            </a:r>
            <a:br>
              <a:rPr lang="ru-RU" sz="2000" b="1" dirty="0" smtClean="0">
                <a:solidFill>
                  <a:srgbClr val="C00000"/>
                </a:solidFill>
              </a:rPr>
            </a:br>
            <a:r>
              <a:rPr lang="ru-RU" sz="2000" b="1" dirty="0" smtClean="0">
                <a:solidFill>
                  <a:srgbClr val="C00000"/>
                </a:solidFill>
              </a:rPr>
              <a:t/>
            </a:r>
            <a:br>
              <a:rPr lang="ru-RU" sz="2000" b="1" dirty="0" smtClean="0">
                <a:solidFill>
                  <a:srgbClr val="C00000"/>
                </a:solidFill>
              </a:rPr>
            </a:br>
            <a:r>
              <a:rPr lang="ru-RU" sz="2000" b="1" dirty="0" smtClean="0">
                <a:solidFill>
                  <a:srgbClr val="C00000"/>
                </a:solidFill>
              </a:rPr>
              <a:t/>
            </a:r>
            <a:br>
              <a:rPr lang="ru-RU" sz="2000" b="1" dirty="0" smtClean="0">
                <a:solidFill>
                  <a:srgbClr val="C00000"/>
                </a:solidFill>
              </a:rPr>
            </a:br>
            <a:r>
              <a:rPr lang="ru-RU" sz="2000" b="1" dirty="0" smtClean="0">
                <a:solidFill>
                  <a:srgbClr val="C00000"/>
                </a:solidFill>
              </a:rPr>
              <a:t/>
            </a:r>
            <a:br>
              <a:rPr lang="ru-RU" sz="2000" b="1" dirty="0" smtClean="0">
                <a:solidFill>
                  <a:srgbClr val="C00000"/>
                </a:solidFill>
              </a:rPr>
            </a:br>
            <a:r>
              <a:rPr lang="ru-RU" sz="2000" b="1" dirty="0" smtClean="0">
                <a:solidFill>
                  <a:srgbClr val="C00000"/>
                </a:solidFill>
              </a:rPr>
              <a:t/>
            </a:r>
            <a:br>
              <a:rPr lang="ru-RU" sz="2000" b="1" dirty="0" smtClean="0">
                <a:solidFill>
                  <a:srgbClr val="C00000"/>
                </a:solidFill>
              </a:rPr>
            </a:br>
            <a:r>
              <a:rPr lang="ru-RU" sz="2000" b="1" dirty="0" smtClean="0">
                <a:solidFill>
                  <a:srgbClr val="C00000"/>
                </a:solidFill>
              </a:rPr>
              <a:t/>
            </a:r>
            <a:br>
              <a:rPr lang="ru-RU" sz="2000" b="1" dirty="0" smtClean="0">
                <a:solidFill>
                  <a:srgbClr val="C00000"/>
                </a:solidFill>
              </a:rPr>
            </a:br>
            <a:r>
              <a:rPr lang="ru-RU" sz="2000" b="1" dirty="0" smtClean="0">
                <a:solidFill>
                  <a:srgbClr val="C00000"/>
                </a:solidFill>
              </a:rPr>
              <a:t/>
            </a:r>
            <a:br>
              <a:rPr lang="ru-RU" sz="2000" b="1" dirty="0" smtClean="0">
                <a:solidFill>
                  <a:srgbClr val="C00000"/>
                </a:solidFill>
              </a:rPr>
            </a:br>
            <a:r>
              <a:rPr lang="ru-RU" sz="2000" b="1" dirty="0" smtClean="0">
                <a:solidFill>
                  <a:srgbClr val="C00000"/>
                </a:solidFill>
              </a:rPr>
              <a:t/>
            </a:r>
            <a:br>
              <a:rPr lang="ru-RU" sz="2000" b="1" dirty="0" smtClean="0">
                <a:solidFill>
                  <a:srgbClr val="C00000"/>
                </a:solidFill>
              </a:rPr>
            </a:br>
            <a:r>
              <a:rPr lang="ru-RU" sz="2000" b="1" dirty="0" smtClean="0">
                <a:solidFill>
                  <a:srgbClr val="C00000"/>
                </a:solidFill>
              </a:rPr>
              <a:t/>
            </a:r>
            <a:br>
              <a:rPr lang="ru-RU" sz="2000" b="1" dirty="0" smtClean="0">
                <a:solidFill>
                  <a:srgbClr val="C00000"/>
                </a:solidFill>
              </a:rPr>
            </a:br>
            <a:r>
              <a:rPr lang="ru-RU" sz="2000" b="1" dirty="0" smtClean="0">
                <a:solidFill>
                  <a:srgbClr val="C00000"/>
                </a:solidFill>
              </a:rPr>
              <a:t/>
            </a:r>
            <a:br>
              <a:rPr lang="ru-RU" sz="2000" b="1" dirty="0" smtClean="0">
                <a:solidFill>
                  <a:srgbClr val="C00000"/>
                </a:solidFill>
              </a:rPr>
            </a:br>
            <a:r>
              <a:rPr lang="ru-RU" sz="2000" b="1" dirty="0" smtClean="0">
                <a:solidFill>
                  <a:srgbClr val="C00000"/>
                </a:solidFill>
              </a:rPr>
              <a:t/>
            </a:r>
            <a:br>
              <a:rPr lang="ru-RU" sz="2000" b="1" dirty="0" smtClean="0">
                <a:solidFill>
                  <a:srgbClr val="C00000"/>
                </a:solidFill>
              </a:rPr>
            </a:br>
            <a:r>
              <a:rPr lang="ru-RU" sz="2000" b="1" dirty="0" smtClean="0">
                <a:solidFill>
                  <a:srgbClr val="C00000"/>
                </a:solidFill>
              </a:rPr>
              <a:t/>
            </a:r>
            <a:br>
              <a:rPr lang="ru-RU" sz="2000" b="1" dirty="0" smtClean="0">
                <a:solidFill>
                  <a:srgbClr val="C00000"/>
                </a:solidFill>
              </a:rPr>
            </a:br>
            <a:r>
              <a:rPr lang="ru-RU" sz="1800" b="1" dirty="0" smtClean="0">
                <a:solidFill>
                  <a:srgbClr val="C00000"/>
                </a:solidFill>
              </a:rPr>
              <a:t>5. Игровая деятельность:  дидактические, словесные, подвижные     игры</a:t>
            </a:r>
            <a:r>
              <a:rPr lang="ru-RU" sz="1800" dirty="0" smtClean="0"/>
              <a:t/>
            </a:r>
            <a:br>
              <a:rPr lang="ru-RU" sz="1800" dirty="0" smtClean="0"/>
            </a:br>
            <a:r>
              <a:rPr lang="ru-RU" sz="1800" dirty="0" smtClean="0"/>
              <a:t>      </a:t>
            </a:r>
            <a:r>
              <a:rPr lang="ru-RU" sz="1800" b="1" dirty="0" smtClean="0"/>
              <a:t> Дидактическая игра: </a:t>
            </a:r>
            <a:r>
              <a:rPr lang="ru-RU" sz="1800" b="1" dirty="0" smtClean="0">
                <a:solidFill>
                  <a:srgbClr val="0070C0"/>
                </a:solidFill>
              </a:rPr>
              <a:t>«Узнай растение» </a:t>
            </a:r>
            <a:r>
              <a:rPr lang="ru-RU" sz="1800" dirty="0" smtClean="0"/>
              <a:t/>
            </a:r>
            <a:br>
              <a:rPr lang="ru-RU" sz="1800" dirty="0" smtClean="0"/>
            </a:br>
            <a:r>
              <a:rPr lang="ru-RU" sz="1800" b="1" dirty="0" smtClean="0">
                <a:solidFill>
                  <a:srgbClr val="FF0000"/>
                </a:solidFill>
              </a:rPr>
              <a:t>Цель:</a:t>
            </a:r>
            <a:r>
              <a:rPr lang="ru-RU" sz="1800" dirty="0" smtClean="0">
                <a:solidFill>
                  <a:srgbClr val="FF0000"/>
                </a:solidFill>
              </a:rPr>
              <a:t> </a:t>
            </a:r>
            <a:r>
              <a:rPr lang="ru-RU" sz="1800" dirty="0" smtClean="0"/>
              <a:t>упражнялись  в умении узнавать растение по внешнему виду, частям,  строению,  составлять рассказ о нем.</a:t>
            </a:r>
            <a:r>
              <a:rPr lang="ru-RU" sz="1800" b="1" dirty="0" smtClean="0"/>
              <a:t> </a:t>
            </a:r>
            <a:br>
              <a:rPr lang="ru-RU" sz="1800" b="1" dirty="0" smtClean="0"/>
            </a:br>
            <a:r>
              <a:rPr lang="ru-RU" sz="1800" b="1" dirty="0" smtClean="0"/>
              <a:t>                               Дидактическое упражнение</a:t>
            </a:r>
            <a:r>
              <a:rPr lang="ru-RU" sz="1800" b="1" dirty="0" smtClean="0">
                <a:solidFill>
                  <a:srgbClr val="002060"/>
                </a:solidFill>
              </a:rPr>
              <a:t>: </a:t>
            </a:r>
            <a:r>
              <a:rPr lang="ru-RU" sz="1800" b="1" dirty="0" smtClean="0">
                <a:solidFill>
                  <a:srgbClr val="0070C0"/>
                </a:solidFill>
              </a:rPr>
              <a:t>«Определи по запаху»</a:t>
            </a:r>
            <a:br>
              <a:rPr lang="ru-RU" sz="1800" b="1" dirty="0" smtClean="0">
                <a:solidFill>
                  <a:srgbClr val="0070C0"/>
                </a:solidFill>
              </a:rPr>
            </a:br>
            <a:r>
              <a:rPr lang="ru-RU" sz="1800" b="1" dirty="0" smtClean="0"/>
              <a:t>    </a:t>
            </a:r>
            <a:r>
              <a:rPr lang="ru-RU" sz="1800" b="1" dirty="0" smtClean="0">
                <a:solidFill>
                  <a:srgbClr val="FF0000"/>
                </a:solidFill>
              </a:rPr>
              <a:t>Цель: </a:t>
            </a:r>
            <a:r>
              <a:rPr lang="ru-RU" sz="1800" b="1" dirty="0" smtClean="0"/>
              <a:t> </a:t>
            </a:r>
            <a:r>
              <a:rPr lang="ru-RU" sz="1800" dirty="0" smtClean="0"/>
              <a:t>узнавали       лекарственные       растения      по       запаху,  рассказывали о его лечебных свойствах;  развивали свою связную речь,     закрепляли     полученные      знания    в     процессе  этого интересного упражнения.</a:t>
            </a:r>
            <a:r>
              <a:rPr lang="ru-RU" sz="1800" b="1" dirty="0" smtClean="0"/>
              <a:t> </a:t>
            </a:r>
            <a:br>
              <a:rPr lang="ru-RU" sz="1800" b="1" dirty="0" smtClean="0"/>
            </a:br>
            <a:r>
              <a:rPr lang="ru-RU" sz="1800" b="1" dirty="0" smtClean="0"/>
              <a:t>              Дидактическая игра: </a:t>
            </a:r>
            <a:r>
              <a:rPr lang="ru-RU" sz="1800" b="1" dirty="0" smtClean="0">
                <a:solidFill>
                  <a:srgbClr val="0070C0"/>
                </a:solidFill>
              </a:rPr>
              <a:t>  «Вершки и корешки»</a:t>
            </a:r>
            <a:br>
              <a:rPr lang="ru-RU" sz="1800" b="1" dirty="0" smtClean="0">
                <a:solidFill>
                  <a:srgbClr val="0070C0"/>
                </a:solidFill>
              </a:rPr>
            </a:br>
            <a:r>
              <a:rPr lang="ru-RU" sz="1800" b="1" dirty="0" smtClean="0">
                <a:solidFill>
                  <a:srgbClr val="0070C0"/>
                </a:solidFill>
              </a:rPr>
              <a:t> </a:t>
            </a:r>
            <a:r>
              <a:rPr lang="ru-RU" sz="1800" b="1" dirty="0" smtClean="0"/>
              <a:t>  </a:t>
            </a:r>
            <a:r>
              <a:rPr lang="ru-RU" sz="1800" b="1" dirty="0" smtClean="0">
                <a:solidFill>
                  <a:srgbClr val="FF0000"/>
                </a:solidFill>
              </a:rPr>
              <a:t>Цель: </a:t>
            </a:r>
            <a:r>
              <a:rPr lang="ru-RU" sz="1800" b="1" dirty="0" smtClean="0"/>
              <a:t> </a:t>
            </a:r>
            <a:r>
              <a:rPr lang="ru-RU" sz="1800" dirty="0" smtClean="0"/>
              <a:t>познакомились  с тем, какие части лекарственных растений используются для лечения. Одуванчик – листья, корень. Календула –   цветы,   семена.   Ромашка  –  цветы.   Лопух   –   листья,    корни. Шиповник – плоды. Мята – листья. Подорожник – листья. Клевер – цветы,   листья.  </a:t>
            </a:r>
            <a:br>
              <a:rPr lang="ru-RU" sz="1800" dirty="0" smtClean="0"/>
            </a:br>
            <a:r>
              <a:rPr lang="ru-RU" sz="1800" b="1" dirty="0" smtClean="0"/>
              <a:t>Словесно – дидактическая игра </a:t>
            </a:r>
            <a:r>
              <a:rPr lang="ru-RU" sz="1800" dirty="0" smtClean="0"/>
              <a:t>: </a:t>
            </a:r>
            <a:r>
              <a:rPr lang="ru-RU" sz="1800" b="1" dirty="0" smtClean="0">
                <a:solidFill>
                  <a:srgbClr val="0070C0"/>
                </a:solidFill>
              </a:rPr>
              <a:t>«Найди растение и расскажи о его пользе»</a:t>
            </a:r>
            <a:br>
              <a:rPr lang="ru-RU" sz="1800" b="1" dirty="0" smtClean="0">
                <a:solidFill>
                  <a:srgbClr val="0070C0"/>
                </a:solidFill>
              </a:rPr>
            </a:br>
            <a:r>
              <a:rPr lang="ru-RU" sz="1800" b="1" dirty="0" smtClean="0">
                <a:solidFill>
                  <a:srgbClr val="FF0000"/>
                </a:solidFill>
              </a:rPr>
              <a:t>Цель:</a:t>
            </a:r>
            <a:r>
              <a:rPr lang="ru-RU" sz="1800" dirty="0" smtClean="0">
                <a:solidFill>
                  <a:srgbClr val="FF0000"/>
                </a:solidFill>
              </a:rPr>
              <a:t> </a:t>
            </a:r>
            <a:r>
              <a:rPr lang="ru-RU" sz="1800" dirty="0" smtClean="0"/>
              <a:t> закрепили знания  о строении растений; учились находить отдельные его части и рассказывать  о значении их  для растения; воспитывали любовь к природе, бережное отношение к растениям.   </a:t>
            </a:r>
            <a:br>
              <a:rPr lang="ru-RU" sz="1800" dirty="0" smtClean="0"/>
            </a:br>
            <a:r>
              <a:rPr lang="ru-RU" sz="2000" dirty="0" smtClean="0"/>
              <a:t/>
            </a:r>
            <a:br>
              <a:rPr lang="ru-RU" sz="2000" dirty="0" smtClean="0"/>
            </a:br>
            <a:r>
              <a:rPr lang="ru-RU" sz="2000" dirty="0" smtClean="0"/>
              <a:t>                       </a:t>
            </a:r>
            <a:br>
              <a:rPr lang="ru-RU" sz="2000" dirty="0" smtClean="0"/>
            </a:br>
            <a:r>
              <a:rPr lang="ru-RU" sz="2000" dirty="0" smtClean="0"/>
              <a:t>         </a:t>
            </a:r>
            <a:br>
              <a:rPr lang="ru-RU" sz="2000" dirty="0" smtClean="0"/>
            </a:br>
            <a:endParaRPr lang="ru-RU" sz="2000" dirty="0"/>
          </a:p>
        </p:txBody>
      </p:sp>
      <p:sp>
        <p:nvSpPr>
          <p:cNvPr id="3" name="Подзаголовок 2"/>
          <p:cNvSpPr>
            <a:spLocks noGrp="1"/>
          </p:cNvSpPr>
          <p:nvPr>
            <p:ph type="subTitle" idx="1"/>
          </p:nvPr>
        </p:nvSpPr>
        <p:spPr>
          <a:xfrm>
            <a:off x="1928794" y="4797152"/>
            <a:ext cx="7072362" cy="1917996"/>
          </a:xfrm>
        </p:spPr>
        <p:txBody>
          <a:bodyPr/>
          <a:lstStyle/>
          <a:p>
            <a:endParaRPr lang="ru-RU" dirty="0"/>
          </a:p>
        </p:txBody>
      </p:sp>
      <p:pic>
        <p:nvPicPr>
          <p:cNvPr id="3074" name="Picture 2" descr="C:\Users\1\Desktop\Фото1676_001.jpg"/>
          <p:cNvPicPr>
            <a:picLocks noChangeAspect="1" noChangeArrowheads="1"/>
          </p:cNvPicPr>
          <p:nvPr/>
        </p:nvPicPr>
        <p:blipFill>
          <a:blip r:embed="rId2" cstate="screen"/>
          <a:srcRect/>
          <a:stretch>
            <a:fillRect/>
          </a:stretch>
        </p:blipFill>
        <p:spPr bwMode="auto">
          <a:xfrm>
            <a:off x="1547664" y="3933056"/>
            <a:ext cx="2304256" cy="2736304"/>
          </a:xfrm>
          <a:prstGeom prst="rect">
            <a:avLst/>
          </a:prstGeom>
          <a:noFill/>
        </p:spPr>
      </p:pic>
      <p:pic>
        <p:nvPicPr>
          <p:cNvPr id="5" name="Picture 2" descr="C:\Users\1\Desktop\Фото1669_001.jpg"/>
          <p:cNvPicPr>
            <a:picLocks noChangeAspect="1" noChangeArrowheads="1"/>
          </p:cNvPicPr>
          <p:nvPr/>
        </p:nvPicPr>
        <p:blipFill>
          <a:blip r:embed="rId3" cstate="screen"/>
          <a:srcRect/>
          <a:stretch>
            <a:fillRect/>
          </a:stretch>
        </p:blipFill>
        <p:spPr bwMode="auto">
          <a:xfrm>
            <a:off x="4211960" y="4149080"/>
            <a:ext cx="2160240" cy="2520280"/>
          </a:xfrm>
          <a:prstGeom prst="rect">
            <a:avLst/>
          </a:prstGeom>
          <a:noFill/>
        </p:spPr>
      </p:pic>
      <p:pic>
        <p:nvPicPr>
          <p:cNvPr id="6" name="Picture 3" descr="C:\Users\1\Desktop\Фото1674.jpg"/>
          <p:cNvPicPr>
            <a:picLocks noChangeAspect="1" noChangeArrowheads="1"/>
          </p:cNvPicPr>
          <p:nvPr/>
        </p:nvPicPr>
        <p:blipFill>
          <a:blip r:embed="rId4" cstate="screen"/>
          <a:srcRect/>
          <a:stretch>
            <a:fillRect/>
          </a:stretch>
        </p:blipFill>
        <p:spPr bwMode="auto">
          <a:xfrm>
            <a:off x="6660232" y="3933056"/>
            <a:ext cx="2304257" cy="273630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47664" y="1"/>
            <a:ext cx="6910536" cy="1556791"/>
          </a:xfrm>
        </p:spPr>
        <p:txBody>
          <a:bodyPr>
            <a:normAutofit/>
          </a:bodyPr>
          <a:lstStyle/>
          <a:p>
            <a:pPr algn="l"/>
            <a:r>
              <a:rPr lang="ru-RU" sz="1800" b="1" dirty="0" smtClean="0"/>
              <a:t>                                       Подвижная игра </a:t>
            </a:r>
            <a:r>
              <a:rPr lang="ru-RU" sz="1800" b="1" dirty="0" smtClean="0">
                <a:solidFill>
                  <a:srgbClr val="0070C0"/>
                </a:solidFill>
              </a:rPr>
              <a:t/>
            </a:r>
            <a:br>
              <a:rPr lang="ru-RU" sz="1800" b="1" dirty="0" smtClean="0">
                <a:solidFill>
                  <a:srgbClr val="0070C0"/>
                </a:solidFill>
              </a:rPr>
            </a:br>
            <a:r>
              <a:rPr lang="ru-RU" sz="1800" b="1" dirty="0" smtClean="0">
                <a:solidFill>
                  <a:srgbClr val="0070C0"/>
                </a:solidFill>
              </a:rPr>
              <a:t>                               «Я садовником родился…»</a:t>
            </a:r>
            <a:br>
              <a:rPr lang="ru-RU" sz="1800" b="1" dirty="0" smtClean="0">
                <a:solidFill>
                  <a:srgbClr val="0070C0"/>
                </a:solidFill>
              </a:rPr>
            </a:br>
            <a:r>
              <a:rPr lang="ru-RU" sz="1800" b="1" dirty="0" smtClean="0">
                <a:solidFill>
                  <a:srgbClr val="FF0000"/>
                </a:solidFill>
              </a:rPr>
              <a:t>Цель</a:t>
            </a:r>
            <a:r>
              <a:rPr lang="ru-RU" sz="1800" dirty="0" smtClean="0">
                <a:solidFill>
                  <a:srgbClr val="FF0000"/>
                </a:solidFill>
              </a:rPr>
              <a:t>: </a:t>
            </a:r>
            <a:r>
              <a:rPr lang="ru-RU" sz="1800" dirty="0" smtClean="0"/>
              <a:t>разучили новую игру, в ходе которой продолжали знакомство с  лекарственными  растениями,  обогащали  свой  словарный запас, развивали речь, прививали  любовь к природе.</a:t>
            </a:r>
            <a:endParaRPr lang="ru-RU" sz="1800" b="1"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xmlns="" val="349017871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1072</TotalTime>
  <Words>340</Words>
  <Application>Microsoft Office PowerPoint</Application>
  <PresentationFormat>Экран (4:3)</PresentationFormat>
  <Paragraphs>64</Paragraphs>
  <Slides>18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Муниципальное автономное дошкольное образовательное учреждение  «Центр развития ребенка – детский сад №83 «Фея»</vt:lpstr>
      <vt:lpstr>                                                                                         Актуальность проекта                         Лекарственные свойства растений были известны людям очень давно, наверное, даже обитатели пещер уже пользовались целебными травами для лечения различных недомоганий. Дошедшие до нас лечебные трактаты древних врачевателей дают уже конкретные рецепты и способы применения целебных растений на базе практического опыта многих тысячелетий.            Таким образом, народные знахари-целители передавали из поколения в поколение крупицы сведений о целебных свойствах той или иной травы, создавая прочный фундамент той природной "зеленой аптеки", которой мы пользуемся и в настоящее время.           Лекарственные вещества, выделяемые из целебных растений в чистом виде, используются сейчас в качестве порошков, таблеток, настоек.            Многие современные синтезированные лекарства не могут сравниться по своему лечебному эффекту с теми лекарствами, которые получены из трав и растений, не говоря уже о побочных явлениях, вызываемых химическими лекарствами.           Дети дошкольного возраста должны знать о пользе лекарственных растений, уметь  отличать их от других растений, беречь и не рвать без надобности.</vt:lpstr>
      <vt:lpstr>Продолжительность проекта: 2 недели Участники проекта: дети подготовительной группы, педагог, родители.</vt:lpstr>
      <vt:lpstr>                                                                                                                                                                                                                                   Этапы: Подготовительный:          - составление перспективного плана мероприятий проекта;            - подборка  художественной и энциклопедической литературы о лекарственных растениях;                                                                 - подборка иллюстраций лекарственных растений;            - подготовка     материала   и   оборудования:  альбом,  краски, кисти, ножницы, клей и др. для выполнения работ по изобразительной  деятельности;  скоросшиватель  для  оформления  гербария;   лупа,  лейка  с  водой  -  для  исследовательской  работы;            - подготовка  растений и посуды для  фиточая. Основной:             - наблюдения в природе;             - исследовательская   деятельность   при   знакомстве   с растениями;              - чтение  художественной и энциклопедической литературы;             - рассматривание    иллюстраций   лекарственных   растений;             - выполнение   работ   по    изобразительной    деятельности;              - составление   рассказов,   загадок   и   сказок   о   растениях. Заключительный:              - обобщение    результатов    работы    по    ознакомлению   с лекарственными   растениями;              - закрепление   полученных   знаний;             - изготовление   гербария;              - питье   фиточая   из   разных   лекарственных   трав.</vt:lpstr>
      <vt:lpstr>                                      Реализация проекта                 1. Занятия познавательного цикла:                       Ситуативный разговор о  лечебных   растениях: «Друг или враг?»                Цель:  познакомились с лечебными растениями ближайшего                                               окружения: подорожником, мать – и - мачехой, одуванчиком,   ромашкой, чистотелом и другими растениями.    Беседа о лекарственных растениях: «Зеленая аптека»              Цель:   из  рассказа  старшей медсестры узнали  о том, какую большую    пользу    приносят   человеку   лекарственные    растения, расширили   представления   о   мире   растений,   познакомились  с взаимосвязями растительного мира и человека;  с правилами сбора и сушки лекарственных растений; воспитывали любовь к природе и бережное к ней отношение.</vt:lpstr>
      <vt:lpstr>Слайд 6</vt:lpstr>
      <vt:lpstr>2. Занятия по изодеятельности:    Объемная аппликация:     «Одуванчик»          Цель: старались  передать характерные особенности одуванчиков: жёлтые, пушистые цветы;  удлинённые,  зубчатые, зелёные листья.  Рисование: «Подорожник»     Цель: очень старались передать в рисунке характерные особенности  данного растения: большие, широкие зелёные листья с  прожилками и ровными краями; закрепили знания  о лекарственных свойствах подорожника </vt:lpstr>
      <vt:lpstr>             5. Игровая деятельность:  дидактические, словесные, подвижные     игры        Дидактическая игра: «Узнай растение»  Цель: упражнялись  в умении узнавать растение по внешнему виду, частям,  строению,  составлять рассказ о нем.                                 Дидактическое упражнение: «Определи по запаху»     Цель:  узнавали       лекарственные       растения      по       запаху,  рассказывали о его лечебных свойствах;  развивали свою связную речь,     закрепляли     полученные      знания    в     процессе  этого интересного упражнения.                Дидактическая игра:   «Вершки и корешки»    Цель:  познакомились  с тем, какие части лекарственных растений используются для лечения. Одуванчик – листья, корень. Календула –   цветы,   семена.   Ромашка  –  цветы.   Лопух   –   листья,    корни. Шиповник – плоды. Мята – листья. Подорожник – листья. Клевер – цветы,   листья.   Словесно – дидактическая игра : «Найди растение и расскажи о его пользе» Цель:  закрепили знания  о строении растений; учились находить отдельные его части и рассказывать  о значении их  для растения; воспитывали любовь к природе, бережное отношение к растениям.                                       </vt:lpstr>
      <vt:lpstr>                                       Подвижная игра                                 «Я садовником родился…» Цель: разучили новую игру, в ходе которой продолжали знакомство с  лекарственными  растениями,  обогащали  свой  словарный запас, развивали речь, прививали  любовь к природе.</vt:lpstr>
      <vt:lpstr>                                       6. Исследовательская деятельность:                              «Нужна ли вода  лекарственным растениям?»  Цель: определить,  нужна ли вода дикорастущим лекарственным растениям.</vt:lpstr>
      <vt:lpstr>                          7. Чтение  художественной литературы:      П. Синявский «Зеленая аптека»;        О. Крас «Загадки»;       А. Плешаков «Зелёные страницы»;   В. Бианки «О травах»,              Б. Заходер  «Дождик и зернышко».  Н. Павлова «Лекарственные   растения детям».      </vt:lpstr>
      <vt:lpstr>Пословицы, поговорки, приметы о растениях и здоровье.</vt:lpstr>
      <vt:lpstr>Слайд 13</vt:lpstr>
      <vt:lpstr>                              8. Совместная деятельность с детьми и  родителями                             1.  Сбор   лекарственных растений и помощь в изготовлении гербария.  2. Подбор и чтение художественной литературы  о растениях детям  дома.  3.  Фиточай  из лекарственных растений, собранных детьми совместно с родителями,  который  всем очень понравился.                       </vt:lpstr>
      <vt:lpstr>9. Итог проекта    1. Оформление  гербария «Лекарственные растения». </vt:lpstr>
      <vt:lpstr>                                                                                Ожидаемый результат 1.      У детей появился интерес к узнаванию природы: особенностям жизни и развития растений, в частности к лекарственным растениям; появилось желание самостоятельно выполнять поручения по уходу за растениями в группе и на участке; расширились навыки наблюдения и экспериментирования в процессе поисково – познавательной деятельности.  2.        Пополнился словарный запас,  научились называть  лекарственные растения.  3.        Дети познакомились с новыми для них растениями, научились  находить и различать лекарственные растения от других растений.  4.         В работах по изодеятельности научились передавать свои чувства и настроения.  5.         Родители стали более активно участвовать в подготовке и проведении экологических мероприятий. </vt:lpstr>
      <vt:lpstr>            Заключение:    В ходе  поисково - исследовательской деятельности  много  узнали  нового: все мы являемся частью природы и должны бережно относиться к ней. Мы решили, что надо беречь  лекарственные растения,  чтобы не наносить вреда природе, тогда она предстанет перед людьми доброй, дарящей свои богатства и радость общения. </vt:lpstr>
      <vt:lpstr>Доброго здоровья!</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oxana</dc:creator>
  <cp:lastModifiedBy>1</cp:lastModifiedBy>
  <cp:revision>125</cp:revision>
  <dcterms:created xsi:type="dcterms:W3CDTF">2012-02-13T15:21:59Z</dcterms:created>
  <dcterms:modified xsi:type="dcterms:W3CDTF">2016-09-27T17:35:12Z</dcterms:modified>
</cp:coreProperties>
</file>