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3" r:id="rId8"/>
    <p:sldId id="264" r:id="rId9"/>
    <p:sldId id="274" r:id="rId10"/>
    <p:sldId id="275" r:id="rId11"/>
    <p:sldId id="276" r:id="rId12"/>
    <p:sldId id="265" r:id="rId13"/>
    <p:sldId id="266" r:id="rId14"/>
    <p:sldId id="267" r:id="rId15"/>
    <p:sldId id="268" r:id="rId16"/>
    <p:sldId id="270" r:id="rId17"/>
    <p:sldId id="271" r:id="rId18"/>
    <p:sldId id="277" r:id="rId19"/>
    <p:sldId id="278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Марина" initials="М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66FFCC"/>
    <a:srgbClr val="FF3300"/>
    <a:srgbClr val="3333CC"/>
    <a:srgbClr val="009900"/>
    <a:srgbClr val="FFFF99"/>
    <a:srgbClr val="66FFFF"/>
    <a:srgbClr val="FFCC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2327044025157314E-2"/>
          <c:y val="8.1853754372768581E-2"/>
          <c:w val="0.69974818006239825"/>
          <c:h val="0.86628948476871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имеют наушники   68%</c:v>
                </c:pt>
                <c:pt idx="1">
                  <c:v>не имеют наушники 32%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9.9119249244787863E-2"/>
          <c:y val="0.62404331765891496"/>
          <c:w val="0.32605358292477643"/>
          <c:h val="0.3759566823410859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836477987421383"/>
          <c:y val="0.10722841822832686"/>
          <c:w val="0.58617912147773921"/>
          <c:h val="0.7194342195705167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тихо 27%</c:v>
                </c:pt>
                <c:pt idx="1">
                  <c:v>громко 39%</c:v>
                </c:pt>
                <c:pt idx="2">
                  <c:v>очень гр. 22%</c:v>
                </c:pt>
                <c:pt idx="3">
                  <c:v>макс.гр. 12%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17422943594314869"/>
          <c:y val="0.64993435397142374"/>
          <c:w val="0.80690263952855001"/>
          <c:h val="0.2310732623327523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0.32</c:v>
                </c:pt>
                <c:pt idx="1">
                  <c:v>0.27</c:v>
                </c:pt>
                <c:pt idx="2">
                  <c:v>0.41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5163167-B9B6-4C9C-A0EB-663E5ECFC952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5FD6323-8C54-4D32-BEEB-04E9FC207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63167-B9B6-4C9C-A0EB-663E5ECFC952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D6323-8C54-4D32-BEEB-04E9FC207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63167-B9B6-4C9C-A0EB-663E5ECFC952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D6323-8C54-4D32-BEEB-04E9FC207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63167-B9B6-4C9C-A0EB-663E5ECFC952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D6323-8C54-4D32-BEEB-04E9FC207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63167-B9B6-4C9C-A0EB-663E5ECFC952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D6323-8C54-4D32-BEEB-04E9FC207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63167-B9B6-4C9C-A0EB-663E5ECFC952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D6323-8C54-4D32-BEEB-04E9FC207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5163167-B9B6-4C9C-A0EB-663E5ECFC952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5FD6323-8C54-4D32-BEEB-04E9FC2077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5163167-B9B6-4C9C-A0EB-663E5ECFC952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5FD6323-8C54-4D32-BEEB-04E9FC207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63167-B9B6-4C9C-A0EB-663E5ECFC952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D6323-8C54-4D32-BEEB-04E9FC207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63167-B9B6-4C9C-A0EB-663E5ECFC952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D6323-8C54-4D32-BEEB-04E9FC207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63167-B9B6-4C9C-A0EB-663E5ECFC952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D6323-8C54-4D32-BEEB-04E9FC207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5163167-B9B6-4C9C-A0EB-663E5ECFC952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5FD6323-8C54-4D32-BEEB-04E9FC207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file:///D:\&#1052;&#1086;&#1080;%20&#1076;&#1086;&#1082;&#1091;&#1084;&#1077;&#1085;&#1090;&#1099;%20&#1086;&#1083;&#1103;\&#1054;&#1073;&#1097;&#1080;&#1077;%20&#1089;&#1086;&#1074;&#1077;&#1090;&#1099;%20&#1087;&#1086;%20&#1074;&#1099;&#1073;&#1086;&#1088;&#1091;%20&#1085;&#1072;&#1091;&#1096;&#1085;&#1080;&#1082;&#1086;&#1074;%20%20&#1058;&#1077;&#1086;&#1088;&#1080;&#1103;%20&#1080;%20&#1087;&#1088;&#1072;&#1082;&#1090;&#1080;&#1082;&#1072;%20%20&#1057;&#1090;&#1072;&#1090;&#1100;&#1080;%20%20StereoHead.files\185211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80" name="Picture 16" descr="http://fullhdworld.com/all-images/headfoam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000372"/>
            <a:ext cx="7786742" cy="3857628"/>
          </a:xfrm>
          <a:prstGeom prst="rect">
            <a:avLst/>
          </a:prstGeom>
          <a:noFill/>
        </p:spPr>
      </p:pic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21457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«Влияние наушников на</a:t>
            </a:r>
            <a:b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   здоровье школьников»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accent2"/>
                </a:solidFill>
              </a:rPr>
              <a:t>ОПЫТ №1 </a:t>
            </a:r>
            <a:br>
              <a:rPr lang="ru-RU" sz="2400" b="1" dirty="0" smtClean="0">
                <a:solidFill>
                  <a:schemeClr val="accent2"/>
                </a:solidFill>
              </a:rPr>
            </a:br>
            <a:r>
              <a:rPr lang="ru-RU" sz="2400" b="1" dirty="0" smtClean="0">
                <a:solidFill>
                  <a:schemeClr val="accent2"/>
                </a:solidFill>
              </a:rPr>
              <a:t>«Влияние громкости звука</a:t>
            </a:r>
            <a:br>
              <a:rPr lang="ru-RU" sz="2400" b="1" dirty="0" smtClean="0">
                <a:solidFill>
                  <a:schemeClr val="accent2"/>
                </a:solidFill>
              </a:rPr>
            </a:br>
            <a:r>
              <a:rPr lang="ru-RU" sz="2400" b="1" dirty="0" smtClean="0">
                <a:solidFill>
                  <a:schemeClr val="accent2"/>
                </a:solidFill>
              </a:rPr>
              <a:t> на неживые предметы»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642918"/>
            <a:ext cx="4038600" cy="6132469"/>
          </a:xfrm>
        </p:spPr>
        <p:txBody>
          <a:bodyPr>
            <a:normAutofit fontScale="92500" lnSpcReduction="20000"/>
          </a:bodyPr>
          <a:lstStyle/>
          <a:p>
            <a:r>
              <a:rPr lang="ru-RU" sz="1900" dirty="0" smtClean="0">
                <a:solidFill>
                  <a:schemeClr val="accent5"/>
                </a:solidFill>
              </a:rPr>
              <a:t>Я натянул как можно туже резиновый шарик на консервную банку без дна. Скатал маленькие комочки из цветной бумаги.</a:t>
            </a:r>
          </a:p>
          <a:p>
            <a:pPr>
              <a:buNone/>
            </a:pPr>
            <a:endParaRPr lang="ru-RU" sz="1900" dirty="0" smtClean="0"/>
          </a:p>
          <a:p>
            <a:r>
              <a:rPr lang="ru-RU" sz="19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Разбросал несколько комочков по пленке. Поставил банку около динамика колонки, которая присоединена к компьютеру.</a:t>
            </a:r>
          </a:p>
          <a:p>
            <a:pPr>
              <a:buNone/>
            </a:pPr>
            <a:endParaRPr lang="ru-RU" sz="1900" dirty="0" smtClean="0"/>
          </a:p>
          <a:p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</a:rPr>
              <a:t>Включил музыку сначала тихо. Бумажки остались в неподвижном состоянии.</a:t>
            </a:r>
          </a:p>
          <a:p>
            <a:pPr>
              <a:buNone/>
            </a:pPr>
            <a:endParaRPr lang="ru-RU" sz="1900" dirty="0" smtClean="0"/>
          </a:p>
          <a:p>
            <a:r>
              <a:rPr lang="ru-RU" sz="1900" dirty="0" smtClean="0">
                <a:solidFill>
                  <a:srgbClr val="C00000"/>
                </a:solidFill>
              </a:rPr>
              <a:t>Включил музыку громче. Пленка начала дрожать. Бумажки начали слегка подпрыгивать.</a:t>
            </a:r>
          </a:p>
          <a:p>
            <a:pPr>
              <a:buNone/>
            </a:pPr>
            <a:endParaRPr lang="ru-RU" sz="1900" dirty="0" smtClean="0"/>
          </a:p>
          <a:p>
            <a:pPr>
              <a:buNone/>
            </a:pPr>
            <a:r>
              <a:rPr lang="ru-RU" sz="1900" b="1" dirty="0" smtClean="0">
                <a:solidFill>
                  <a:srgbClr val="00B050"/>
                </a:solidFill>
              </a:rPr>
              <a:t>Вывод:</a:t>
            </a:r>
            <a:r>
              <a:rPr lang="ru-RU" sz="1900" dirty="0" smtClean="0">
                <a:solidFill>
                  <a:srgbClr val="FF0000"/>
                </a:solidFill>
              </a:rPr>
              <a:t> </a:t>
            </a:r>
            <a:r>
              <a:rPr lang="ru-RU" sz="1900" i="1" dirty="0" smtClean="0">
                <a:solidFill>
                  <a:srgbClr val="FF0000"/>
                </a:solidFill>
              </a:rPr>
              <a:t>звук динамика заставляет воздух колебаться. Чем громче звук, тем эти колебания сильнее.</a:t>
            </a:r>
            <a:endParaRPr lang="ru-RU" sz="19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235745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accent1"/>
                </a:solidFill>
              </a:rPr>
              <a:t>                               ОПЫТ №2 </a:t>
            </a:r>
            <a:br>
              <a:rPr lang="ru-RU" sz="2400" dirty="0" smtClean="0">
                <a:solidFill>
                  <a:schemeClr val="accent1"/>
                </a:solidFill>
              </a:rPr>
            </a:br>
            <a:r>
              <a:rPr lang="ru-RU" sz="2400" dirty="0" smtClean="0">
                <a:solidFill>
                  <a:schemeClr val="accent1"/>
                </a:solidFill>
              </a:rPr>
              <a:t>   </a:t>
            </a:r>
            <a:r>
              <a:rPr lang="ru-RU" sz="2400" dirty="0" smtClean="0">
                <a:solidFill>
                  <a:schemeClr val="accent1"/>
                </a:solidFill>
                <a:latin typeface="Arial Black" pitchFamily="34" charset="0"/>
              </a:rPr>
              <a:t>«</a:t>
            </a:r>
            <a:r>
              <a:rPr lang="ru-RU" sz="2400" dirty="0" smtClean="0">
                <a:solidFill>
                  <a:schemeClr val="accent1"/>
                </a:solidFill>
              </a:rPr>
              <a:t> Влияние громкости звука на живые существа</a:t>
            </a:r>
            <a:r>
              <a:rPr lang="ru-RU" sz="2400" dirty="0" smtClean="0">
                <a:solidFill>
                  <a:schemeClr val="accent1"/>
                </a:solidFill>
                <a:latin typeface="Arial Black" pitchFamily="34" charset="0"/>
              </a:rPr>
              <a:t>»</a:t>
            </a:r>
            <a:br>
              <a:rPr lang="ru-RU" sz="24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chemeClr val="accent1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B050"/>
                </a:solidFill>
              </a:rPr>
              <a:t>Вывод: </a:t>
            </a:r>
            <a:r>
              <a:rPr lang="ru-RU" sz="2400" i="1" dirty="0" smtClean="0"/>
              <a:t>громкая ритмичная мелодия вызывает дисгармонию и отрицательно сказывается на физическом и эмоциональном состоянии человека.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solidFill>
                <a:srgbClr val="00B05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346502"/>
              </p:ext>
            </p:extLst>
          </p:nvPr>
        </p:nvGraphicFramePr>
        <p:xfrm>
          <a:off x="107504" y="3214685"/>
          <a:ext cx="8822215" cy="3286150"/>
        </p:xfrm>
        <a:graphic>
          <a:graphicData uri="http://schemas.openxmlformats.org/drawingml/2006/table">
            <a:tbl>
              <a:tblPr/>
              <a:tblGrid>
                <a:gridCol w="2219590"/>
                <a:gridCol w="1622325"/>
                <a:gridCol w="1678556"/>
                <a:gridCol w="1650441"/>
                <a:gridCol w="1651303"/>
              </a:tblGrid>
              <a:tr h="3400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Мелодия</a:t>
                      </a:r>
                      <a:endParaRPr lang="ru-RU" sz="1800" b="1" dirty="0">
                        <a:solidFill>
                          <a:schemeClr val="accent5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Описание</a:t>
                      </a: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эмоций</a:t>
                      </a:r>
                      <a:r>
                        <a:rPr lang="ru-RU" sz="1800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поведения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испытуемых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accent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1800" dirty="0">
                        <a:solidFill>
                          <a:schemeClr val="accent6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мой друг</a:t>
                      </a:r>
                      <a:endParaRPr lang="ru-RU" sz="1800">
                        <a:solidFill>
                          <a:schemeClr val="accent6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мама друга</a:t>
                      </a:r>
                      <a:endParaRPr lang="ru-RU" sz="1800">
                        <a:solidFill>
                          <a:schemeClr val="accent6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кот</a:t>
                      </a:r>
                      <a:endParaRPr lang="ru-RU" sz="1800">
                        <a:solidFill>
                          <a:schemeClr val="accent6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3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Спокойная классическая музыка на тихой громкости</a:t>
                      </a:r>
                      <a:endParaRPr lang="ru-RU" sz="1800" dirty="0">
                        <a:solidFill>
                          <a:schemeClr val="accent6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accent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успокоение, расслабление</a:t>
                      </a:r>
                      <a:endParaRPr lang="ru-RU" sz="1800" dirty="0">
                        <a:solidFill>
                          <a:schemeClr val="accent6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accent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успокоение, расслабление</a:t>
                      </a:r>
                      <a:endParaRPr lang="ru-RU" sz="1800" dirty="0">
                        <a:solidFill>
                          <a:schemeClr val="accent6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accent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спокойствие, мама в другой комнате</a:t>
                      </a:r>
                      <a:endParaRPr lang="ru-RU" sz="1800" dirty="0">
                        <a:solidFill>
                          <a:schemeClr val="accent6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accent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спал на кресле</a:t>
                      </a:r>
                      <a:endParaRPr lang="ru-RU" sz="1800" dirty="0">
                        <a:solidFill>
                          <a:schemeClr val="accent6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3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Ритмичная мелодия на сильной громкости, рок-музыка</a:t>
                      </a:r>
                      <a:endParaRPr lang="ru-RU" sz="1800" dirty="0">
                        <a:solidFill>
                          <a:schemeClr val="accent6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дискомфорт в ушах, чувство угнетения</a:t>
                      </a:r>
                      <a:endParaRPr lang="ru-RU" sz="1800" dirty="0">
                        <a:solidFill>
                          <a:schemeClr val="accent6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раздражение, нежелание чем-либо заниматься</a:t>
                      </a:r>
                      <a:endParaRPr lang="ru-RU" sz="1800" dirty="0">
                        <a:solidFill>
                          <a:schemeClr val="accent6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чувство тревоги, головная боль, раздражение</a:t>
                      </a:r>
                      <a:endParaRPr lang="ru-RU" sz="1800" dirty="0">
                        <a:solidFill>
                          <a:schemeClr val="accent6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Беспокойно мяукал, убежал</a:t>
                      </a:r>
                      <a:endParaRPr lang="ru-RU" sz="1800" dirty="0">
                        <a:solidFill>
                          <a:schemeClr val="accent6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звук может влиять на человека и животных как положительно, так и негативно. Так красивая тихая мелодия </a:t>
            </a:r>
            <a:r>
              <a:rPr kumimoji="0" lang="ru-RU" sz="1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влияет положительно, а вот громкая </a:t>
            </a:r>
            <a:r>
              <a:rPr kumimoji="0" lang="ru-RU" sz="1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ритмичная мелодия вызывает дисгармонию и отрицательно сказывается на физическом и эмоциональном состоянии человека.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ПОЧЕМУ НАУШНИКИ 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                                        ВРЕДЯТ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                 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                                  </a:t>
            </a:r>
            <a:r>
              <a:rPr lang="ru-RU" b="1" i="1" dirty="0" smtClean="0">
                <a:solidFill>
                  <a:srgbClr val="FF0000"/>
                </a:solidFill>
              </a:rPr>
              <a:t> слуху</a:t>
            </a: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                  </a:t>
            </a:r>
            <a:r>
              <a:rPr lang="ru-RU" b="1" i="1" dirty="0" smtClean="0">
                <a:solidFill>
                  <a:srgbClr val="FF0000"/>
                </a:solidFill>
              </a:rPr>
              <a:t>человека</a:t>
            </a: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    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                              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                              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                             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4488"/>
            <a:ext cx="4038600" cy="5060899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6"/>
                </a:solidFill>
              </a:rPr>
              <a:t>Самая главная причина – устройство наушников – звук идет на барабанную    перепонку с большой силой, причем, обычно на протяжении долгого времени.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>
              <a:solidFill>
                <a:schemeClr val="accent6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6"/>
                </a:solidFill>
              </a:rPr>
              <a:t>Разные наушники имеют разную степень воздействия на ухо человека.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http://www.dshikozlovskogo.ru/upload/medialibrary/f2b/xdy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429000"/>
            <a:ext cx="3643306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app.licrym.org/images/1/1d/Nausniki_nachal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85794"/>
            <a:ext cx="24669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62865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                           </a:t>
            </a:r>
            <a:r>
              <a:rPr lang="ru-RU" sz="3600" b="1" i="1" dirty="0" smtClean="0">
                <a:solidFill>
                  <a:schemeClr val="accent6"/>
                </a:solidFill>
              </a:rPr>
              <a:t>Вставные наушники</a:t>
            </a:r>
            <a:r>
              <a:rPr lang="ru-RU" b="1" i="1" dirty="0" smtClean="0">
                <a:solidFill>
                  <a:schemeClr val="accent6"/>
                </a:solidFill>
              </a:rPr>
              <a:t>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6"/>
                </a:solidFill>
              </a:rPr>
              <a:t>                                         (или вкладыши)  -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6"/>
                </a:solidFill>
              </a:rPr>
              <a:t>   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самые вредные наушники.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                                </a:t>
            </a:r>
            <a:r>
              <a:rPr lang="ru-RU" dirty="0" smtClean="0">
                <a:solidFill>
                  <a:schemeClr val="accent6"/>
                </a:solidFill>
              </a:rPr>
              <a:t>Они вставляются прямо в ухо.</a:t>
            </a:r>
          </a:p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   Звук большой силы направляется в уши.                                            Один плюс – мобильные, т.е. можно носить всегда при себе.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accent6"/>
                </a:solidFill>
              </a:rPr>
              <a:t>         Вертикальные наушники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6"/>
                </a:solidFill>
              </a:rPr>
              <a:t>самые популярные и </a:t>
            </a:r>
            <a:r>
              <a:rPr lang="ru-RU" dirty="0" smtClean="0">
                <a:solidFill>
                  <a:srgbClr val="FF0000"/>
                </a:solidFill>
              </a:rPr>
              <a:t>самые</a:t>
            </a:r>
            <a:r>
              <a:rPr lang="ru-RU" dirty="0" smtClean="0">
                <a:solidFill>
                  <a:schemeClr val="accent6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вредные.</a:t>
            </a:r>
          </a:p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Сила звука – самая высокая, так как</a:t>
            </a:r>
          </a:p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вставляются прямо в ушной проход.</a:t>
            </a:r>
          </a:p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Звук «стреляет» в барабанную</a:t>
            </a:r>
          </a:p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перепонку.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6"/>
                </a:solidFill>
              </a:rPr>
              <a:t>                       </a:t>
            </a:r>
            <a:endParaRPr lang="ru-RU" i="1" dirty="0">
              <a:solidFill>
                <a:schemeClr val="accent6"/>
              </a:solidFill>
            </a:endParaRPr>
          </a:p>
        </p:txBody>
      </p:sp>
      <p:pic>
        <p:nvPicPr>
          <p:cNvPr id="2052" name="Picture 4" descr="http://www.vympel-com.ru/published/publicdata/CLAUSCHOP/attachments/SC/products_pictures/vakuumnie_th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4572008"/>
            <a:ext cx="2500298" cy="2285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Выбор наушников"/>
          <p:cNvPicPr/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1285860"/>
            <a:ext cx="257173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 descr="http://img2.1001golos.ru/ratings/46000/45151/pic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3643314"/>
            <a:ext cx="2857500" cy="2857500"/>
          </a:xfrm>
          <a:prstGeom prst="rect">
            <a:avLst/>
          </a:prstGeom>
          <a:noFill/>
        </p:spPr>
      </p:pic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21508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</a:t>
            </a:r>
            <a:r>
              <a:rPr lang="ru-RU" b="1" i="1" dirty="0" smtClean="0">
                <a:solidFill>
                  <a:srgbClr val="FF0000"/>
                </a:solidFill>
              </a:rPr>
              <a:t>Мониторные наушники.</a:t>
            </a:r>
          </a:p>
          <a:p>
            <a:pPr>
              <a:buNone/>
            </a:pPr>
            <a:r>
              <a:rPr lang="ru-RU" dirty="0" smtClean="0"/>
              <a:t>                      </a:t>
            </a:r>
            <a:r>
              <a:rPr lang="ru-RU" dirty="0" smtClean="0">
                <a:solidFill>
                  <a:schemeClr val="accent6"/>
                </a:solidFill>
              </a:rPr>
              <a:t>Имеют большие накладки, полностью </a:t>
            </a:r>
          </a:p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                         обхватывающие уши. Большой </a:t>
            </a:r>
          </a:p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                          динамик не позволяет звуку прямо</a:t>
            </a:r>
          </a:p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                         воздействовать на барабанную</a:t>
            </a:r>
          </a:p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                        перепонку. Эти наушники менее</a:t>
            </a:r>
          </a:p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                    безопасные, профессиональные,</a:t>
            </a:r>
          </a:p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но мало, кто ими пользуется в быту.</a:t>
            </a:r>
          </a:p>
          <a:p>
            <a:pPr>
              <a:buNone/>
            </a:pPr>
            <a:r>
              <a:rPr lang="ru-RU" dirty="0" smtClean="0"/>
              <a:t>                 </a:t>
            </a:r>
            <a:r>
              <a:rPr lang="ru-RU" b="1" i="1" dirty="0" smtClean="0">
                <a:solidFill>
                  <a:srgbClr val="FF0000"/>
                </a:solidFill>
              </a:rPr>
              <a:t>Накладные наушники –</a:t>
            </a:r>
          </a:p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меньше мониторных, обхватывают не</a:t>
            </a:r>
          </a:p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все ухо, но прилегают к нему. Звук в них</a:t>
            </a:r>
          </a:p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более сильный и нет звуковой изоляции,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но менее безопасны, чем вставные.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643074"/>
          </a:xfrm>
          <a:solidFill>
            <a:srgbClr val="FFFF99"/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Что будет, если музыку в наушниках слушать постоянно на высокой громкости?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8802"/>
            <a:ext cx="9144000" cy="4929198"/>
          </a:xfrm>
          <a:solidFill>
            <a:srgbClr val="FFFF99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3333CC"/>
                </a:solidFill>
              </a:rPr>
              <a:t>Слуховая чувствительность падает уже через 1 – 2 года при постоянном пользовании наушниками.</a:t>
            </a:r>
          </a:p>
          <a:p>
            <a:pPr>
              <a:buNone/>
            </a:pPr>
            <a:r>
              <a:rPr lang="ru-RU" sz="2400" dirty="0" smtClean="0">
                <a:solidFill>
                  <a:srgbClr val="3333CC"/>
                </a:solidFill>
              </a:rPr>
              <a:t>    Снижение слуха  происходит медленно, болезнь развивается постепенно.</a:t>
            </a:r>
          </a:p>
          <a:p>
            <a:pPr>
              <a:buNone/>
            </a:pPr>
            <a:endParaRPr lang="ru-RU" sz="2400" dirty="0" smtClean="0"/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3333CC"/>
                </a:solidFill>
              </a:rPr>
              <a:t>Если раньше тугоухостью страдали </a:t>
            </a:r>
          </a:p>
          <a:p>
            <a:pPr>
              <a:buNone/>
            </a:pPr>
            <a:r>
              <a:rPr lang="ru-RU" sz="2400" dirty="0" smtClean="0">
                <a:solidFill>
                  <a:srgbClr val="3333CC"/>
                </a:solidFill>
              </a:rPr>
              <a:t> люди пожилого возраста, то в </a:t>
            </a:r>
          </a:p>
          <a:p>
            <a:pPr>
              <a:buNone/>
            </a:pPr>
            <a:r>
              <a:rPr lang="ru-RU" sz="2400" dirty="0" smtClean="0">
                <a:solidFill>
                  <a:srgbClr val="3333CC"/>
                </a:solidFill>
              </a:rPr>
              <a:t> последние годы эта болезнь</a:t>
            </a:r>
          </a:p>
          <a:p>
            <a:pPr>
              <a:buNone/>
            </a:pPr>
            <a:r>
              <a:rPr lang="ru-RU" sz="2400" dirty="0" smtClean="0">
                <a:solidFill>
                  <a:srgbClr val="3333CC"/>
                </a:solidFill>
              </a:rPr>
              <a:t> часто встречается у людей </a:t>
            </a:r>
          </a:p>
          <a:p>
            <a:pPr>
              <a:buNone/>
            </a:pPr>
            <a:r>
              <a:rPr lang="ru-RU" sz="2400" dirty="0" smtClean="0">
                <a:solidFill>
                  <a:srgbClr val="3333CC"/>
                </a:solidFill>
              </a:rPr>
              <a:t> молодого и среднего возраста.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3600" dirty="0"/>
          </a:p>
        </p:txBody>
      </p:sp>
      <p:pic>
        <p:nvPicPr>
          <p:cNvPr id="8" name="Рисунок 7" descr="http://nocandida.ru/wp-content/uploads/2013/06/19-02-1024x79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3857628"/>
            <a:ext cx="3714744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000132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Выбери свой уровень</a:t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комфортного звука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  <a:solidFill>
            <a:srgbClr val="FFFFCC"/>
          </a:solidFill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solidFill>
                  <a:schemeClr val="accent2"/>
                </a:solidFill>
              </a:rPr>
              <a:t>      Максимальная громкость большинства современных  наушников  -  125 </a:t>
            </a:r>
            <a:r>
              <a:rPr lang="ru-RU" sz="2400" dirty="0" err="1" smtClean="0">
                <a:solidFill>
                  <a:schemeClr val="accent2"/>
                </a:solidFill>
              </a:rPr>
              <a:t>дц</a:t>
            </a:r>
            <a:endParaRPr lang="ru-RU" sz="2400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sz="2000" b="1" i="1" dirty="0" smtClean="0">
                <a:solidFill>
                  <a:srgbClr val="00B050"/>
                </a:solidFill>
              </a:rPr>
              <a:t>КОМФОРТНЫЙ УРОВЕНЬ  10 – 8о </a:t>
            </a:r>
            <a:r>
              <a:rPr lang="ru-RU" sz="2000" b="1" i="1" dirty="0" err="1" smtClean="0">
                <a:solidFill>
                  <a:srgbClr val="00B050"/>
                </a:solidFill>
              </a:rPr>
              <a:t>дц</a:t>
            </a:r>
            <a:endParaRPr lang="ru-RU" sz="2000" b="1" i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400" i="1" dirty="0" smtClean="0">
                <a:solidFill>
                  <a:srgbClr val="92D050"/>
                </a:solidFill>
              </a:rPr>
              <a:t>Это:  шорох листьев, шепот  10-30 </a:t>
            </a:r>
            <a:r>
              <a:rPr lang="ru-RU" sz="2400" i="1" dirty="0" err="1" smtClean="0">
                <a:solidFill>
                  <a:srgbClr val="92D050"/>
                </a:solidFill>
              </a:rPr>
              <a:t>дц</a:t>
            </a:r>
            <a:endParaRPr lang="ru-RU" sz="2400" i="1" dirty="0" smtClean="0">
              <a:solidFill>
                <a:srgbClr val="92D050"/>
              </a:solidFill>
            </a:endParaRPr>
          </a:p>
          <a:p>
            <a:pPr>
              <a:buNone/>
            </a:pPr>
            <a:r>
              <a:rPr lang="ru-RU" sz="2400" i="1" dirty="0" smtClean="0">
                <a:solidFill>
                  <a:srgbClr val="92D050"/>
                </a:solidFill>
              </a:rPr>
              <a:t>Обычный разговор  60 </a:t>
            </a:r>
            <a:r>
              <a:rPr lang="ru-RU" sz="2400" i="1" dirty="0" err="1" smtClean="0">
                <a:solidFill>
                  <a:srgbClr val="92D050"/>
                </a:solidFill>
              </a:rPr>
              <a:t>дц</a:t>
            </a:r>
            <a:r>
              <a:rPr lang="ru-RU" sz="2400" i="1" dirty="0" smtClean="0">
                <a:solidFill>
                  <a:srgbClr val="92D050"/>
                </a:solidFill>
              </a:rPr>
              <a:t> 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92D050"/>
                </a:solidFill>
              </a:rPr>
              <a:t>Транспортный поток  70-80дц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92D050"/>
                </a:solidFill>
              </a:rPr>
              <a:t>               </a:t>
            </a:r>
            <a:r>
              <a:rPr lang="ru-RU" sz="2000" b="1" i="1" dirty="0" smtClean="0">
                <a:solidFill>
                  <a:schemeClr val="accent6"/>
                </a:solidFill>
              </a:rPr>
              <a:t>ДОПУСТИМЫЙ УРОВЕНЬ   80 – 110 </a:t>
            </a:r>
            <a:r>
              <a:rPr lang="ru-RU" sz="2000" b="1" i="1" dirty="0" err="1" smtClean="0">
                <a:solidFill>
                  <a:schemeClr val="accent6"/>
                </a:solidFill>
              </a:rPr>
              <a:t>дц</a:t>
            </a:r>
            <a:endParaRPr lang="ru-RU" sz="2000" b="1" i="1" dirty="0" smtClean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ru-RU" sz="2400" i="1" dirty="0" smtClean="0">
                <a:solidFill>
                  <a:schemeClr val="accent6"/>
                </a:solidFill>
              </a:rPr>
              <a:t>                Это: крик, рев мотоцикла  100 </a:t>
            </a:r>
            <a:r>
              <a:rPr lang="ru-RU" sz="2400" i="1" dirty="0" err="1" smtClean="0">
                <a:solidFill>
                  <a:schemeClr val="accent6"/>
                </a:solidFill>
              </a:rPr>
              <a:t>дц</a:t>
            </a:r>
            <a:endParaRPr lang="ru-RU" sz="2400" i="1" dirty="0" smtClean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ru-RU" sz="2400" i="1" dirty="0" smtClean="0">
                <a:solidFill>
                  <a:schemeClr val="accent6"/>
                </a:solidFill>
              </a:rPr>
              <a:t>                Мотопила 115 </a:t>
            </a:r>
            <a:r>
              <a:rPr lang="ru-RU" sz="2400" i="1" dirty="0" err="1" smtClean="0">
                <a:solidFill>
                  <a:schemeClr val="accent6"/>
                </a:solidFill>
              </a:rPr>
              <a:t>дц</a:t>
            </a:r>
            <a:endParaRPr lang="ru-RU" sz="2400" i="1" dirty="0" smtClean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                             ОПАСНЫЙ УРОВЕНЬ  110 – 170 </a:t>
            </a:r>
            <a:r>
              <a:rPr lang="ru-RU" sz="2400" b="1" i="1" dirty="0" err="1" smtClean="0">
                <a:solidFill>
                  <a:srgbClr val="FF0000"/>
                </a:solidFill>
              </a:rPr>
              <a:t>дц</a:t>
            </a:r>
            <a:endParaRPr lang="ru-RU" sz="24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400" i="1" dirty="0" smtClean="0">
                <a:solidFill>
                  <a:srgbClr val="FF0000"/>
                </a:solidFill>
              </a:rPr>
              <a:t>                               Это: громкая рок-музыка  115- 120 </a:t>
            </a:r>
            <a:r>
              <a:rPr lang="ru-RU" sz="2400" i="1" dirty="0" err="1" smtClean="0">
                <a:solidFill>
                  <a:srgbClr val="FF0000"/>
                </a:solidFill>
              </a:rPr>
              <a:t>дц</a:t>
            </a:r>
            <a:endParaRPr lang="ru-RU" sz="24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400" i="1" dirty="0" smtClean="0">
                <a:solidFill>
                  <a:srgbClr val="FF0000"/>
                </a:solidFill>
              </a:rPr>
              <a:t>                              Болевой предел, звук уже не слышен  125 </a:t>
            </a:r>
            <a:r>
              <a:rPr lang="ru-RU" sz="2400" i="1" dirty="0" err="1" smtClean="0">
                <a:solidFill>
                  <a:srgbClr val="FF0000"/>
                </a:solidFill>
              </a:rPr>
              <a:t>дц</a:t>
            </a:r>
            <a:endParaRPr lang="ru-RU" sz="24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400" i="1" dirty="0" smtClean="0">
                <a:solidFill>
                  <a:srgbClr val="FF0000"/>
                </a:solidFill>
              </a:rPr>
              <a:t>                              Ракета при запуске  18о </a:t>
            </a:r>
            <a:r>
              <a:rPr lang="ru-RU" sz="2400" i="1" dirty="0" err="1" smtClean="0">
                <a:solidFill>
                  <a:srgbClr val="FF0000"/>
                </a:solidFill>
              </a:rPr>
              <a:t>дц</a:t>
            </a:r>
            <a:endParaRPr lang="ru-RU" sz="2400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2400" i="1" dirty="0" smtClean="0">
              <a:solidFill>
                <a:schemeClr val="accent6"/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accent6"/>
              </a:solidFill>
            </a:endParaRPr>
          </a:p>
          <a:p>
            <a:pPr>
              <a:buNone/>
            </a:pPr>
            <a:endParaRPr lang="ru-RU" i="1" dirty="0">
              <a:solidFill>
                <a:srgbClr val="92D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7219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92407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СЛУШАТЬ ИЛИ НЕ СЛУШАТЬ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МУЗЫКУ В НАУШНИКАХ?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50285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6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В Ы Б О Р</a:t>
            </a:r>
          </a:p>
          <a:p>
            <a:pPr>
              <a:buNone/>
            </a:pPr>
            <a:r>
              <a:rPr lang="ru-RU" sz="6000" dirty="0" smtClean="0"/>
              <a:t>     </a:t>
            </a:r>
            <a:r>
              <a:rPr lang="ru-RU" sz="6000" b="1" dirty="0" smtClean="0">
                <a:solidFill>
                  <a:srgbClr val="FF0000"/>
                </a:solidFill>
              </a:rPr>
              <a:t> ЗА</a:t>
            </a:r>
          </a:p>
          <a:p>
            <a:pPr>
              <a:buNone/>
            </a:pPr>
            <a:r>
              <a:rPr lang="ru-RU" sz="6000" b="1" dirty="0" smtClean="0">
                <a:solidFill>
                  <a:srgbClr val="FF3300"/>
                </a:solidFill>
              </a:rPr>
              <a:t>Т О Б О Й!</a:t>
            </a:r>
            <a:endParaRPr lang="ru-RU" sz="6000" b="1" dirty="0">
              <a:solidFill>
                <a:srgbClr val="FF3300"/>
              </a:solidFill>
            </a:endParaRPr>
          </a:p>
        </p:txBody>
      </p:sp>
      <p:pic>
        <p:nvPicPr>
          <p:cNvPr id="6" name="Рисунок 5" descr="http://pozdravishka.ru/templates/pozdravishka/otkrytki/s-dnem-rozhdeniya-60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857496"/>
            <a:ext cx="407193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000132"/>
          </a:xfrm>
          <a:solidFill>
            <a:srgbClr val="FFFFCC"/>
          </a:solidFill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ПАМЯТКА</a:t>
            </a:r>
            <a:b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при использовании наушников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500702"/>
          </a:xfrm>
          <a:solidFill>
            <a:srgbClr val="FFFFCC"/>
          </a:solidFill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6400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endParaRPr lang="ru-RU" sz="8000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8000" dirty="0" smtClean="0">
                <a:solidFill>
                  <a:srgbClr val="00B050"/>
                </a:solidFill>
                <a:latin typeface="Comic Sans MS" pitchFamily="66" charset="0"/>
              </a:rPr>
              <a:t>Если вы не хотите к сорока годам сменить наушники на слуховой аппарат, то старайтесь придерживаться следующих советов.</a:t>
            </a:r>
          </a:p>
          <a:p>
            <a:pPr>
              <a:buNone/>
            </a:pPr>
            <a:endParaRPr lang="ru-RU" sz="80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8000" dirty="0" smtClean="0">
                <a:solidFill>
                  <a:schemeClr val="accent2"/>
                </a:solidFill>
                <a:latin typeface="Comic Sans MS" pitchFamily="66" charset="0"/>
              </a:rPr>
              <a:t>1. Уровень громкости не должен быть больше 60% от максимально возможного:</a:t>
            </a:r>
            <a:br>
              <a:rPr lang="ru-RU" sz="8000" dirty="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ru-RU" sz="8000" dirty="0" smtClean="0">
                <a:solidFill>
                  <a:schemeClr val="accent2"/>
                </a:solidFill>
                <a:latin typeface="Comic Sans MS" pitchFamily="66" charset="0"/>
              </a:rPr>
              <a:t>- громкость нормальная, если вы можете слышать, что говорят окружающие;</a:t>
            </a:r>
            <a:br>
              <a:rPr lang="ru-RU" sz="8000" dirty="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ru-RU" sz="8000" dirty="0" smtClean="0">
                <a:solidFill>
                  <a:schemeClr val="accent2"/>
                </a:solidFill>
                <a:latin typeface="Comic Sans MS" pitchFamily="66" charset="0"/>
              </a:rPr>
              <a:t>- люди вокруг не должны слышать вашу музыку;</a:t>
            </a:r>
            <a:br>
              <a:rPr lang="ru-RU" sz="8000" dirty="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ru-RU" sz="8000" dirty="0" smtClean="0">
                <a:solidFill>
                  <a:schemeClr val="accent2"/>
                </a:solidFill>
                <a:latin typeface="Comic Sans MS" pitchFamily="66" charset="0"/>
              </a:rPr>
              <a:t>- если, общаясь с людьми, вы переходите на крик, значит, громкость слишком большая.</a:t>
            </a:r>
          </a:p>
          <a:p>
            <a:pPr>
              <a:buNone/>
            </a:pPr>
            <a:endParaRPr lang="ru-RU" sz="8000" dirty="0" smtClean="0">
              <a:solidFill>
                <a:schemeClr val="accent3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8000" dirty="0" smtClean="0">
                <a:solidFill>
                  <a:schemeClr val="accent3"/>
                </a:solidFill>
                <a:latin typeface="Comic Sans MS" pitchFamily="66" charset="0"/>
              </a:rPr>
              <a:t>2. Пользуйтесь наушниками закрытого типа, позволяющими не достигать опасной громкости.</a:t>
            </a:r>
          </a:p>
          <a:p>
            <a:pPr>
              <a:buNone/>
            </a:pPr>
            <a:endParaRPr lang="ru-RU" sz="80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80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mic Sans MS" pitchFamily="66" charset="0"/>
              </a:rPr>
              <a:t>3. Через каждые 30 мин давайте ушам отдохнуть в течение 5-10мин.</a:t>
            </a:r>
          </a:p>
          <a:p>
            <a:pPr>
              <a:buNone/>
            </a:pPr>
            <a:endParaRPr lang="ru-RU" sz="6400" dirty="0" smtClean="0"/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6429396"/>
          </a:xfrm>
          <a:solidFill>
            <a:srgbClr val="FFFFCC"/>
          </a:solidFill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sz="29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2900" dirty="0" smtClean="0">
                <a:solidFill>
                  <a:schemeClr val="accent2"/>
                </a:solidFill>
                <a:latin typeface="Comic Sans MS" pitchFamily="66" charset="0"/>
              </a:rPr>
              <a:t>4. Включайте в свой рацион как можно больше фруктовых и овощных блюд, хлеб, злаки. Пища с обильным содержанием жира вредна для ушей в такой же мере, как и для сердца. Высокое кровяное давление и жировые отложения на стенках сосудов ухудшают кровоток в области уха, способствуя снижению слуха.</a:t>
            </a:r>
          </a:p>
          <a:p>
            <a:endParaRPr lang="ru-RU" sz="2900" dirty="0" smtClean="0">
              <a:solidFill>
                <a:schemeClr val="accent5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2900" dirty="0" smtClean="0">
                <a:solidFill>
                  <a:schemeClr val="accent5"/>
                </a:solidFill>
                <a:latin typeface="Comic Sans MS" pitchFamily="66" charset="0"/>
              </a:rPr>
              <a:t>5. Зимой, весной и осенью обязательно носите шапку, защищая уши от холода. Берегите уши и горло от простуды и травм.</a:t>
            </a:r>
          </a:p>
          <a:p>
            <a:endParaRPr lang="ru-RU" sz="2900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2900" dirty="0" smtClean="0">
                <a:solidFill>
                  <a:srgbClr val="00B050"/>
                </a:solidFill>
                <a:latin typeface="Comic Sans MS" pitchFamily="66" charset="0"/>
              </a:rPr>
              <a:t>6. При появлении таких симптомов, как звон в ушах, заметная приглушенность звуков, сложности в понимании человеческой речи, сложности в понимании речи в шумных местах или комнатах с плохой акустикой, не медлите с обращением к врачу.</a:t>
            </a:r>
          </a:p>
          <a:p>
            <a:pPr>
              <a:buNone/>
            </a:pPr>
            <a:r>
              <a:rPr lang="ru-RU" sz="2900" dirty="0" smtClean="0">
                <a:latin typeface="Comic Sans MS" pitchFamily="66" charset="0"/>
              </a:rPr>
              <a:t> </a:t>
            </a:r>
          </a:p>
          <a:p>
            <a:pPr>
              <a:buNone/>
            </a:pPr>
            <a:endParaRPr lang="ru-RU" sz="29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2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Таким образом, я считаю, что наушники, особенно «вкладыши» и превышение допустимого уровня громкости отрицательно влияют на здоровье школьников.</a:t>
            </a:r>
          </a:p>
          <a:p>
            <a:pPr>
              <a:buNone/>
            </a:pP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3999" cy="1214447"/>
          </a:xfrm>
          <a:solidFill>
            <a:srgbClr val="FFFF99"/>
          </a:solidFill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МБОУ «Средняя общеобразовательная школа № 47»</a:t>
            </a:r>
            <a:br>
              <a:rPr lang="ru-RU" sz="2000" b="0" dirty="0" smtClean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города Чебоксары Чувашской Республики</a:t>
            </a:r>
            <a:endParaRPr lang="ru-RU" sz="2000" b="0" dirty="0">
              <a:solidFill>
                <a:schemeClr val="accent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500174"/>
            <a:ext cx="9143999" cy="5357826"/>
          </a:xfrm>
          <a:solidFill>
            <a:srgbClr val="FFFF99"/>
          </a:solidFill>
        </p:spPr>
        <p:txBody>
          <a:bodyPr>
            <a:normAutofit fontScale="92500" lnSpcReduction="10000"/>
          </a:bodyPr>
          <a:lstStyle/>
          <a:p>
            <a:endParaRPr lang="en-US" sz="3200" dirty="0" smtClean="0">
              <a:solidFill>
                <a:schemeClr val="accent5"/>
              </a:solidFill>
            </a:endParaRPr>
          </a:p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         </a:t>
            </a:r>
            <a:r>
              <a:rPr lang="ru-RU" sz="3200" dirty="0" smtClean="0">
                <a:solidFill>
                  <a:schemeClr val="accent5"/>
                </a:solidFill>
              </a:rPr>
              <a:t>Исследовательский проект</a:t>
            </a:r>
            <a:endParaRPr lang="en-US" sz="3200" dirty="0" smtClean="0">
              <a:solidFill>
                <a:schemeClr val="accent5"/>
              </a:solidFill>
            </a:endParaRPr>
          </a:p>
          <a:p>
            <a:endParaRPr lang="ru-RU" sz="3200" dirty="0" smtClean="0">
              <a:solidFill>
                <a:schemeClr val="accent5"/>
              </a:solidFill>
            </a:endParaRPr>
          </a:p>
          <a:p>
            <a:pPr algn="ctr"/>
            <a:r>
              <a:rPr lang="ru-RU" sz="3200" b="1" i="1" dirty="0" smtClean="0">
                <a:solidFill>
                  <a:schemeClr val="accent6"/>
                </a:solidFill>
              </a:rPr>
              <a:t>«Влияние наушников на здоровье школьников»</a:t>
            </a:r>
            <a:endParaRPr lang="en-US" sz="3200" b="1" i="1" dirty="0" smtClean="0">
              <a:solidFill>
                <a:schemeClr val="accent6"/>
              </a:solidFill>
            </a:endParaRPr>
          </a:p>
          <a:p>
            <a:pPr algn="ctr"/>
            <a:endParaRPr lang="ru-RU" sz="3200" b="1" i="1" dirty="0" smtClean="0">
              <a:solidFill>
                <a:schemeClr val="accent6"/>
              </a:solidFill>
            </a:endParaRPr>
          </a:p>
          <a:p>
            <a:r>
              <a:rPr lang="en-US" sz="3200" dirty="0" smtClean="0">
                <a:solidFill>
                  <a:schemeClr val="accent5"/>
                </a:solidFill>
              </a:rPr>
              <a:t>             </a:t>
            </a:r>
            <a:r>
              <a:rPr lang="ru-RU" sz="3200" dirty="0" smtClean="0">
                <a:solidFill>
                  <a:schemeClr val="accent5"/>
                </a:solidFill>
              </a:rPr>
              <a:t>Выполнил:</a:t>
            </a:r>
          </a:p>
          <a:p>
            <a:r>
              <a:rPr lang="en-US" sz="3200" i="1" dirty="0" smtClean="0">
                <a:solidFill>
                  <a:schemeClr val="accent6"/>
                </a:solidFill>
              </a:rPr>
              <a:t>             </a:t>
            </a:r>
            <a:r>
              <a:rPr lang="ru-RU" sz="3200" i="1" dirty="0" smtClean="0">
                <a:solidFill>
                  <a:schemeClr val="accent6"/>
                </a:solidFill>
              </a:rPr>
              <a:t>Ученик 2-А класса Авдеев Александр</a:t>
            </a:r>
          </a:p>
          <a:p>
            <a:r>
              <a:rPr lang="en-US" sz="3200" dirty="0" smtClean="0">
                <a:solidFill>
                  <a:schemeClr val="accent5"/>
                </a:solidFill>
              </a:rPr>
              <a:t>             </a:t>
            </a:r>
            <a:r>
              <a:rPr lang="ru-RU" sz="3200" dirty="0" smtClean="0">
                <a:solidFill>
                  <a:schemeClr val="accent5"/>
                </a:solidFill>
              </a:rPr>
              <a:t>Руководитель:</a:t>
            </a:r>
          </a:p>
          <a:p>
            <a:r>
              <a:rPr lang="en-US" sz="3200" i="1" dirty="0" smtClean="0">
                <a:solidFill>
                  <a:schemeClr val="accent6"/>
                </a:solidFill>
              </a:rPr>
              <a:t>             </a:t>
            </a:r>
            <a:r>
              <a:rPr lang="ru-RU" sz="3200" i="1" dirty="0" smtClean="0">
                <a:solidFill>
                  <a:schemeClr val="accent6"/>
                </a:solidFill>
              </a:rPr>
              <a:t>Семенова Светлана Николаевна</a:t>
            </a:r>
            <a:endParaRPr lang="en-US" sz="3200" i="1" dirty="0" smtClean="0">
              <a:solidFill>
                <a:schemeClr val="accent6"/>
              </a:solidFill>
            </a:endParaRPr>
          </a:p>
          <a:p>
            <a:endParaRPr lang="ru-RU" sz="3200" i="1" dirty="0" smtClean="0">
              <a:solidFill>
                <a:schemeClr val="accent6"/>
              </a:solidFill>
            </a:endParaRPr>
          </a:p>
          <a:p>
            <a:pPr algn="ctr"/>
            <a:r>
              <a:rPr lang="ru-RU" sz="2000" dirty="0" smtClean="0">
                <a:solidFill>
                  <a:schemeClr val="accent5"/>
                </a:solidFill>
              </a:rPr>
              <a:t>2016г.</a:t>
            </a:r>
          </a:p>
          <a:p>
            <a:endParaRPr lang="ru-RU" sz="32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6429396"/>
          </a:xfrm>
          <a:solidFill>
            <a:srgbClr val="66FFCC"/>
          </a:solidFill>
          <a:ln>
            <a:solidFill>
              <a:schemeClr val="accent1"/>
            </a:solidFill>
            <a:prstDash val="sysDash"/>
          </a:ln>
        </p:spPr>
        <p:txBody>
          <a:bodyPr>
            <a:normAutofit/>
          </a:bodyPr>
          <a:lstStyle/>
          <a:p>
            <a:pPr algn="ctr"/>
            <a:r>
              <a:rPr lang="en-US" sz="5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n-US" sz="5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US" sz="5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n-US" sz="5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US" sz="5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n-US" sz="5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US" sz="5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n-US" sz="5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US" sz="5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n-US" sz="5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2400" b="1" i="1" dirty="0" smtClean="0">
                <a:solidFill>
                  <a:srgbClr val="FF3300"/>
                </a:solidFill>
              </a:rPr>
              <a:t>С П А С И Б О    З А  В Н И М А Н И Е !</a:t>
            </a:r>
            <a:endParaRPr lang="ru-RU" sz="2400" b="1" i="1" dirty="0">
              <a:solidFill>
                <a:srgbClr val="FF3300"/>
              </a:solidFill>
            </a:endParaRPr>
          </a:p>
        </p:txBody>
      </p:sp>
      <p:pic>
        <p:nvPicPr>
          <p:cNvPr id="1026" name="Picture 2" descr="C:\Users\Марина.WIN-3CAHA5AGJ70\Desktop\Фото0990_001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071546"/>
            <a:ext cx="4786346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одержимое 16"/>
          <p:cNvSpPr>
            <a:spLocks noGrp="1"/>
          </p:cNvSpPr>
          <p:nvPr>
            <p:ph sz="half" idx="2"/>
          </p:nvPr>
        </p:nvSpPr>
        <p:spPr>
          <a:xfrm>
            <a:off x="0" y="357166"/>
            <a:ext cx="9144000" cy="6500834"/>
          </a:xfrm>
          <a:solidFill>
            <a:srgbClr val="99CCFF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2"/>
                </a:solidFill>
              </a:rPr>
              <a:t>Мне нравится слушать музыку в наушниках . Это очень удобно. Во-первых,  музыка не мешает моим близким, а во-вторых, я слушаю то, что мне нравится. Ну, а самое главное – громкость. Я люблю громкую музыку.</a:t>
            </a:r>
            <a:endParaRPr lang="en-US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Но взрослые мне часто говорят, что громкая музыка – это вредно, а долго слушать музыку в наушниках – большой вред для здоровья.</a:t>
            </a:r>
          </a:p>
          <a:p>
            <a:pPr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Я решил проверить это научным путем: правда ли, что наушники и 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       громкая музыка плохо влияют на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        здоровье школьников.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                                                                </a:t>
            </a:r>
            <a:r>
              <a:rPr lang="ru-RU" dirty="0" smtClean="0">
                <a:solidFill>
                  <a:srgbClr val="009900"/>
                </a:solidFill>
                <a:cs typeface="Times New Roman" pitchFamily="18" charset="0"/>
              </a:rPr>
              <a:t>      Я считаю, что выбранная мною</a:t>
            </a:r>
          </a:p>
          <a:p>
            <a:pPr>
              <a:buNone/>
            </a:pPr>
            <a:r>
              <a:rPr lang="ru-RU" dirty="0" smtClean="0">
                <a:solidFill>
                  <a:srgbClr val="009900"/>
                </a:solidFill>
                <a:cs typeface="Times New Roman" pitchFamily="18" charset="0"/>
              </a:rPr>
              <a:t>                                                                  тема важна, так как не все знают,</a:t>
            </a:r>
          </a:p>
          <a:p>
            <a:pPr>
              <a:buNone/>
            </a:pPr>
            <a:r>
              <a:rPr lang="ru-RU" dirty="0" smtClean="0">
                <a:solidFill>
                  <a:srgbClr val="009900"/>
                </a:solidFill>
                <a:cs typeface="Times New Roman" pitchFamily="18" charset="0"/>
              </a:rPr>
              <a:t>                                                                   какие правила надо соблюдать </a:t>
            </a:r>
          </a:p>
          <a:p>
            <a:pPr>
              <a:buNone/>
            </a:pPr>
            <a:r>
              <a:rPr lang="ru-RU" dirty="0" smtClean="0">
                <a:solidFill>
                  <a:srgbClr val="009900"/>
                </a:solidFill>
                <a:cs typeface="Times New Roman" pitchFamily="18" charset="0"/>
              </a:rPr>
              <a:t>                                                                   при пользовании наушниками,</a:t>
            </a:r>
          </a:p>
          <a:p>
            <a:pPr>
              <a:buNone/>
            </a:pPr>
            <a:r>
              <a:rPr lang="ru-RU" dirty="0" smtClean="0">
                <a:solidFill>
                  <a:srgbClr val="009900"/>
                </a:solidFill>
                <a:cs typeface="Times New Roman" pitchFamily="18" charset="0"/>
              </a:rPr>
              <a:t>                                                                   чтобы сохранить свое здоровье.                                                          </a:t>
            </a:r>
            <a:endParaRPr lang="ru-RU" dirty="0">
              <a:solidFill>
                <a:srgbClr val="009900"/>
              </a:solidFill>
              <a:cs typeface="Times New Roman" pitchFamily="18" charset="0"/>
            </a:endParaRPr>
          </a:p>
        </p:txBody>
      </p:sp>
      <p:pic>
        <p:nvPicPr>
          <p:cNvPr id="1026" name="Picture 2" descr="C:\Users\Марина.WIN-3CAHA5AGJ70\Desktop\Фото09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43224"/>
            <a:ext cx="3929058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5353496" y="785794"/>
            <a:ext cx="3383280" cy="5842653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6"/>
                </a:solidFill>
              </a:rPr>
              <a:t>Цель:</a:t>
            </a:r>
          </a:p>
          <a:p>
            <a:r>
              <a:rPr lang="ru-RU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Выяснить, как наушники влияют на здоровье человека.</a:t>
            </a:r>
            <a:endParaRPr lang="ru-RU" sz="44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2"/>
                </a:solidFill>
              </a:rPr>
              <a:t>Гипотеза:</a:t>
            </a:r>
            <a:br>
              <a:rPr lang="ru-RU" sz="2800" b="1" dirty="0" smtClean="0">
                <a:solidFill>
                  <a:schemeClr val="accent2"/>
                </a:solidFill>
              </a:rPr>
            </a:br>
            <a:r>
              <a:rPr lang="ru-RU" sz="2800" b="1" dirty="0" smtClean="0">
                <a:solidFill>
                  <a:schemeClr val="accent2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очевидно, что наушники оказывают вредное влияние на здоровье школьников.</a:t>
            </a:r>
            <a:endParaRPr lang="ru-RU" sz="2800" dirty="0"/>
          </a:p>
        </p:txBody>
      </p:sp>
      <p:pic>
        <p:nvPicPr>
          <p:cNvPr id="8" name="Рисунок 7" descr="http://www.app.licrym.org/images/1/1d/Nausniki_nachal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071810"/>
            <a:ext cx="400052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rgbClr val="FFCCCC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/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b="1" dirty="0" smtClean="0">
                <a:solidFill>
                  <a:schemeClr val="accent2"/>
                </a:solidFill>
              </a:rPr>
              <a:t/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b="1" dirty="0" smtClean="0">
                <a:solidFill>
                  <a:schemeClr val="accent2"/>
                </a:solidFill>
              </a:rPr>
              <a:t>ЗАДАЧИ:</a:t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b="1" dirty="0" smtClean="0">
                <a:solidFill>
                  <a:schemeClr val="accent2"/>
                </a:solidFill>
              </a:rPr>
              <a:t>- </a:t>
            </a:r>
            <a:r>
              <a:rPr lang="ru-RU" b="1" i="1" dirty="0" smtClean="0">
                <a:solidFill>
                  <a:schemeClr val="accent6"/>
                </a:solidFill>
              </a:rPr>
              <a:t>найти информацию о влиянии наушников на здоровье человека;</a:t>
            </a:r>
            <a:br>
              <a:rPr lang="ru-RU" b="1" i="1" dirty="0" smtClean="0">
                <a:solidFill>
                  <a:schemeClr val="accent6"/>
                </a:solidFill>
              </a:rPr>
            </a:br>
            <a:r>
              <a:rPr lang="ru-RU" b="1" i="1" dirty="0" smtClean="0">
                <a:solidFill>
                  <a:schemeClr val="accent2"/>
                </a:solidFill>
              </a:rPr>
              <a:t> </a:t>
            </a:r>
            <a:r>
              <a:rPr lang="ru-RU" b="1" dirty="0" smtClean="0">
                <a:solidFill>
                  <a:schemeClr val="accent2"/>
                </a:solidFill>
              </a:rPr>
              <a:t>- </a:t>
            </a:r>
            <a:r>
              <a:rPr lang="ru-RU" b="1" i="1" dirty="0" smtClean="0">
                <a:solidFill>
                  <a:schemeClr val="accent6"/>
                </a:solidFill>
              </a:rPr>
              <a:t>провести социологический опрос одноклассников и проанализировать полученные данные;</a:t>
            </a:r>
            <a:r>
              <a:rPr lang="en-US" b="1" i="1" dirty="0" smtClean="0">
                <a:solidFill>
                  <a:schemeClr val="accent6"/>
                </a:solidFill>
              </a:rPr>
              <a:t/>
            </a:r>
            <a:br>
              <a:rPr lang="en-US" b="1" i="1" dirty="0" smtClean="0">
                <a:solidFill>
                  <a:schemeClr val="accent6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- </a:t>
            </a:r>
            <a:r>
              <a:rPr lang="ru-RU" b="1" i="1" dirty="0" smtClean="0">
                <a:solidFill>
                  <a:schemeClr val="accent6"/>
                </a:solidFill>
              </a:rPr>
              <a:t>исследовать влияние громкости звука на барабанную перепонку;</a:t>
            </a:r>
            <a:br>
              <a:rPr lang="ru-RU" b="1" i="1" dirty="0" smtClean="0">
                <a:solidFill>
                  <a:schemeClr val="accent6"/>
                </a:solidFill>
              </a:rPr>
            </a:br>
            <a:r>
              <a:rPr lang="ru-RU" b="1" dirty="0" smtClean="0">
                <a:solidFill>
                  <a:schemeClr val="accent2"/>
                </a:solidFill>
              </a:rPr>
              <a:t>- </a:t>
            </a:r>
            <a:r>
              <a:rPr lang="ru-RU" b="1" i="1" dirty="0" smtClean="0">
                <a:solidFill>
                  <a:schemeClr val="accent6"/>
                </a:solidFill>
              </a:rPr>
              <a:t>подготовить рекомендации по безопасному использованию наушников.</a:t>
            </a:r>
            <a:br>
              <a:rPr lang="ru-RU" b="1" i="1" dirty="0" smtClean="0">
                <a:solidFill>
                  <a:schemeClr val="accent6"/>
                </a:solidFill>
              </a:rPr>
            </a:br>
            <a:r>
              <a:rPr lang="ru-RU" b="1" i="1" dirty="0" smtClean="0">
                <a:solidFill>
                  <a:schemeClr val="accent6"/>
                </a:solidFill>
              </a:rPr>
              <a:t/>
            </a:r>
            <a:br>
              <a:rPr lang="ru-RU" b="1" i="1" dirty="0" smtClean="0">
                <a:solidFill>
                  <a:schemeClr val="accent6"/>
                </a:solidFill>
              </a:rPr>
            </a:br>
            <a:r>
              <a:rPr lang="ru-RU" b="1" dirty="0" smtClean="0">
                <a:solidFill>
                  <a:schemeClr val="accent2"/>
                </a:solidFill>
              </a:rPr>
              <a:t/>
            </a:r>
            <a:br>
              <a:rPr lang="ru-RU" b="1" dirty="0" smtClean="0">
                <a:solidFill>
                  <a:schemeClr val="accent2"/>
                </a:solidFill>
              </a:rPr>
            </a:br>
            <a:endParaRPr lang="ru-RU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 И Р   З В У К О В</a:t>
            </a: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8676"/>
          </a:xfrm>
        </p:spPr>
        <p:txBody>
          <a:bodyPr/>
          <a:lstStyle/>
          <a:p>
            <a:r>
              <a:rPr lang="ru-RU" dirty="0" smtClean="0"/>
              <a:t>                                </a:t>
            </a:r>
            <a:r>
              <a:rPr lang="ru-RU" dirty="0" smtClean="0">
                <a:solidFill>
                  <a:srgbClr val="009900"/>
                </a:solidFill>
              </a:rPr>
              <a:t>- звуки природы</a:t>
            </a:r>
          </a:p>
          <a:p>
            <a:r>
              <a:rPr lang="ru-RU" dirty="0" smtClean="0"/>
              <a:t>                                             </a:t>
            </a:r>
            <a:r>
              <a:rPr lang="ru-RU" dirty="0" smtClean="0">
                <a:solidFill>
                  <a:schemeClr val="accent1"/>
                </a:solidFill>
              </a:rPr>
              <a:t>- звуки музыки</a:t>
            </a:r>
          </a:p>
          <a:p>
            <a:r>
              <a:rPr lang="ru-RU" dirty="0" smtClean="0">
                <a:solidFill>
                  <a:schemeClr val="accent6"/>
                </a:solidFill>
              </a:rPr>
              <a:t>                                                    - различные шумы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1026" name="Picture 2" descr="http://desktop.kazansoft.ru/img/nature/waterfall/img-e4d84-1024x7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3429024" cy="2857496"/>
          </a:xfrm>
          <a:prstGeom prst="rect">
            <a:avLst/>
          </a:prstGeom>
          <a:noFill/>
        </p:spPr>
      </p:pic>
      <p:pic>
        <p:nvPicPr>
          <p:cNvPr id="1028" name="Picture 4" descr="http://krugosvet.ru/images/1001616_S00172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4214818"/>
            <a:ext cx="4143404" cy="2643182"/>
          </a:xfrm>
          <a:prstGeom prst="rect">
            <a:avLst/>
          </a:prstGeom>
          <a:noFill/>
        </p:spPr>
      </p:pic>
      <p:pic>
        <p:nvPicPr>
          <p:cNvPr id="1030" name="Picture 6" descr="http://img1.liveinternet.ru/images/attach/c/2/70/430/70430414_gal050120_32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05458" y="3286125"/>
            <a:ext cx="3738542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idx="2"/>
          </p:nvPr>
        </p:nvSpPr>
        <p:spPr>
          <a:xfrm>
            <a:off x="4857752" y="714356"/>
            <a:ext cx="4286248" cy="5914091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Слух постоянно</a:t>
            </a:r>
          </a:p>
          <a:p>
            <a:r>
              <a:rPr lang="ru-RU" sz="2800" dirty="0" smtClean="0">
                <a:solidFill>
                  <a:srgbClr val="00B050"/>
                </a:solidFill>
              </a:rPr>
              <a:t>подвергается раздражению.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Модное увлечение наушниками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оказывает вредное воздействие на слух детей.</a:t>
            </a:r>
          </a:p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Если повредить барабанную перепонку, можно</a:t>
            </a:r>
          </a:p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потерять слух, причем, навсегда!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i="1" smtClean="0">
                <a:solidFill>
                  <a:srgbClr val="FF3300"/>
                </a:solidFill>
              </a:rPr>
              <a:t>Ухо человека – один из</a:t>
            </a:r>
          </a:p>
          <a:p>
            <a:pPr>
              <a:buNone/>
            </a:pPr>
            <a:r>
              <a:rPr lang="ru-RU" sz="2400" i="1" smtClean="0">
                <a:solidFill>
                  <a:srgbClr val="FF3300"/>
                </a:solidFill>
              </a:rPr>
              <a:t>важнейших органов.</a:t>
            </a:r>
          </a:p>
          <a:p>
            <a:pPr>
              <a:buNone/>
            </a:pPr>
            <a:r>
              <a:rPr lang="ru-RU" sz="2400" i="1" smtClean="0">
                <a:solidFill>
                  <a:srgbClr val="FF3300"/>
                </a:solidFill>
              </a:rPr>
              <a:t>Именно оно воспринимает все</a:t>
            </a:r>
          </a:p>
          <a:p>
            <a:pPr>
              <a:buNone/>
            </a:pPr>
            <a:r>
              <a:rPr lang="ru-RU" sz="2400" i="1" smtClean="0">
                <a:solidFill>
                  <a:srgbClr val="FF3300"/>
                </a:solidFill>
              </a:rPr>
              <a:t>звуки и шумы.</a:t>
            </a:r>
          </a:p>
          <a:p>
            <a:pPr>
              <a:buNone/>
            </a:pPr>
            <a:r>
              <a:rPr lang="ru-RU" sz="2400" i="1" smtClean="0">
                <a:solidFill>
                  <a:srgbClr val="FF3300"/>
                </a:solidFill>
              </a:rPr>
              <a:t>Слух всегда бодрствует, даже</a:t>
            </a:r>
          </a:p>
          <a:p>
            <a:pPr>
              <a:buNone/>
            </a:pPr>
            <a:r>
              <a:rPr lang="ru-RU" sz="2400" i="1" smtClean="0">
                <a:solidFill>
                  <a:srgbClr val="FF3300"/>
                </a:solidFill>
              </a:rPr>
              <a:t>ночью, во сне.</a:t>
            </a:r>
            <a:endParaRPr lang="ru-RU" sz="2400" i="1" dirty="0" smtClean="0">
              <a:solidFill>
                <a:srgbClr val="FF3300"/>
              </a:solidFill>
            </a:endParaRPr>
          </a:p>
        </p:txBody>
      </p:sp>
      <p:pic>
        <p:nvPicPr>
          <p:cNvPr id="19458" name="Picture 2" descr="http://www.wjtoday.ru/wp-content/uploads/2012/12/seravushah0987-02-580x4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429000"/>
            <a:ext cx="3786182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428760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chemeClr val="accent2"/>
                </a:solidFill>
              </a:rPr>
              <a:t>Анализ опроса одноклассников </a:t>
            </a:r>
            <a:br>
              <a:rPr lang="ru-RU" sz="2400" b="1" i="1" dirty="0" smtClean="0">
                <a:solidFill>
                  <a:schemeClr val="accent2"/>
                </a:solidFill>
              </a:rPr>
            </a:br>
            <a:r>
              <a:rPr lang="ru-RU" sz="2400" b="1" i="1" dirty="0" smtClean="0">
                <a:solidFill>
                  <a:schemeClr val="accent2"/>
                </a:solidFill>
              </a:rPr>
              <a:t>по использованию наушников</a:t>
            </a:r>
            <a:r>
              <a:rPr lang="en-US" sz="2400" b="1" i="1" dirty="0" smtClean="0">
                <a:solidFill>
                  <a:schemeClr val="accent2"/>
                </a:solidFill>
              </a:rPr>
              <a:t/>
            </a:r>
            <a:br>
              <a:rPr lang="en-US" sz="2400" b="1" i="1" dirty="0" smtClean="0">
                <a:solidFill>
                  <a:schemeClr val="accent2"/>
                </a:solidFill>
              </a:rPr>
            </a:br>
            <a:r>
              <a:rPr lang="ru-RU" sz="2400" i="1" dirty="0" smtClean="0">
                <a:solidFill>
                  <a:schemeClr val="accent6"/>
                </a:solidFill>
              </a:rPr>
              <a:t>1. Есть ли у вас наушники?</a:t>
            </a:r>
            <a:br>
              <a:rPr lang="ru-RU" sz="2400" i="1" dirty="0" smtClean="0">
                <a:solidFill>
                  <a:schemeClr val="accent6"/>
                </a:solidFill>
              </a:rPr>
            </a:br>
            <a:r>
              <a:rPr lang="ru-RU" sz="2400" i="1" dirty="0" smtClean="0">
                <a:solidFill>
                  <a:schemeClr val="accent6"/>
                </a:solidFill>
              </a:rPr>
              <a:t>2.На какой громкости вы слушаете музыку в наушниках?</a:t>
            </a:r>
            <a:endParaRPr lang="ru-RU" sz="2400" b="1" i="1" dirty="0">
              <a:solidFill>
                <a:schemeClr val="accent2"/>
              </a:solidFill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half" idx="1"/>
          </p:nvPr>
        </p:nvGraphicFramePr>
        <p:xfrm>
          <a:off x="857224" y="500042"/>
          <a:ext cx="4038600" cy="5275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4500562" y="1214422"/>
          <a:ext cx="4038600" cy="5275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428760"/>
          </a:xfrm>
        </p:spPr>
        <p:txBody>
          <a:bodyPr>
            <a:normAutofit fontScale="90000"/>
          </a:bodyPr>
          <a:lstStyle/>
          <a:p>
            <a:r>
              <a:rPr lang="ru-RU" sz="2400" i="1" dirty="0" smtClean="0">
                <a:solidFill>
                  <a:schemeClr val="accent6"/>
                </a:solidFill>
              </a:rPr>
              <a:t>3.Считаешь ли ты, что слушать музыку через наушники вредно?</a:t>
            </a:r>
            <a:r>
              <a:rPr lang="ru-RU" sz="2400" i="1" dirty="0" smtClean="0">
                <a:solidFill>
                  <a:schemeClr val="accent1"/>
                </a:solidFill>
              </a:rPr>
              <a:t/>
            </a:r>
            <a:br>
              <a:rPr lang="ru-RU" sz="2400" i="1" dirty="0" smtClean="0">
                <a:solidFill>
                  <a:schemeClr val="accent1"/>
                </a:solidFill>
              </a:rPr>
            </a:br>
            <a:r>
              <a:rPr lang="ru-RU" sz="2400" i="1" dirty="0" smtClean="0">
                <a:solidFill>
                  <a:schemeClr val="accent1"/>
                </a:solidFill>
              </a:rPr>
              <a:t/>
            </a:r>
            <a:br>
              <a:rPr lang="ru-RU" sz="2400" i="1" dirty="0" smtClean="0">
                <a:solidFill>
                  <a:schemeClr val="accent1"/>
                </a:solidFill>
              </a:rPr>
            </a:br>
            <a:r>
              <a:rPr lang="ru-RU" sz="2400" i="1" dirty="0" smtClean="0">
                <a:solidFill>
                  <a:schemeClr val="accent2"/>
                </a:solidFill>
              </a:rPr>
              <a:t>Да – 32%     Нет – 27%     Не знаю – 41%</a:t>
            </a:r>
            <a:r>
              <a:rPr lang="ru-RU" sz="2400" i="1" dirty="0" smtClean="0">
                <a:solidFill>
                  <a:schemeClr val="accent1"/>
                </a:solidFill>
              </a:rPr>
              <a:t/>
            </a:r>
            <a:br>
              <a:rPr lang="ru-RU" sz="2400" i="1" dirty="0" smtClean="0">
                <a:solidFill>
                  <a:schemeClr val="accent1"/>
                </a:solidFill>
              </a:rPr>
            </a:br>
            <a:endParaRPr lang="ru-RU" sz="2400" i="1" dirty="0">
              <a:solidFill>
                <a:schemeClr val="accent1"/>
              </a:solidFill>
            </a:endParaRP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1524000" y="2000240"/>
          <a:ext cx="6096000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1869</TotalTime>
  <Words>885</Words>
  <Application>Microsoft Office PowerPoint</Application>
  <PresentationFormat>Экран (4:3)</PresentationFormat>
  <Paragraphs>172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Городская</vt:lpstr>
      <vt:lpstr>«Влияние наушников на    здоровье школьников»</vt:lpstr>
      <vt:lpstr>МБОУ «Средняя общеобразовательная школа № 47» города Чебоксары Чувашской Республики</vt:lpstr>
      <vt:lpstr>Презентация PowerPoint</vt:lpstr>
      <vt:lpstr>Презентация PowerPoint</vt:lpstr>
      <vt:lpstr>  ЗАДАЧИ: - найти информацию о влиянии наушников на здоровье человека;  - провести социологический опрос одноклассников и проанализировать полученные данные; - исследовать влияние громкости звука на барабанную перепонку; - подготовить рекомендации по безопасному использованию наушников.   </vt:lpstr>
      <vt:lpstr>М И Р   З В У К О В</vt:lpstr>
      <vt:lpstr>Презентация PowerPoint</vt:lpstr>
      <vt:lpstr>Анализ опроса одноклассников  по использованию наушников 1. Есть ли у вас наушники? 2.На какой громкости вы слушаете музыку в наушниках?</vt:lpstr>
      <vt:lpstr>3.Считаешь ли ты, что слушать музыку через наушники вредно?  Да – 32%     Нет – 27%     Не знаю – 41% </vt:lpstr>
      <vt:lpstr>ОПЫТ №1  «Влияние громкости звука  на неживые предметы»</vt:lpstr>
      <vt:lpstr>                               ОПЫТ №2     « Влияние громкости звука на живые существа»  Вывод: громкая ритмичная мелодия вызывает дисгармонию и отрицательно сказывается на физическом и эмоциональном состоянии человека. </vt:lpstr>
      <vt:lpstr>         ПОЧЕМУ НАУШНИКИ                                          ВРЕДЯТ                                                      слуху                   человека                                                                                                   </vt:lpstr>
      <vt:lpstr>Презентация PowerPoint</vt:lpstr>
      <vt:lpstr>Презентация PowerPoint</vt:lpstr>
      <vt:lpstr>Что будет, если музыку в наушниках слушать постоянно на высокой громкости?</vt:lpstr>
      <vt:lpstr>Выбери свой уровень комфортного звука</vt:lpstr>
      <vt:lpstr>СЛУШАТЬ ИЛИ НЕ СЛУШАТЬ МУЗЫКУ В НАУШНИКАХ?</vt:lpstr>
      <vt:lpstr>ПАМЯТКА при использовании наушников</vt:lpstr>
      <vt:lpstr>Презентация PowerPoint</vt:lpstr>
      <vt:lpstr>     С П А С И Б О    З А  В Н И М А Н И Е 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user</cp:lastModifiedBy>
  <cp:revision>101</cp:revision>
  <dcterms:created xsi:type="dcterms:W3CDTF">2016-01-16T17:09:55Z</dcterms:created>
  <dcterms:modified xsi:type="dcterms:W3CDTF">2016-02-14T22:05:14Z</dcterms:modified>
</cp:coreProperties>
</file>