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58" r:id="rId6"/>
    <p:sldId id="257" r:id="rId7"/>
    <p:sldId id="268" r:id="rId8"/>
    <p:sldId id="266" r:id="rId9"/>
    <p:sldId id="265" r:id="rId10"/>
    <p:sldId id="270" r:id="rId11"/>
    <p:sldId id="261" r:id="rId12"/>
    <p:sldId id="271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289" autoAdjust="0"/>
  </p:normalViewPr>
  <p:slideViewPr>
    <p:cSldViewPr>
      <p:cViewPr>
        <p:scale>
          <a:sx n="70" d="100"/>
          <a:sy n="70" d="100"/>
        </p:scale>
        <p:origin x="-13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4674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989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93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128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5398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178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710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518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7120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94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036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AC1969D-68F0-4D51-8234-D758D06CF933}" type="datetimeFigureOut">
              <a:rPr lang="ru-RU" smtClean="0"/>
              <a:pPr>
                <a:defRPr/>
              </a:pPr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7AD26FB-A63B-4F59-AD92-9BE1A0777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019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7;&#1088;&#1086;&#1077;&#1082;&#1090;&#1099;%205%20&#1082;&#1083;\&#1050;&#1077;&#1076;&#1088;&#1086;&#1074;&#1082;&#1072;\kedrovka-golos-989-onbird.ru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Зимующая птица: 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Кедровка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Выполнил: ученик 5 класса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Кандараков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Александр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Шулбаева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Татьяна Сергеевна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571480"/>
            <a:ext cx="3143272" cy="206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kedrovka-golos-989-onbird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5786" y="571480"/>
            <a:ext cx="304800" cy="304800"/>
          </a:xfrm>
          <a:prstGeom prst="rect">
            <a:avLst/>
          </a:prstGeom>
        </p:spPr>
      </p:pic>
      <p:pic>
        <p:nvPicPr>
          <p:cNvPr id="8" name="Picture 2" descr="http://gtrk-saratov.ru/images/cms/data/2013/%D0%BE%D0%BA%D1%82%D1%8F%D0%B1%D1%80%D1%8C/10/winter_007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5039" cy="69637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107504" y="188640"/>
            <a:ext cx="8783518" cy="6408712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Зимующая птица: 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ворона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4340" name="Picture 4" descr="http://www.ebirds.ru/images/large/26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04664"/>
            <a:ext cx="2654935" cy="26867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Басня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«Ворона и Лисица»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115417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http://schesna.ru/wp-content/uploads/2014/07/d5ge42sdfghn-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040560" cy="50712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Наряду с другими птицами роль вороны тоже весьма существенна. Мы уже сказали, что ворона приносит не только вред окружающим, но и пользу. До тех пор, пока мы, люди, будем разбрасывать различные объедки, нас неизменно будет сопровождать птица-санитар – ворона. И, может быть, это не самое большое зло. Во всяком случае –куда меньшее, нежели крысы.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098" name="Picture 2" descr="https://encrypted-tbn0.gstatic.com/images?q=tbn:ANd9GcSFzkiQidQurgwNtv54hQKkiDwre0eJWnIMELjOC9FPIvjSms0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5000636"/>
            <a:ext cx="3000375" cy="1524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Источники, библиография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Буклет «</a:t>
            </a:r>
            <a:r>
              <a:rPr lang="ru-RU" dirty="0" err="1" smtClean="0"/>
              <a:t>Шорский</a:t>
            </a:r>
            <a:r>
              <a:rPr lang="ru-RU" dirty="0" smtClean="0"/>
              <a:t> национальный парк»</a:t>
            </a:r>
          </a:p>
          <a:p>
            <a:pPr lvl="0"/>
            <a:r>
              <a:rPr lang="ru-RU" dirty="0" smtClean="0"/>
              <a:t>Биология: Животные: Учеб. Для 7 – 8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Учреждений. – М.: Просвещение, 1995. </a:t>
            </a:r>
          </a:p>
          <a:p>
            <a:pPr lvl="0"/>
            <a:r>
              <a:rPr lang="ru-RU" dirty="0" smtClean="0"/>
              <a:t>Кириков С. В. Род глухари // Птицы Советского Союза / Под ред. Г. П. Дементьева и Н. А. Гладкова. — М.: Советская наука, 1952. </a:t>
            </a:r>
          </a:p>
          <a:p>
            <a:pPr lvl="0"/>
            <a:r>
              <a:rPr lang="ru-RU" dirty="0" smtClean="0"/>
              <a:t>Птицы Томской области / Под ред. А.М. Адама. – Томск: Изд-во «Печатная мануфактура», 2009. – 96 с.</a:t>
            </a:r>
          </a:p>
          <a:p>
            <a:pPr lvl="0"/>
            <a:r>
              <a:rPr lang="ru-RU" dirty="0" smtClean="0"/>
              <a:t>В. Старостин, Садовод № 50, 23 декабря 2010г.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</a:t>
            </a:r>
            <a:endParaRPr lang="ru-RU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nastoyashhaya-zhenshhina.ru/wp-content/uploads/2012/10/-%D0%92%D0%BE%D0%B4%D1%8F%D0%BD%D0%BE%D0%B9-%D0%97%D0%BC%D0%B5%D0%B8-%D0%93%D0%BE%D0%B4-%D0%92%D0%BE%D1%80%D0%BE%D0%BD%D0%B0-%D0%A5%D0%B0%D1%80%D0%B0%D0%BA%D1%82%D0%B5%D1%80%D0%B8%D1%81%D1%82%D0%B8%D0%BA%D0%B02-e13515257138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645024"/>
            <a:ext cx="2857500" cy="2771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 задачи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жизнедеятельности птицы вороны – яркой представительницы семейства вороновых, обитающей на территории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Шорского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национального парка.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расширить представление учащихся о зимующей птице кедровке;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вызвать интерес и желание узнавать новое и полезное о птице;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воспитывать доброжелательное отношение к птицам.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Шорский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национальный парк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6" name="Рисунок 5" descr="http://shoriya.ucoz.ru/_si/0/082542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500174"/>
            <a:ext cx="3757398" cy="442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dirty="0" err="1" smtClean="0"/>
              <a:t>Шорский</a:t>
            </a:r>
            <a:r>
              <a:rPr lang="ru-RU" dirty="0" smtClean="0"/>
              <a:t> национальный парк - чудо природы в Кемеровской области.</a:t>
            </a:r>
          </a:p>
          <a:p>
            <a:pPr fontAlgn="base"/>
            <a:r>
              <a:rPr lang="ru-RU" dirty="0" smtClean="0"/>
              <a:t>В 1989 году в Кемеровской области был создан Национальный природный парк. Целью создания было сохранить уникальные популяции животных и участки горной </a:t>
            </a:r>
            <a:r>
              <a:rPr lang="ru-RU" dirty="0" err="1" smtClean="0"/>
              <a:t>Шории</a:t>
            </a:r>
            <a:r>
              <a:rPr lang="ru-RU" dirty="0" smtClean="0"/>
              <a:t>, а также кедровых </a:t>
            </a:r>
            <a:r>
              <a:rPr lang="ru-RU" dirty="0" err="1" smtClean="0"/>
              <a:t>ценозов</a:t>
            </a:r>
            <a:r>
              <a:rPr lang="ru-RU" dirty="0" smtClean="0"/>
              <a:t> и черневой тайги.</a:t>
            </a:r>
          </a:p>
          <a:p>
            <a:pPr fontAlgn="base"/>
            <a:r>
              <a:rPr lang="ru-RU" dirty="0" smtClean="0"/>
              <a:t>Этот удивительный по красоте природный заповедник занимает территорию примерно 300 тысяч га. Это густые непроходимые леса, разнообразные кустарники, реки и водоемы, а также редкие популяции животных и птиц. Среди пернатых, такие как черный аист, рябчики и тетерева, перепелки, сапсаны, дупель и многие другие птицы. Некоторые из них занесены в Красную книгу и находятся под особым присмотром у экологов.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ru-RU" sz="28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8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ru-RU" sz="28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sz="28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МЕСТО  </a:t>
            </a:r>
            <a:r>
              <a:rPr lang="ru-RU" sz="4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вороны</a:t>
            </a:r>
            <a:r>
              <a:rPr lang="ru-RU" sz="28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 В   </a:t>
            </a:r>
            <a:br>
              <a:rPr lang="ru-RU" sz="28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</a:br>
            <a:r>
              <a:rPr lang="ru-RU" sz="28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СИСТЕМЕ ЖИВОТНОГО МИРА</a:t>
            </a:r>
            <a: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Царство: Животные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Тип: Хордовые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Класс: Птицы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Отряд: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Воробьинообразные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Семейство: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Врановые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Род: Ворон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Вид: Серая ворона.</a:t>
            </a:r>
          </a:p>
          <a:p>
            <a:endParaRPr lang="ru-RU" dirty="0"/>
          </a:p>
        </p:txBody>
      </p:sp>
      <p:pic>
        <p:nvPicPr>
          <p:cNvPr id="11266" name="Picture 2" descr="http://www.webmechta.com/f/poznay-mir/voron-voro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556792"/>
            <a:ext cx="3521968" cy="2315695"/>
          </a:xfrm>
          <a:prstGeom prst="rect">
            <a:avLst/>
          </a:prstGeom>
          <a:noFill/>
        </p:spPr>
      </p:pic>
      <p:pic>
        <p:nvPicPr>
          <p:cNvPr id="11268" name="Picture 4" descr="http://enigma-project.ru/wp-content/uploads/2013/10/vorona-3.jpg?99aa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861048"/>
            <a:ext cx="3662436" cy="1831218"/>
          </a:xfrm>
          <a:prstGeom prst="rect">
            <a:avLst/>
          </a:prstGeom>
          <a:noFill/>
        </p:spPr>
      </p:pic>
      <p:sp>
        <p:nvSpPr>
          <p:cNvPr id="4" name="AutoShape 2" descr="data:image/jpeg;base64,/9j/4AAQSkZJRgABAQAAAQABAAD/2wCEAAkGBxQSEhUUEhQVFhUXFxgaGBgYGRkcGhoaGhoXGhccGxsdHSggGBolHBgXITEhJSkrLi4uFx8zODMsNygtLiwBCgoKDg0OGhAQGywkHyQsLCwsLCwsLCwsLCwsLCwsLCwsLCwsLCwsLCwsLCwsLCwsLCwsLCwsLCwsLCwsLCwsN//AABEIALMBGgMBIgACEQEDEQH/xAAcAAACAgMBAQAAAAAAAAAAAAADBAIFAAEGBwj/xAA8EAABAgQEAwYEBQMEAgMAAAABAhEAAyExBBJBUQVhcQYTIoGRoTKxwfBCUtHh8QcUIxViktJTcjOisv/EABkBAAMBAQEAAAAAAAAAAAAAAAABAgMEBf/EACQRAAICAgIDAAIDAQAAAAAAAAABAhEDIRIxE0FRBCIUYYFx/9oADAMBAAIRAxEAPwDi8bw7FY9Ik4PDLWlC1krS4QoE+AOogUDPzDwnxL+nnEMPJVNxEqXKQkXVMlAk6BICiVqOgFTHZr7YY3KJcucJaR+RKQR6pP2Yq04aZNmJxE2dMXNS5QqeoKSC34cxanL2jPkkVxbO+7OyVplol5AVISlJDAsQAD1rCXEcZKlTVBgFqU66Byd1c457h3aydh8yEMos5Xcv+kIYrCzJrYqatSu+UpiG/AwrTyAbSMZTp7NYY21r0eqcAxaV2jopuKRLS6iABck2jxzhXFFYeSZiFKzFYQAUuwykuzXp7xrF8TXMKVGYZhZJIzsxrTK4CSDeJ52XLG49nd8c7QCeMko/49T+b9BFEVgXZ/eOZViCCGzNYDf97aw8hS2zIWAQDcPVgzab9Y6I54xVGMsTZbLylqmhehb1Y1EIy+FykzM4mzXd8veqKX6PB+FcRzSymdOkpVQ+JCiGOxANXp5axvFKKCCmZIWlvwBQIYEvVIDdKw/5KJ8IWbJlrbMEqazsYGOHoY1NW1LhtjFcMexBOVQ0Fn63ALe8GwuKQTmADu1WAAflFeeJPiY3/piUtlOV6uznleE/7OYlmVqdCPeHTjpb+NYBoA1ulvJoPL/ynJJ8a2JAFTQEu2to0jOLE4tCX9uq7qfmq8KTMFMBfMhQzOAU6DchvSLqUSxf2N4rTxViR3bAE3P0ApA2qEkyEuctUzIgAZ0sSqgCgpLGjsLjzg4kLkqUo1ykMEl85eweyaX9orMXxdYWFISmiSGqXdi7hjpCw7QzlnL3aAXaruOrxzSUd7ezpjJ60tF9NUskrJCyrfR0sfMfQQhOw7nxCoG1vOLDD4mpGVIoNRV/KJzJp0SCNwfto1hTiqMZ6bKKdNCVHIosHYF/nB8NxJVRQ0oQT9RFmcNWgQEt+Vy/OJSMGASaVuAKRaTJbRWJ4ssO7DyPzaJniqwxIRl3CmPobRYHDITUACz0f02gMwKBc+JO3LkLGHTFZrC4szBSqRrT9aw9LVzDcv3hWZNYDKjkBRm8vKJJxKEjxIIPrESbTKVMZViACzFukECwYr5uNKvhBZ6VAeBzO8PizEOaAAN5b9YamwcUWiRG/SKhObmTp4oJhkISyghQJ0SSRzJBNItSshosjEELSp2NiRbUXiK5mUOSG++cZLmpIOVQpfl1irFRIJH2IwCsBRMOqnDXAZzvq3rAsdiSgOFeeV/qILChibh81HPoPqIQXgpzlp7B6Du0UEZhuMIKfEWbUJVXyaFjxza2nhhOSHxEJnZ45vBiJINgy7nnQRXcS4MZaklUxCjlJdKia7OzPy9xFmmUQl93vfeNg38LcmfSPP5tnXwRRGSpgA9nIN3tZ7UeLjguOUmX3OIliZLSomX4suU6gkULkvW8TxDoDO4f50NwfWIpWgkgBho5y9GpES/ZUaQlxdof/vZa0TZagZLLBSWz0AIJZLUIeFFKw6gUieoquAU0J6qNLQw4KUgZmAISzKd3J1rcjygSsJLdikEtcXepZtIhRo0nkc+0V2FQsKBKwoFwEpDP57W6xaYHEJbKcwejJDF2p5EwsrBJCgSnKoVSxdm06weYlIfNp5Mbb2DdLxTMqGZWFz0Hidxs4AeurfrC+IWqWClNSR4bu/r+8CISPEC48IHiIGr1sKRNSwpILpzGtX5M2+lYaAApJylKnq978xUOz/dYMuqcoLFh6bOANBA2Dh1FidPEz11Zj+kSNfClQCdyALOR899IqyaBS5pS2YkbGrChBdxcw0lE2XkmylKBUCUmoahFxXlQwGcpZCgmZT8TipOrC9IWmTVeEGjMHZw3K+UW2i9donZcSMcpN01LOcpHIlntf0hTiuOzhOUEEEl2q3KsEQEKBcB3opzUnQ1rEUgqfKhgCWc3FQKHnDWV9CeMo8zEEFY/2lw7NSh6esXHCcEVByC7aklveCyULCmyBQLPSlaFz5PTeCmd3ZIlqDO3LmN768oht+mUkNHCEMfCQL3DecMysMoozN4XZ3MIjFFRynKQaGmnmYs5WIIR3YPhJBI2ItWNsLfszyJGky2sS2oekSKo0otQ0O0QMkE3bUN71jqswDk8ohMKdRADhVD8XqT9DeBGSqz0PSAB3wlm+toRxyG1LW3bpGKw6qlJILXLGBrQU+PMT5P0rCfQ0Dkyq+IFh1qIflz0sxJ2sbQKRilKANa2a/pApwpfxah63jLTL2ExsgKT4DXqRXyrFdKws/MCmaTcmqqNpasWMvAkC5B0+2g/D5UyXUL6sAPeHwfsm0UK5M85gSohqEqZ/LeJeNCfC4e48PoXrrHQ4iSJhdQB9IXncOBsAbXc011NYHj+D5FHKx00nL8NC75ffTeJYrvPhYF9qF70Ii5Vw1PdpQPiClHMalizDZug84WVwpYoCCPfy0hKLQNorJAUlxUH9+sQ7sf+JX/AfpFkvBTmsNri0SGFmjUQOI7EM7pISPEXqUklm62vaJYeW6glDBtXOjux0FYgmaBpVnHMBvQ1iCFEeIpDXAf6UppyaOM6RuedyFe5+/nAloJACUgpS4FajUsPSFkKCiQFAmtCQNyQA/Sg/WEMXx1kjux4xdergv8Ar6wRg3pCckhTtTxVeHCUILTFVJd8o9Nee0c5g+NTs4UqesEbkkdG2iPGitfjU5JLk9flCfDMIZs6XKFCtaUvdnLO0dMYKKMJSbZ33DcX3oCi5Bo4+HNuQzgXh1WIUnLRTGl9eYNxeFeC8FVhpigJoVLqFAhiFBtNTzpaLxMtASMwCgHIzFvIteOadJ6N43WxKZNDCxTcpLC4NiObUe0QUpRS5SM1AHexGhYixNoJMQUmwYBgwsGvza8SXLSpIS5Yqc1autRp5QkV2Cw88VcFLXYggEM5FaX+2gSpctT5W+76O14dk4QJUxQE5XB3vVy9dRcu8Hx2HlhTy5jqyi+V3IGYUoKg0g0gEFyylPhISOlPam9ecDRJ8KVJUC7g2PMHetfSH1T1pKwhgCKskKod/wBrVaElYCYghZysoEVCQKi4pT94oQIZvxXFmCmU59BTpDeHmkBurEjdmB5hrc41MZSRQpIsRV9jzDwvMLDwpsfEo0Ifrc9IGrBNIYkzpjFjl2sfLfnWzRhIBLjRwaXp8i8TwyFd24OoY3Dm+gIB2O8T/uHAQKEAaMwq3UaQaAVluknIoubeWnyhgqW3gJKhUivSm4/SNkNU5XLmx086wOTjK2FFEmleYBP3SNI0Q7DTZswlKVpcqPxEEMDU19qQwJpSSDLqGsSdDW7wnKxRUSBMVrc+wJueUblYpdfGRsS7B2AfzMXyivZPFlsnEKSljVO7F+evO/KByeIJJYnKKAPYHmQ5eK0Y6YwT3iiSSHo1PK0DkLYKzpKy96DUWcuddoTyV0LhZYcQ4smXYO/n60hOZxhRTS7UAI2q5cNSAJ/yDk5rvb1bnC6eHS1n4RtXnrsYTyOtleNFn3ikpSosCXYC4IF1NbziaceoB1LUbAEsS12+94rv7BnLKUprhi1qnVVKecbnYZRS6tKh6GmhH3pEJu+ymkXmA4lnqqgbcBy+z3h5K3BIBDMCCCCHD1eOYTiVpSUlOXVg1GsxFrwfDY9QDsN3BNevNhFxySTIcEzokmrfX7pBBFNJ4xmT8KAqwc0fqWYaX3ieH46i0zKkh+nrG0cqMnBltljSkp+Iio1cU9qQvLx6FEBMwVD0d6QwLbxopJk0wMzEAJchuV/lATNTt7L/AEjeKRcpve5ijUjp6H/rCbaBKxed4Vl7VA5DX52gE1C7ZgEH8wZrF3fZrxFc8gtUAhqhwCbOQ9aXDxX8RXiFgJ72UhJH4S6rNqzUGjbRxpHU2V3afiwS0mUMuX41A/Eo3yt8IZrXip4RMKllyWaj2fSG+K8FyM63J/Fv5aG0Bky8oYGNo1RlKxWbjlpC5asqg+v6+ka4PjZkqYlcpu8dkUqCp0hudYtJnBlTBmS1AWG5bUn7frHXcD7PowwzKIWXCwR+EgEBLG4KVKB5gQOSQlFtgcapFEEKUsJTnoyswACswBVWj61eG04hRT+G1Ar58o0uSglRSpId7uamr7tzq0TkoIJAKCW+IHXe5qwf3jBs3SKefjZw8CUC70L7s5eggH+ozSopKS9fCgAAt+Uu7BiaRbyknMrNR6ksCXfS3P8AiIgJBAUhWfSgIYvvvXX2itE7Ny8TnZJSc92JBobgvszjmoQXDYRZKgEH4dWIdw7/AJfP6QWVJl56BnBIdgpNWJDW6V0h1WKShSzu5BcOKWf2roYykWhIBSAySlRNGIUHDtmB5EkQ9gcSQwmMpyEpGUlIJoBmufpAMPPqhMwAkqYCjjNQNyu/2YwpKVFleJKhTMBs17NV+lIX/R2PL4f4qFI5BreejPtCszBs4WMtiFC46ixtDBmLZTrKqgudzpbptFfi8esDwpJbQCtKlm0O3OBW2AY5hVChlJPhbq9RsGpCnfTEllBzRwSW6PBpM9a0hnBNa02ehryiGMQwdJCNAFkVY6EpAA9Yuvor+BJagsJChlIuxo1BducBXhT+FRPJuovGgMxIzSy75WWk9aPa8MKws1UoJQEoyq8JSEurNQkkB2FaQlL+x0DRh5eUJyjV9Xe7vfa0YoDKMofQBxTq9h1gs4zfi7lYd2ZCmFLkCoD7bQjImrdKnuGo7auW3h2Kg+OQlIQM4SLFSC7ULEsWNS1DrrE5csKBeZmLbPsDrTT1ismcVl5glR8SVae3L1hjAYEzCVyCgkDdOZ6/lUd7FobdLYkregiHNKJ0BbX7+cRGHEtPiLk3pRmeoFQX0Y3iHelBYuSAxBDB6s1z/MMYfEVBUlRDUavTyhgOYXiE1AQsIQUqASGQh7h6FNw9zUtDGM4jMWkhQQAbsmU/QkC+7RX/ANyCpdFMoOMrGr18NXBt/MDQUkZXHxE1TvYG0So2wfRiJZUlSkDOzuQrzbX0EbwwBAKnTuBUJ1Zyz2sYHLwoRYpDgOzivMD7pDuGwqW8UxLO9AxazZhcNG3GTItCk7AJX8BDu9dfN9ucbl8HWoHMgVatGp51izkyMOHAzAUuVMSLa3ENS1ywkAFIAHU++saKP0z5fCok8NUVEFBQQzF33DhX05iLZPDyLLPryYdYBKmhSiQo5iPxGhGjAUeFsQssQtYVU/EHY6VEHCKdg5N6H8TkSXOUXavICzeKsZ36PzJ9R/1iumYoKTkXLzhNqmg+tNYV/uJekst/6/tFciaFcEAj4syj+Jgmt25k194GualN8qQLEs/K9zSJcTwE+WG7sm3iFQOTguDSFJcudTNLUXvQs3P9I5+NG9muML71GUEUPhU4AUbF3ZqPFNhuGqVN7tVCz70cB+dTHTSjkDKAQOYozdIQ4nKzrTNlMSlJBT+ZJqRy0aCL9BJXs1wsMtcvxeCpo1DQbhz4vSLTC4+yUhQNqvXqTQ+UB4HhlzEqmyvEykhYJAJBznVqpYDy84b4lhu5GabKIuQ5SAS1A70+Y2MJ7CIGYFqJLln+FgQd9H3rE0TBmCglKWuOpLv5PHN4Tjk1ClFXiBejs1fwlrfOHsLxMqcpkh9fEwD8zqYp4pC8kS6TOQskLCgsF2rXbIQKgBrb8o2ZhJJAvYksen7xWS+IkkZgl9GqQ/OlaxcYRAmChLs1RQ9WheKQ/IivMwoupn+EMDoKPeMw5UVMVJfVxTdnBHKrw1NwUwFu7KkmoyAmlXPpvAZiBYggNsbm4dvZ9YTQJjcuYlTV8WUg2ZwW+E2DEcoiMCpZLP4wHuWa3SrGm0IpV8LpOnk/Xy5xYLnADKkEV0s50A9PSI4FWgZVkYE0Yl2qTRnryHoYJNm+EaqckgguARvr10hHEKzKAUpzcOagh2vahNYYkSyRQEGz5Tah87+kXwFyGZSiEkMAWobu5GZLHakSmA5Ump8NS+rnTSjX9axDxVdmFAdnvA0LDXSmt7joQBeBY9g5AMdh6sA3N29rQqcMzqUUkgVJZgA9ed3i7m4hKklKlJc6gemkcd2lxZKhLFUhgtSUsCdn1jVqNGVsaVxhSge6CQhP4yKFtkneK4cbVlIBDa0qfd25CLr/AENc3CqMth4XLnRyAB1vHFy5BA8Thvk7RlCUZWazjKNBJ2IJJag2GkZw+eywcxGxBYiNLwxyqWhKlIF1B/CX1+9YCJQUHBr840dUZpO9He4ftinwIno70gsVADPlYMQQPiDWN46jE8GCQhSC6F+JKiGJBHwkaekecdiMAZmNkpyhQC0lQ5ONNdI+iMXw5MxGQinLTptHFkmsU1X+nTG5x32ebq4WCnxEAjYO1t9ekFRw+UzliTQqVe/sYe7T4HuZyEJIOcEpBYWNa3oDFEpSySEJqD+Ej3jthli+kc04SXbHp+FCEPnAYH4gloqE8QQfiD76iLDh/D1EET0JI/C9TX5CGzwqUxGQAEMWpa0bNN7M7or5S0qonMnUUPzIjU6SRqCN9R9/WDjh0pAYKKdB47QRXDEAOVrA0OYfpE8WFoijCpUzKALMyvZobTwtDDO5OwNIhIwCU3KlVdiaU5a+e0O96YtR+kti68Ih/wD4yaXDEf8A6f2iIwsr/wAZ/wCBieK4gEXBrskn6QqeJq/Ir/7f9YrQElJUpRUtzqGSPKulPnA0pYVDHmfTpAJePUDUMKUcgQX+5z2DNav2YxaNEwpTRyBamz9IXK0M+VLHkCfarVhnJQ5r1u4IfpAJqSC3zIJHOkRRQv8A6RIUQVJYAp8CVKQCAXYhKm9QY57tPwjHYiY6UoUgOEIRNBYDU5iCVNcx1ShRxbVhrBJPDJkwZ0OANf1EMlnlncLkzBLmpIqApOoo+lNouM7pASwAsn5+fOIdspa0zc5FwGLUzJ+rNFbgeJJUtKVeBzf8PntGiZLRYSkF7RaScepAATWvQxdTuEd2gFeV6MRXMCKEbxVScJV7sWb71gsKFuK9uMVIWkSwhLVBygknmdm05w9wDt1MnTUpxMpKk6lBKT1ynwk+kUnbBMpkpf8Ayhi1aDnCGGSoBJl1O4q3kKvEges4rASsUlC0kZqZVJehFWNa+dYyZwSQJbAnvFAEqNT5CwT6WrHKdh8VMQtSUlXer8SUrSUg0bLUZD6vesWPbKZNRJl4pAmyZqpnd4iUXypVlGRhbKoA1FDmiG1dFq6L2V2SlKSn/JMIu4yZwxsQUsAPWHpXCyVB1d4zOVVd69PSFuzXZ84zDIXOGQguCkgEjeln2O0Icc4JiMItMzDzJikFRzJWQQAWoN36Rm8iWi1Fl5i/7VTomISAxdRUAQRzoQBd3jzlaQlTByHLB+taXoBUR2krtNmmmTPwzlqEpcEvu3m8PTl5UgS5ABLfCkC7m/pHPP8AKUdNG8PxnLpnCyseJc0S1BTrBTlu7giril/WLZHBc+TwpypNA1qivMxtHY2amccWpTklRykVFmAPrHRyUhpbkOLjmYyzTlJXE1xRjG1I47i/EZeEQqUtJUojKUgswJIvvr5wSXwXBTcIQik5SGDl1BSj86N5xzXa2VmxCyCaVrz2iu4GmYZ8vugpSs6SAHu4jaGKo2mZTy3KmZg+FYr/ACIQiYGGYpYgECx6sYr5wcuAU8tX1j6Zw+HLAqRlLBwYreNdk8NPkTU90hKlJJCwA4VcF+sSvyG3TQeNJaZ4/wD01WE4+WaFRKUpB5mp8g/rH0LJDUMfNnYuWsY7D5Pi71DHk/i9nj6Zw6XroBCywcsiolypHkX9YMf3c+QpB8csFQY1vbcPWOTn9ppEzDrMyWRimUDMSSkgg/4z6MD1hr+pnFhPxyjT/GMoZrXruY4adLOZTu6vqxjohjS18JlN0jouF9tpqBlnZljQhs30eO9wmAUvDInzc0tayMiM+c5NSoGiTyDx4+UKQoZklJD3Goj1Ps7xArw8pUwrJKbsTTq0dablo59Isf7XoRzETKEsEkUpyEbSXsY2LuwLWcA/PWNTM2lQ294Fip5SUgIUoE1IanWCCNwMEYk9YlWFMThVK+GatBpZmDciKv1hpIO59oAKJfC1GyklqXPkIXXgp0tsodtjX0MdujiTXAPJvnGhjAXKUod7EfoIx5GlHGLx05IJUhWWxBau16vzhSZxRQU5TatfaPQswWfgboBC+OwgUA4A++sTyQ6Zwa+OqFRTWlKu8TT2qmBT5Xpqfm14vcXwNFxlb70eFx2eCgAUpF68vnDtBTKfjXFpWMlGVMT3blJzJqxTqATrV45ZfZdDKIxAJALDIRm5O9Hj0Qdl5A2WW0JA9oDN7MSQzJX/AM/lrC5IOLZwaUT5yaKYhgQSxGWgBGltIPwvAYiWcxmgPVSbg/JqaiOvk9jJZWVIVND3DgB/baLQ9kwNPe0Ckg4s4TivDzPWFlRzJZknxIbbLoOcMYbFJChLWO7UzhINCNCksHHvyjqz2aTQghvP6wjiOxkpczP3iSWbxX5PuLi1XilNIXFiQWdCQdDWnnpDXGe0M7EyRJmLGXwupnWctnJ518zFxL7LS0J8Hh5Bm9hA1cA1d+of+IG4vsEmg/ZbtlLw0vulgqaxH7mOqk9qcNPZOYjq3pHBzuzDgqChzYv7M8Kq4MuXQKBFb0ZtIzljgylOSPUZ2LwrAlaK2FHMBxPHMMineIf1P7R5crDTUAnITu1aRRIRnWEZiCTQ6U0O3WM3+JB+y/5Ekdt2i7aOCmUSpyXIdkjlz56RzPEO0ZKQzpHI011hTHcGXLWl1OjVSRmKbXDc/nCasES+QZk7gEgioH/rY3jVfjxSoz8zbsu1Ll4tQVMUECXL8St2e+8dP2fx2F4eSmWO9n5UjR3LW2vHnDrk+FUpRSdnpb2qKxc8J4BiJc2TNQsJM0ZpSptZatVAqDspm3d4yf6KmaL9naPonhc0zZSVTEZSRYtT0iv7SK7jDzVoTmORTJGpNIyXi5ycGlc7JnQl5olOQw1S8UMvtlhMQvuULVMUaMBS0KUYySYk2nRxP9Muy61YwTFjKJXiPWyR97R7cuSlSCghwQxG4McljuNpkFMmVLIJUnPoa/Vo6PEYvupWdioCpZqDeHDUgntWeOj+k+Im8Qm5wJeFzqIWCHKTYJD/ADZo9NR2OwQWlXcoKklwSHqGA+Qjme0fb+YoiVhkVVQlT0ZndhSj/dIV4b2umSU/5MjudXZue9Y1cCOQl/WPsrMm5ZsmWVEXCRpZ+UJcDwRkYeXLJcpSHOj6+Tx0Ce2KsSlSbJJH4SOl7iEppfZ+Ua440RJkBGJpEK6NEkg6ken7xrRBgVtEgDGssbysBtyhDMjT9fSCBB2PpaMA5j3gAmlJAs5/2s/peJYd3MQwEuWk5jmKtS5beLT/AFOUkAU8hHPZqARmIeqhsKfzAcR4h4kl/MfzD0viqVOE+RLRGZPOXx82ah8+UIYhKwYSHKPLNX51gWImtbW4I/S5h8grAZNN4ieGZg4JJ/K/pVoKHZWMAxZz9+8ZLmkVL2oRp5Q4OFKYZwEAO3iJPO4+kM/6ZJFgX3cwUFlKrHLDhIvQluptAhjFqLqJ/bpFvO4ehWh9aQtiuGSiACfJi8KgsXK0lNUXvU18o3Jn5dAPKGpWFQgAJQeVWgy0EU7tJPrBQE8PiFZWyhoxc3kz2ctCxSQ1AmC94SGIChzALc4VDsglCk0Kr+jfWILWgUyOSzF7ff0gs1KWYN6GjwlMwi6lKQr75wCJKGUA0rcOX56whP4bKmqrJT5UJ8xUmDdzNT8Utubj9TDuDKkhjlryc/pBsNFYeyxWHkqMqnwqUSguzuSpxHG43B4hKiDlBSSGqDQ+bx6nhVFwHLGhBbUFx0YmBq4Rbu8r/wC9Lvpd3GsNS+sVf0eN4idOBcgA72J96xaYXi+MXLRLzPKSoZASGSU1cVoqvvDPabDTjPKZgAIYMmwG45ecJ4PDjOEhi9K2Nhr+0ZzdlxR6x2S7foEvJikLSsUJbMksN/W+0K9v8VgcXLlqlIeckjLMQMpSkPRwxNWjnJXC5gQVMydSTT0eghTFSVprRjTw7ciIyTdUi+Ku2DRgloIyTVKrUFWZ6U5g7FzHdYHtBN7jKpSiSnKRSxpcjV44zCz2WClza7uD6+8dJggQkd6shwHRUrLPUJCSqFtsbqiGJUgCiFBgxfKXfSEMOnOXCMpF1MlyDs14tV49KUqaTiVIUCylBABDaWU1hAMFPKFkqTnLOEu5I5AO5BaojblIypBESMiVFSkgghgosTZ23iII0Ipzjje3/EhMWAlKkUsXGtaGOk4PMM2TLWoEEpD1q7XfnHRhb6ZnNLseyxvJzhHiOBUtu7XlIe9f4g2Ew6wGmKSrmA3rUvG1mdDHKJmY3hY11+jxBMvkIipCmoR1UH+ogbsA2bSMeAiSdVHyAAiXd8z7fpAA0eDl/DMQ9jd4Ens4snxLDbCpi7kpq6n5B4cVlAu3Uxz2bHPI4R3bG5GxsOekPYeWAPExOv8AMMBKS7HyDwvLxMty5LjT7vBYg6sKHdJ+ZgC5xBasFxGNKWypdJFwr6aRRzsSSsZwS2jZt9LQAWEzHqs3nUwEAqqp28oblhKhU+LVzUeQtEpksuwIbSjfvBYzWHBLMwHM/bRiZCK1VXV3ryjJaToebl4YkPZkny/eADcvDISAsMTuS3WMWpAHX78onMUE6DyYsYUClAkqAZ71HmzNCAyYsNT2hVCQpxXzesWOZxT2r+ggcvDVcu3kPrWCgFsOlUsq8VHBAFQeu20S74H8VzYUHSGsXITokXuot8gXhdOGQCXyvyev39IKAWxaTQU6Mav0hFGYULU2d/PeL8hmYAjZhBZRAFWGwa8FDKfC4sA1A53i1kY8ECijvT506Qc4eUseJCX31isxnBAFZkmzm/MX5UESBy/bPhgmLE2rAM4IBuTZq/SKDhWEl5g2Zc00AVlSHNqqLEWOkeirw5CNL+IHUXoCG5NtHGcYwYzPKBdT5kgA5fFQMxYAdT0iGvpSY3J7UJCEy5yQ6VfGGrSxHw/tCfEeIJUSlBKkBqZXVXcUJodDrDkrArRKQ+HTNVnCu7UkmjCxBchwaHeKziJntMWvAplOkf8AxqAy5dcqqil7xFL0WW3Z5aUpUpSkrQxcN4mADAJByg9Y7DB4+UZa2mIByuAHcBtcwG0eT8FmCYtOYFiQGCxmfQgki77m0egYbhEplPoGCitQIUbPZ73eE2k6YU2rR5pO4zNGKmTnOcKLkKNA7fhvprAeI8cmzJxmBak1ehIvexs8M8TxswTVoGWpZkhKsz0qS5U43iMvs1NUlx8Rbw7OdTa0arbIdUVGMxK5qnUSTHpvAgBIls48Iob845/h3Y4M81ZCtMrU5846nBSihISpQUwZ2AcC1ByjohCUX0YylFrsOIyNlUQVMbf0J+Ub0ZWTaNxoGNQhm3iMbeMhiOlml3GUPyv7aRASgrSusJ9/nLIALFiQf3hiRJULUPU/zHKbksRw4KoWHJ6g/ekbk8JlM1ebff1ic1RBBvo4B+z6wivFygp1zg6fwu3qIQx48OloDJCn56xqXhZd6A+Ua/vlADKi7NqK9LwKeorSQUjqKQARnBBJOQE6kX9h0gaVP8CT9YnKXLCcuYjkLQ1JwiGofb6wwFsNKU2b2gipJd/O31h+VIZw9G2/eNLkHKQbHrXzvCAqkzPzFvL5QRUtF3c7E/qYzG8PJDhlAVCSWPl6RVzpYCcy3SQXr+jgEW9IVsCzmYnJQkchT5vEBxKlSOX2YpZvHAn8ImFmDUHkBaLHCzUzU0SkHyoT5kw6YBF40GhAB0enuYAVOXAryND+vlGpuDIqUgq3B/WxiBwRAcX1qD6tDAK+lH5/R4bwLPU+bj5NCKFEFifWkNSZaXHwjmHP8wgLRKK7bHfzjC4BNT91gExFHCvvpCq56gNFEbuCekADUyTn+EkHzb3jnuLcPLvNS5HwqDPzD6ilucXmHWuY9RWliYek8PNlENsQfqYKA5yRxQISkIUqWBskFx/udm8oQ4tOzSJrK8SkkWuen7tHZT+z0osQwY158toyZwqSEhkp9x7vGMsMWzSORpHh/ZXBqOKl5wQEkkvyBj1yXiUM5Uno48vlBpfDRnGQV3JZhyIgfG5sjCgKmpWoqolKEqUVHUBmD63FjEZMHJ3ZcMtKjgcfgAvH94GCB4idzyO8X4I0hwy5EyslagSzImoUguf9xDW3ML4iQUFlCO/AoxjSZyZbbtg1chWFiiY/xBtvsQd4x42asyWiJKs1izXzJb0iBxBD5jlAvQlx1YQYGJBUFBZGRiAp2JLXLN5VjJ88pFB5uG84kwjeWHQrKvF8YyAOL6ioen20CPGl/kP/ABP6xdNGNEcX9K5L4dJhcC1h99IZOEUBdjyMMIWpqt5fxC04zCXC8rbB45aZ0ElKyiqhA0TAfhZ96VipxfCFTQc80V2S31gXDuz6ZJKitS9gTTyDwwLSbxEJLFVdrmJqWhQcBzsS3WxiOXZhyaMThcpckn5QCC4eTKI+ADzJ+sGUgD4affOAENZ/L+InJU7sx6wDNTZi9K/ftGsPNJupvKBGdWrgDYUjJklSgSlSwG/cUeEAPFTglRBIB23fatYWxGGE0f5Mwa1wfMVhgFgAtCSdyx19Ymwq9AToD84AKebwSSCHEzMdDTzsIshKyJASPCOQp99YZKBdJJ8nhKckk1A8qfW8OxElTQoMQPl9YVRw8u6SAd/0iPd7uK1LP84ekqTRpii1GKYAFp0iZqxG0KJzig+cXBmAUU9df4pC696HY/zAMFh5yk1cNuYIuc5BId9oXnksGD3teK8Jmq+EMd1QAXwnC4p97PB5fFCL1iuwsrKP8i33q3XnDJWktkb0+3gAtEY1RFCPN4ixNMyb2F4U70AVAc8tYNITsfaEA0nCNv1BiwlqGUg19Iq05jc/T6xJc4jSkAFeviHcqIWkjalDuYV4liJKgWLl6dfoIuJsxMwFK0uDvp02ij4nwBeYKl1D1Dj50eCPYn0VBEaEMrwiwWKSD9621gUyURpHZaMGgcYYlGiAA5YDd4YjQPKJA7QPvAbF+kbQp9xC5IKCGYAWJDxA4hH5h6iIkIQfEQCdx+8SM+X/AOQeo/WIc2VxR2zxsnwvrGRkcxsJJWSC8Fwwe+8ZGRQxlKRtBcoMZGQhC+JQAKDaFkRkZAMscLh0ksRtEZ3hWyaCMjIYmDQgKuAawKfLBTURkZEgV6CyT5fWCAu77fSMjIaELAuC+0L4RRJMZGQxh5ssXbUROasghtyPKkZGQgDISCmoFtucVmHDFhasZGQgJTgxDa/vDyZYHp9I3GQMYxPlgJDAWjSVFh0jcZEjAyZyjUk/Zh6UHBfT94yMhgxGbfzjUuYWNYyMgQmJmqi+8W+DlAm2kZGRTBC3aPBS0pzJSAaW89I58JGR9XEajI6IejGXYPuwbgRGZLAFIyMgn2KPQgqWGWdQqjklq84EJh5egjIyMJG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Среда 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обитания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71472" y="1357298"/>
            <a:ext cx="671517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Серая ворона встречается почти повсеместно, как на заселенной территории людьми, так и на опушках таежных массивов. Среди типично таежных птиц   вороны тоже встречаются, но предпочтение они  отдают городам, населенным пунктам.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4" name="AutoShape 4" descr="data:image/jpeg;base64,/9j/4AAQSkZJRgABAQAAAQABAAD/2wCEAAkGBxQSEhUUEhQVFhUXFxgaGBgYGRkcGhoaGhoXGhccGxsdHSggGBolHBgXITEhJSkrLi4uFx8zODMsNygtLiwBCgoKDg0OGhAQGywkHyQsLCwsLCwsLCwsLCwsLCwsLCwsLCwsLCwsLCwsLCwsLCwsLCwsLCwsLCwsLCwsLCwsN//AABEIALMBGgMBIgACEQEDEQH/xAAcAAACAgMBAQAAAAAAAAAAAAADBAIFAAEGBwj/xAA8EAABAgQEAwYEBQMEAgMAAAABAhEAAyExBBJBUQVhcQYTIoGRoTKxwfBCUtHh8QcUIxViktJTcjOisv/EABkBAAMBAQEAAAAAAAAAAAAAAAABAgMEBf/EACQRAAICAgIDAAIDAQAAAAAAAAABAhEDIRIxE0FRBCIUYYFx/9oADAMBAAIRAxEAPwDi8bw7FY9Ik4PDLWlC1krS4QoE+AOogUDPzDwnxL+nnEMPJVNxEqXKQkXVMlAk6BICiVqOgFTHZr7YY3KJcucJaR+RKQR6pP2Yq04aZNmJxE2dMXNS5QqeoKSC34cxanL2jPkkVxbO+7OyVplol5AVISlJDAsQAD1rCXEcZKlTVBgFqU66Byd1c457h3aydh8yEMos5Xcv+kIYrCzJrYqatSu+UpiG/AwrTyAbSMZTp7NYY21r0eqcAxaV2jopuKRLS6iABck2jxzhXFFYeSZiFKzFYQAUuwykuzXp7xrF8TXMKVGYZhZJIzsxrTK4CSDeJ52XLG49nd8c7QCeMko/49T+b9BFEVgXZ/eOZViCCGzNYDf97aw8hS2zIWAQDcPVgzab9Y6I54xVGMsTZbLylqmhehb1Y1EIy+FykzM4mzXd8veqKX6PB+FcRzSymdOkpVQ+JCiGOxANXp5axvFKKCCmZIWlvwBQIYEvVIDdKw/5KJ8IWbJlrbMEqazsYGOHoY1NW1LhtjFcMexBOVQ0Fn63ALe8GwuKQTmADu1WAAflFeeJPiY3/piUtlOV6uznleE/7OYlmVqdCPeHTjpb+NYBoA1ulvJoPL/ynJJ8a2JAFTQEu2to0jOLE4tCX9uq7qfmq8KTMFMBfMhQzOAU6DchvSLqUSxf2N4rTxViR3bAE3P0ApA2qEkyEuctUzIgAZ0sSqgCgpLGjsLjzg4kLkqUo1ykMEl85eweyaX9orMXxdYWFISmiSGqXdi7hjpCw7QzlnL3aAXaruOrxzSUd7ezpjJ60tF9NUskrJCyrfR0sfMfQQhOw7nxCoG1vOLDD4mpGVIoNRV/KJzJp0SCNwfto1hTiqMZ6bKKdNCVHIosHYF/nB8NxJVRQ0oQT9RFmcNWgQEt+Vy/OJSMGASaVuAKRaTJbRWJ4ssO7DyPzaJniqwxIRl3CmPobRYHDITUACz0f02gMwKBc+JO3LkLGHTFZrC4szBSqRrT9aw9LVzDcv3hWZNYDKjkBRm8vKJJxKEjxIIPrESbTKVMZViACzFukECwYr5uNKvhBZ6VAeBzO8PizEOaAAN5b9YamwcUWiRG/SKhObmTp4oJhkISyghQJ0SSRzJBNItSshosjEELSp2NiRbUXiK5mUOSG++cZLmpIOVQpfl1irFRIJH2IwCsBRMOqnDXAZzvq3rAsdiSgOFeeV/qILChibh81HPoPqIQXgpzlp7B6Du0UEZhuMIKfEWbUJVXyaFjxza2nhhOSHxEJnZ45vBiJINgy7nnQRXcS4MZaklUxCjlJdKia7OzPy9xFmmUQl93vfeNg38LcmfSPP5tnXwRRGSpgA9nIN3tZ7UeLjguOUmX3OIliZLSomX4suU6gkULkvW8TxDoDO4f50NwfWIpWgkgBho5y9GpES/ZUaQlxdof/vZa0TZagZLLBSWz0AIJZLUIeFFKw6gUieoquAU0J6qNLQw4KUgZmAISzKd3J1rcjygSsJLdikEtcXepZtIhRo0nkc+0V2FQsKBKwoFwEpDP57W6xaYHEJbKcwejJDF2p5EwsrBJCgSnKoVSxdm06weYlIfNp5Mbb2DdLxTMqGZWFz0Hidxs4AeurfrC+IWqWClNSR4bu/r+8CISPEC48IHiIGr1sKRNSwpILpzGtX5M2+lYaAApJylKnq978xUOz/dYMuqcoLFh6bOANBA2Dh1FidPEz11Zj+kSNfClQCdyALOR899IqyaBS5pS2YkbGrChBdxcw0lE2XkmylKBUCUmoahFxXlQwGcpZCgmZT8TipOrC9IWmTVeEGjMHZw3K+UW2i9donZcSMcpN01LOcpHIlntf0hTiuOzhOUEEEl2q3KsEQEKBcB3opzUnQ1rEUgqfKhgCWc3FQKHnDWV9CeMo8zEEFY/2lw7NSh6esXHCcEVByC7aklveCyULCmyBQLPSlaFz5PTeCmd3ZIlqDO3LmN768oht+mUkNHCEMfCQL3DecMysMoozN4XZ3MIjFFRynKQaGmnmYs5WIIR3YPhJBI2ItWNsLfszyJGky2sS2oekSKo0otQ0O0QMkE3bUN71jqswDk8ohMKdRADhVD8XqT9DeBGSqz0PSAB3wlm+toRxyG1LW3bpGKw6qlJILXLGBrQU+PMT5P0rCfQ0Dkyq+IFh1qIflz0sxJ2sbQKRilKANa2a/pApwpfxah63jLTL2ExsgKT4DXqRXyrFdKws/MCmaTcmqqNpasWMvAkC5B0+2g/D5UyXUL6sAPeHwfsm0UK5M85gSohqEqZ/LeJeNCfC4e48PoXrrHQ4iSJhdQB9IXncOBsAbXc011NYHj+D5FHKx00nL8NC75ffTeJYrvPhYF9qF70Ii5Vw1PdpQPiClHMalizDZug84WVwpYoCCPfy0hKLQNorJAUlxUH9+sQ7sf+JX/AfpFkvBTmsNri0SGFmjUQOI7EM7pISPEXqUklm62vaJYeW6glDBtXOjux0FYgmaBpVnHMBvQ1iCFEeIpDXAf6UppyaOM6RuedyFe5+/nAloJACUgpS4FajUsPSFkKCiQFAmtCQNyQA/Sg/WEMXx1kjux4xdergv8Ar6wRg3pCckhTtTxVeHCUILTFVJd8o9Nee0c5g+NTs4UqesEbkkdG2iPGitfjU5JLk9flCfDMIZs6XKFCtaUvdnLO0dMYKKMJSbZ33DcX3oCi5Bo4+HNuQzgXh1WIUnLRTGl9eYNxeFeC8FVhpigJoVLqFAhiFBtNTzpaLxMtASMwCgHIzFvIteOadJ6N43WxKZNDCxTcpLC4NiObUe0QUpRS5SM1AHexGhYixNoJMQUmwYBgwsGvza8SXLSpIS5Yqc1autRp5QkV2Cw88VcFLXYggEM5FaX+2gSpctT5W+76O14dk4QJUxQE5XB3vVy9dRcu8Hx2HlhTy5jqyi+V3IGYUoKg0g0gEFyylPhISOlPam9ecDRJ8KVJUC7g2PMHetfSH1T1pKwhgCKskKod/wBrVaElYCYghZysoEVCQKi4pT94oQIZvxXFmCmU59BTpDeHmkBurEjdmB5hrc41MZSRQpIsRV9jzDwvMLDwpsfEo0Ifrc9IGrBNIYkzpjFjl2sfLfnWzRhIBLjRwaXp8i8TwyFd24OoY3Dm+gIB2O8T/uHAQKEAaMwq3UaQaAVluknIoubeWnyhgqW3gJKhUivSm4/SNkNU5XLmx086wOTjK2FFEmleYBP3SNI0Q7DTZswlKVpcqPxEEMDU19qQwJpSSDLqGsSdDW7wnKxRUSBMVrc+wJueUblYpdfGRsS7B2AfzMXyivZPFlsnEKSljVO7F+evO/KByeIJJYnKKAPYHmQ5eK0Y6YwT3iiSSHo1PK0DkLYKzpKy96DUWcuddoTyV0LhZYcQ4smXYO/n60hOZxhRTS7UAI2q5cNSAJ/yDk5rvb1bnC6eHS1n4RtXnrsYTyOtleNFn3ikpSosCXYC4IF1NbziaceoB1LUbAEsS12+94rv7BnLKUprhi1qnVVKecbnYZRS6tKh6GmhH3pEJu+ymkXmA4lnqqgbcBy+z3h5K3BIBDMCCCCHD1eOYTiVpSUlOXVg1GsxFrwfDY9QDsN3BNevNhFxySTIcEzokmrfX7pBBFNJ4xmT8KAqwc0fqWYaX3ieH46i0zKkh+nrG0cqMnBltljSkp+Iio1cU9qQvLx6FEBMwVD0d6QwLbxopJk0wMzEAJchuV/lATNTt7L/AEjeKRcpve5ijUjp6H/rCbaBKxed4Vl7VA5DX52gE1C7ZgEH8wZrF3fZrxFc8gtUAhqhwCbOQ9aXDxX8RXiFgJ72UhJH4S6rNqzUGjbRxpHU2V3afiwS0mUMuX41A/Eo3yt8IZrXip4RMKllyWaj2fSG+K8FyM63J/Fv5aG0Bky8oYGNo1RlKxWbjlpC5asqg+v6+ka4PjZkqYlcpu8dkUqCp0hudYtJnBlTBmS1AWG5bUn7frHXcD7PowwzKIWXCwR+EgEBLG4KVKB5gQOSQlFtgcapFEEKUsJTnoyswACswBVWj61eG04hRT+G1Ar58o0uSglRSpId7uamr7tzq0TkoIJAKCW+IHXe5qwf3jBs3SKefjZw8CUC70L7s5eggH+ozSopKS9fCgAAt+Uu7BiaRbyknMrNR6ksCXfS3P8AiIgJBAUhWfSgIYvvvXX2itE7Ny8TnZJSc92JBobgvszjmoQXDYRZKgEH4dWIdw7/AJfP6QWVJl56BnBIdgpNWJDW6V0h1WKShSzu5BcOKWf2roYykWhIBSAySlRNGIUHDtmB5EkQ9gcSQwmMpyEpGUlIJoBmufpAMPPqhMwAkqYCjjNQNyu/2YwpKVFleJKhTMBs17NV+lIX/R2PL4f4qFI5BreejPtCszBs4WMtiFC46ixtDBmLZTrKqgudzpbptFfi8esDwpJbQCtKlm0O3OBW2AY5hVChlJPhbq9RsGpCnfTEllBzRwSW6PBpM9a0hnBNa02ehryiGMQwdJCNAFkVY6EpAA9Yuvor+BJagsJChlIuxo1BducBXhT+FRPJuovGgMxIzSy75WWk9aPa8MKws1UoJQEoyq8JSEurNQkkB2FaQlL+x0DRh5eUJyjV9Xe7vfa0YoDKMofQBxTq9h1gs4zfi7lYd2ZCmFLkCoD7bQjImrdKnuGo7auW3h2Kg+OQlIQM4SLFSC7ULEsWNS1DrrE5csKBeZmLbPsDrTT1ismcVl5glR8SVae3L1hjAYEzCVyCgkDdOZ6/lUd7FobdLYkregiHNKJ0BbX7+cRGHEtPiLk3pRmeoFQX0Y3iHelBYuSAxBDB6s1z/MMYfEVBUlRDUavTyhgOYXiE1AQsIQUqASGQh7h6FNw9zUtDGM4jMWkhQQAbsmU/QkC+7RX/ANyCpdFMoOMrGr18NXBt/MDQUkZXHxE1TvYG0So2wfRiJZUlSkDOzuQrzbX0EbwwBAKnTuBUJ1Zyz2sYHLwoRYpDgOzivMD7pDuGwqW8UxLO9AxazZhcNG3GTItCk7AJX8BDu9dfN9ucbl8HWoHMgVatGp51izkyMOHAzAUuVMSLa3ENS1ywkAFIAHU++saKP0z5fCok8NUVEFBQQzF33DhX05iLZPDyLLPryYdYBKmhSiQo5iPxGhGjAUeFsQssQtYVU/EHY6VEHCKdg5N6H8TkSXOUXavICzeKsZ36PzJ9R/1iumYoKTkXLzhNqmg+tNYV/uJekst/6/tFciaFcEAj4syj+Jgmt25k194GualN8qQLEs/K9zSJcTwE+WG7sm3iFQOTguDSFJcudTNLUXvQs3P9I5+NG9muML71GUEUPhU4AUbF3ZqPFNhuGqVN7tVCz70cB+dTHTSjkDKAQOYozdIQ4nKzrTNlMSlJBT+ZJqRy0aCL9BJXs1wsMtcvxeCpo1DQbhz4vSLTC4+yUhQNqvXqTQ+UB4HhlzEqmyvEykhYJAJBznVqpYDy84b4lhu5GabKIuQ5SAS1A70+Y2MJ7CIGYFqJLln+FgQd9H3rE0TBmCglKWuOpLv5PHN4Tjk1ClFXiBejs1fwlrfOHsLxMqcpkh9fEwD8zqYp4pC8kS6TOQskLCgsF2rXbIQKgBrb8o2ZhJJAvYksen7xWS+IkkZgl9GqQ/OlaxcYRAmChLs1RQ9WheKQ/IivMwoupn+EMDoKPeMw5UVMVJfVxTdnBHKrw1NwUwFu7KkmoyAmlXPpvAZiBYggNsbm4dvZ9YTQJjcuYlTV8WUg2ZwW+E2DEcoiMCpZLP4wHuWa3SrGm0IpV8LpOnk/Xy5xYLnADKkEV0s50A9PSI4FWgZVkYE0Yl2qTRnryHoYJNm+EaqckgguARvr10hHEKzKAUpzcOagh2vahNYYkSyRQEGz5Tah87+kXwFyGZSiEkMAWobu5GZLHakSmA5Ump8NS+rnTSjX9axDxVdmFAdnvA0LDXSmt7joQBeBY9g5AMdh6sA3N29rQqcMzqUUkgVJZgA9ed3i7m4hKklKlJc6gemkcd2lxZKhLFUhgtSUsCdn1jVqNGVsaVxhSge6CQhP4yKFtkneK4cbVlIBDa0qfd25CLr/AENc3CqMth4XLnRyAB1vHFy5BA8Thvk7RlCUZWazjKNBJ2IJJag2GkZw+eywcxGxBYiNLwxyqWhKlIF1B/CX1+9YCJQUHBr840dUZpO9He4ftinwIno70gsVADPlYMQQPiDWN46jE8GCQhSC6F+JKiGJBHwkaekecdiMAZmNkpyhQC0lQ5ONNdI+iMXw5MxGQinLTptHFkmsU1X+nTG5x32ebq4WCnxEAjYO1t9ekFRw+UzliTQqVe/sYe7T4HuZyEJIOcEpBYWNa3oDFEpSySEJqD+Ej3jthli+kc04SXbHp+FCEPnAYH4gloqE8QQfiD76iLDh/D1EET0JI/C9TX5CGzwqUxGQAEMWpa0bNN7M7or5S0qonMnUUPzIjU6SRqCN9R9/WDjh0pAYKKdB47QRXDEAOVrA0OYfpE8WFoijCpUzKALMyvZobTwtDDO5OwNIhIwCU3KlVdiaU5a+e0O96YtR+kti68Ih/wD4yaXDEf8A6f2iIwsr/wAZ/wCBieK4gEXBrskn6QqeJq/Ir/7f9YrQElJUpRUtzqGSPKulPnA0pYVDHmfTpAJePUDUMKUcgQX+5z2DNav2YxaNEwpTRyBamz9IXK0M+VLHkCfarVhnJQ5r1u4IfpAJqSC3zIJHOkRRQv8A6RIUQVJYAp8CVKQCAXYhKm9QY57tPwjHYiY6UoUgOEIRNBYDU5iCVNcx1ShRxbVhrBJPDJkwZ0OANf1EMlnlncLkzBLmpIqApOoo+lNouM7pASwAsn5+fOIdspa0zc5FwGLUzJ+rNFbgeJJUtKVeBzf8PntGiZLRYSkF7RaScepAATWvQxdTuEd2gFeV6MRXMCKEbxVScJV7sWb71gsKFuK9uMVIWkSwhLVBygknmdm05w9wDt1MnTUpxMpKk6lBKT1ynwk+kUnbBMpkpf8Ayhi1aDnCGGSoBJl1O4q3kKvEges4rASsUlC0kZqZVJehFWNa+dYyZwSQJbAnvFAEqNT5CwT6WrHKdh8VMQtSUlXer8SUrSUg0bLUZD6vesWPbKZNRJl4pAmyZqpnd4iUXypVlGRhbKoA1FDmiG1dFq6L2V2SlKSn/JMIu4yZwxsQUsAPWHpXCyVB1d4zOVVd69PSFuzXZ84zDIXOGQguCkgEjeln2O0Icc4JiMItMzDzJikFRzJWQQAWoN36Rm8iWi1Fl5i/7VTomISAxdRUAQRzoQBd3jzlaQlTByHLB+taXoBUR2krtNmmmTPwzlqEpcEvu3m8PTl5UgS5ABLfCkC7m/pHPP8AKUdNG8PxnLpnCyseJc0S1BTrBTlu7giril/WLZHBc+TwpypNA1qivMxtHY2amccWpTklRykVFmAPrHRyUhpbkOLjmYyzTlJXE1xRjG1I47i/EZeEQqUtJUojKUgswJIvvr5wSXwXBTcIQik5SGDl1BSj86N5xzXa2VmxCyCaVrz2iu4GmYZ8vugpSs6SAHu4jaGKo2mZTy3KmZg+FYr/ACIQiYGGYpYgECx6sYr5wcuAU8tX1j6Zw+HLAqRlLBwYreNdk8NPkTU90hKlJJCwA4VcF+sSvyG3TQeNJaZ4/wD01WE4+WaFRKUpB5mp8g/rH0LJDUMfNnYuWsY7D5Pi71DHk/i9nj6Zw6XroBCywcsiolypHkX9YMf3c+QpB8csFQY1vbcPWOTn9ppEzDrMyWRimUDMSSkgg/4z6MD1hr+pnFhPxyjT/GMoZrXruY4adLOZTu6vqxjohjS18JlN0jouF9tpqBlnZljQhs30eO9wmAUvDInzc0tayMiM+c5NSoGiTyDx4+UKQoZklJD3Goj1Ps7xArw8pUwrJKbsTTq0dablo59Isf7XoRzETKEsEkUpyEbSXsY2LuwLWcA/PWNTM2lQ294Fip5SUgIUoE1IanWCCNwMEYk9YlWFMThVK+GatBpZmDciKv1hpIO59oAKJfC1GyklqXPkIXXgp0tsodtjX0MdujiTXAPJvnGhjAXKUod7EfoIx5GlHGLx05IJUhWWxBau16vzhSZxRQU5TatfaPQswWfgboBC+OwgUA4A++sTyQ6Zwa+OqFRTWlKu8TT2qmBT5Xpqfm14vcXwNFxlb70eFx2eCgAUpF68vnDtBTKfjXFpWMlGVMT3blJzJqxTqATrV45ZfZdDKIxAJALDIRm5O9Hj0Qdl5A2WW0JA9oDN7MSQzJX/AM/lrC5IOLZwaUT5yaKYhgQSxGWgBGltIPwvAYiWcxmgPVSbg/JqaiOvk9jJZWVIVND3DgB/baLQ9kwNPe0Ckg4s4TivDzPWFlRzJZknxIbbLoOcMYbFJChLWO7UzhINCNCksHHvyjqz2aTQghvP6wjiOxkpczP3iSWbxX5PuLi1XilNIXFiQWdCQdDWnnpDXGe0M7EyRJmLGXwupnWctnJ518zFxL7LS0J8Hh5Bm9hA1cA1d+of+IG4vsEmg/ZbtlLw0vulgqaxH7mOqk9qcNPZOYjq3pHBzuzDgqChzYv7M8Kq4MuXQKBFb0ZtIzljgylOSPUZ2LwrAlaK2FHMBxPHMMineIf1P7R5crDTUAnITu1aRRIRnWEZiCTQ6U0O3WM3+JB+y/5Ekdt2i7aOCmUSpyXIdkjlz56RzPEO0ZKQzpHI011hTHcGXLWl1OjVSRmKbXDc/nCasES+QZk7gEgioH/rY3jVfjxSoz8zbsu1Ll4tQVMUECXL8St2e+8dP2fx2F4eSmWO9n5UjR3LW2vHnDrk+FUpRSdnpb2qKxc8J4BiJc2TNQsJM0ZpSptZatVAqDspm3d4yf6KmaL9naPonhc0zZSVTEZSRYtT0iv7SK7jDzVoTmORTJGpNIyXi5ycGlc7JnQl5olOQw1S8UMvtlhMQvuULVMUaMBS0KUYySYk2nRxP9Muy61YwTFjKJXiPWyR97R7cuSlSCghwQxG4McljuNpkFMmVLIJUnPoa/Vo6PEYvupWdioCpZqDeHDUgntWeOj+k+Im8Qm5wJeFzqIWCHKTYJD/ADZo9NR2OwQWlXcoKklwSHqGA+Qjme0fb+YoiVhkVVQlT0ZndhSj/dIV4b2umSU/5MjudXZue9Y1cCOQl/WPsrMm5ZsmWVEXCRpZ+UJcDwRkYeXLJcpSHOj6+Tx0Ce2KsSlSbJJH4SOl7iEppfZ+Ua440RJkBGJpEK6NEkg6ken7xrRBgVtEgDGssbysBtyhDMjT9fSCBB2PpaMA5j3gAmlJAs5/2s/peJYd3MQwEuWk5jmKtS5beLT/AFOUkAU8hHPZqARmIeqhsKfzAcR4h4kl/MfzD0viqVOE+RLRGZPOXx82ah8+UIYhKwYSHKPLNX51gWImtbW4I/S5h8grAZNN4ieGZg4JJ/K/pVoKHZWMAxZz9+8ZLmkVL2oRp5Q4OFKYZwEAO3iJPO4+kM/6ZJFgX3cwUFlKrHLDhIvQluptAhjFqLqJ/bpFvO4ehWh9aQtiuGSiACfJi8KgsXK0lNUXvU18o3Jn5dAPKGpWFQgAJQeVWgy0EU7tJPrBQE8PiFZWyhoxc3kz2ctCxSQ1AmC94SGIChzALc4VDsglCk0Kr+jfWILWgUyOSzF7ff0gs1KWYN6GjwlMwi6lKQr75wCJKGUA0rcOX56whP4bKmqrJT5UJ8xUmDdzNT8Utubj9TDuDKkhjlryc/pBsNFYeyxWHkqMqnwqUSguzuSpxHG43B4hKiDlBSSGqDQ+bx6nhVFwHLGhBbUFx0YmBq4Rbu8r/wC9Lvpd3GsNS+sVf0eN4idOBcgA72J96xaYXi+MXLRLzPKSoZASGSU1cVoqvvDPabDTjPKZgAIYMmwG45ecJ4PDjOEhi9K2Nhr+0ZzdlxR6x2S7foEvJikLSsUJbMksN/W+0K9v8VgcXLlqlIeckjLMQMpSkPRwxNWjnJXC5gQVMydSTT0eghTFSVprRjTw7ciIyTdUi+Ku2DRgloIyTVKrUFWZ6U5g7FzHdYHtBN7jKpSiSnKRSxpcjV44zCz2WClza7uD6+8dJggQkd6shwHRUrLPUJCSqFtsbqiGJUgCiFBgxfKXfSEMOnOXCMpF1MlyDs14tV49KUqaTiVIUCylBABDaWU1hAMFPKFkqTnLOEu5I5AO5BaojblIypBESMiVFSkgghgosTZ23iII0Ipzjje3/EhMWAlKkUsXGtaGOk4PMM2TLWoEEpD1q7XfnHRhb6ZnNLseyxvJzhHiOBUtu7XlIe9f4g2Ew6wGmKSrmA3rUvG1mdDHKJmY3hY11+jxBMvkIipCmoR1UH+ogbsA2bSMeAiSdVHyAAiXd8z7fpAA0eDl/DMQ9jd4Ens4snxLDbCpi7kpq6n5B4cVlAu3Uxz2bHPI4R3bG5GxsOekPYeWAPExOv8AMMBKS7HyDwvLxMty5LjT7vBYg6sKHdJ+ZgC5xBasFxGNKWypdJFwr6aRRzsSSsZwS2jZt9LQAWEzHqs3nUwEAqqp28oblhKhU+LVzUeQtEpksuwIbSjfvBYzWHBLMwHM/bRiZCK1VXV3ryjJaToebl4YkPZkny/eADcvDISAsMTuS3WMWpAHX78onMUE6DyYsYUClAkqAZ71HmzNCAyYsNT2hVCQpxXzesWOZxT2r+ggcvDVcu3kPrWCgFsOlUsq8VHBAFQeu20S74H8VzYUHSGsXITokXuot8gXhdOGQCXyvyev39IKAWxaTQU6Mav0hFGYULU2d/PeL8hmYAjZhBZRAFWGwa8FDKfC4sA1A53i1kY8ECijvT506Qc4eUseJCX31isxnBAFZkmzm/MX5UESBy/bPhgmLE2rAM4IBuTZq/SKDhWEl5g2Zc00AVlSHNqqLEWOkeirw5CNL+IHUXoCG5NtHGcYwYzPKBdT5kgA5fFQMxYAdT0iGvpSY3J7UJCEy5yQ6VfGGrSxHw/tCfEeIJUSlBKkBqZXVXcUJodDrDkrArRKQ+HTNVnCu7UkmjCxBchwaHeKziJntMWvAplOkf8AxqAy5dcqqil7xFL0WW3Z5aUpUpSkrQxcN4mADAJByg9Y7DB4+UZa2mIByuAHcBtcwG0eT8FmCYtOYFiQGCxmfQgki77m0egYbhEplPoGCitQIUbPZ73eE2k6YU2rR5pO4zNGKmTnOcKLkKNA7fhvprAeI8cmzJxmBak1ehIvexs8M8TxswTVoGWpZkhKsz0qS5U43iMvs1NUlx8Rbw7OdTa0arbIdUVGMxK5qnUSTHpvAgBIls48Iob845/h3Y4M81ZCtMrU5846nBSihISpQUwZ2AcC1ByjohCUX0YylFrsOIyNlUQVMbf0J+Ub0ZWTaNxoGNQhm3iMbeMhiOlml3GUPyv7aRASgrSusJ9/nLIALFiQf3hiRJULUPU/zHKbksRw4KoWHJ6g/ekbk8JlM1ebff1ic1RBBvo4B+z6wivFygp1zg6fwu3qIQx48OloDJCn56xqXhZd6A+Ua/vlADKi7NqK9LwKeorSQUjqKQARnBBJOQE6kX9h0gaVP8CT9YnKXLCcuYjkLQ1JwiGofb6wwFsNKU2b2gipJd/O31h+VIZw9G2/eNLkHKQbHrXzvCAqkzPzFvL5QRUtF3c7E/qYzG8PJDhlAVCSWPl6RVzpYCcy3SQXr+jgEW9IVsCzmYnJQkchT5vEBxKlSOX2YpZvHAn8ImFmDUHkBaLHCzUzU0SkHyoT5kw6YBF40GhAB0enuYAVOXAryND+vlGpuDIqUgq3B/WxiBwRAcX1qD6tDAK+lH5/R4bwLPU+bj5NCKFEFifWkNSZaXHwjmHP8wgLRKK7bHfzjC4BNT91gExFHCvvpCq56gNFEbuCekADUyTn+EkHzb3jnuLcPLvNS5HwqDPzD6ilucXmHWuY9RWliYek8PNlENsQfqYKA5yRxQISkIUqWBskFx/udm8oQ4tOzSJrK8SkkWuen7tHZT+z0osQwY158toyZwqSEhkp9x7vGMsMWzSORpHh/ZXBqOKl5wQEkkvyBj1yXiUM5Uno48vlBpfDRnGQV3JZhyIgfG5sjCgKmpWoqolKEqUVHUBmD63FjEZMHJ3ZcMtKjgcfgAvH94GCB4idzyO8X4I0hwy5EyslagSzImoUguf9xDW3ML4iQUFlCO/AoxjSZyZbbtg1chWFiiY/xBtvsQd4x42asyWiJKs1izXzJb0iBxBD5jlAvQlx1YQYGJBUFBZGRiAp2JLXLN5VjJ88pFB5uG84kwjeWHQrKvF8YyAOL6ioen20CPGl/kP/ABP6xdNGNEcX9K5L4dJhcC1h99IZOEUBdjyMMIWpqt5fxC04zCXC8rbB45aZ0ElKyiqhA0TAfhZ96VipxfCFTQc80V2S31gXDuz6ZJKitS9gTTyDwwLSbxEJLFVdrmJqWhQcBzsS3WxiOXZhyaMThcpckn5QCC4eTKI+ADzJ+sGUgD4affOAENZ/L+InJU7sx6wDNTZi9K/ftGsPNJupvKBGdWrgDYUjJklSgSlSwG/cUeEAPFTglRBIB23fatYWxGGE0f5Mwa1wfMVhgFgAtCSdyx19Ymwq9AToD84AKebwSSCHEzMdDTzsIshKyJASPCOQp99YZKBdJJ8nhKckk1A8qfW8OxElTQoMQPl9YVRw8u6SAd/0iPd7uK1LP84ekqTRpii1GKYAFp0iZqxG0KJzig+cXBmAUU9df4pC696HY/zAMFh5yk1cNuYIuc5BId9oXnksGD3teK8Jmq+EMd1QAXwnC4p97PB5fFCL1iuwsrKP8i33q3XnDJWktkb0+3gAtEY1RFCPN4ixNMyb2F4U70AVAc8tYNITsfaEA0nCNv1BiwlqGUg19Iq05jc/T6xJc4jSkAFeviHcqIWkjalDuYV4liJKgWLl6dfoIuJsxMwFK0uDvp02ij4nwBeYKl1D1Dj50eCPYn0VBEaEMrwiwWKSD9621gUyURpHZaMGgcYYlGiAA5YDd4YjQPKJA7QPvAbF+kbQp9xC5IKCGYAWJDxA4hH5h6iIkIQfEQCdx+8SM+X/AOQeo/WIc2VxR2zxsnwvrGRkcxsJJWSC8Fwwe+8ZGRQxlKRtBcoMZGQhC+JQAKDaFkRkZAMscLh0ksRtEZ3hWyaCMjIYmDQgKuAawKfLBTURkZEgV6CyT5fWCAu77fSMjIaELAuC+0L4RRJMZGQxh5ssXbUROasghtyPKkZGQgDISCmoFtucVmHDFhasZGQgJTgxDa/vDyZYHp9I3GQMYxPlgJDAWjSVFh0jcZEjAyZyjUk/Zh6UHBfT94yMhgxGbfzjUuYWNYyMgQmJmqi+8W+DlAm2kZGRTBC3aPBS0pzJSAaW89I58JGR9XEajI6IejGXYPuwbgRGZLAFIyMgn2KPQgqWGWdQqjklq84EJh5egjIyMJG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data:image/jpeg;base64,/9j/4AAQSkZJRgABAQAAAQABAAD/2wCEAAkGBxQSEhUUEhQVFhUXFxgaGBgYGRkcGhoaGhoXGhccGxsdHSggGBolHBgXITEhJSkrLi4uFx8zODMsNygtLiwBCgoKDg0OGhAQGywkHyQsLCwsLCwsLCwsLCwsLCwsLCwsLCwsLCwsLCwsLCwsLCwsLCwsLCwsLCwsLCwsLCwsN//AABEIALMBGgMBIgACEQEDEQH/xAAcAAACAgMBAQAAAAAAAAAAAAADBAIFAAEGBwj/xAA8EAABAgQEAwYEBQMEAgMAAAABAhEAAyExBBJBUQVhcQYTIoGRoTKxwfBCUtHh8QcUIxViktJTcjOisv/EABkBAAMBAQEAAAAAAAAAAAAAAAABAgMEBf/EACQRAAICAgIDAAIDAQAAAAAAAAABAhEDIRIxE0FRBCIUYYFx/9oADAMBAAIRAxEAPwDi8bw7FY9Ik4PDLWlC1krS4QoE+AOogUDPzDwnxL+nnEMPJVNxEqXKQkXVMlAk6BICiVqOgFTHZr7YY3KJcucJaR+RKQR6pP2Yq04aZNmJxE2dMXNS5QqeoKSC34cxanL2jPkkVxbO+7OyVplol5AVISlJDAsQAD1rCXEcZKlTVBgFqU66Byd1c457h3aydh8yEMos5Xcv+kIYrCzJrYqatSu+UpiG/AwrTyAbSMZTp7NYY21r0eqcAxaV2jopuKRLS6iABck2jxzhXFFYeSZiFKzFYQAUuwykuzXp7xrF8TXMKVGYZhZJIzsxrTK4CSDeJ52XLG49nd8c7QCeMko/49T+b9BFEVgXZ/eOZViCCGzNYDf97aw8hS2zIWAQDcPVgzab9Y6I54xVGMsTZbLylqmhehb1Y1EIy+FykzM4mzXd8veqKX6PB+FcRzSymdOkpVQ+JCiGOxANXp5axvFKKCCmZIWlvwBQIYEvVIDdKw/5KJ8IWbJlrbMEqazsYGOHoY1NW1LhtjFcMexBOVQ0Fn63ALe8GwuKQTmADu1WAAflFeeJPiY3/piUtlOV6uznleE/7OYlmVqdCPeHTjpb+NYBoA1ulvJoPL/ynJJ8a2JAFTQEu2to0jOLE4tCX9uq7qfmq8KTMFMBfMhQzOAU6DchvSLqUSxf2N4rTxViR3bAE3P0ApA2qEkyEuctUzIgAZ0sSqgCgpLGjsLjzg4kLkqUo1ykMEl85eweyaX9orMXxdYWFISmiSGqXdi7hjpCw7QzlnL3aAXaruOrxzSUd7ezpjJ60tF9NUskrJCyrfR0sfMfQQhOw7nxCoG1vOLDD4mpGVIoNRV/KJzJp0SCNwfto1hTiqMZ6bKKdNCVHIosHYF/nB8NxJVRQ0oQT9RFmcNWgQEt+Vy/OJSMGASaVuAKRaTJbRWJ4ssO7DyPzaJniqwxIRl3CmPobRYHDITUACz0f02gMwKBc+JO3LkLGHTFZrC4szBSqRrT9aw9LVzDcv3hWZNYDKjkBRm8vKJJxKEjxIIPrESbTKVMZViACzFukECwYr5uNKvhBZ6VAeBzO8PizEOaAAN5b9YamwcUWiRG/SKhObmTp4oJhkISyghQJ0SSRzJBNItSshosjEELSp2NiRbUXiK5mUOSG++cZLmpIOVQpfl1irFRIJH2IwCsBRMOqnDXAZzvq3rAsdiSgOFeeV/qILChibh81HPoPqIQXgpzlp7B6Du0UEZhuMIKfEWbUJVXyaFjxza2nhhOSHxEJnZ45vBiJINgy7nnQRXcS4MZaklUxCjlJdKia7OzPy9xFmmUQl93vfeNg38LcmfSPP5tnXwRRGSpgA9nIN3tZ7UeLjguOUmX3OIliZLSomX4suU6gkULkvW8TxDoDO4f50NwfWIpWgkgBho5y9GpES/ZUaQlxdof/vZa0TZagZLLBSWz0AIJZLUIeFFKw6gUieoquAU0J6qNLQw4KUgZmAISzKd3J1rcjygSsJLdikEtcXepZtIhRo0nkc+0V2FQsKBKwoFwEpDP57W6xaYHEJbKcwejJDF2p5EwsrBJCgSnKoVSxdm06weYlIfNp5Mbb2DdLxTMqGZWFz0Hidxs4AeurfrC+IWqWClNSR4bu/r+8CISPEC48IHiIGr1sKRNSwpILpzGtX5M2+lYaAApJylKnq978xUOz/dYMuqcoLFh6bOANBA2Dh1FidPEz11Zj+kSNfClQCdyALOR899IqyaBS5pS2YkbGrChBdxcw0lE2XkmylKBUCUmoahFxXlQwGcpZCgmZT8TipOrC9IWmTVeEGjMHZw3K+UW2i9donZcSMcpN01LOcpHIlntf0hTiuOzhOUEEEl2q3KsEQEKBcB3opzUnQ1rEUgqfKhgCWc3FQKHnDWV9CeMo8zEEFY/2lw7NSh6esXHCcEVByC7aklveCyULCmyBQLPSlaFz5PTeCmd3ZIlqDO3LmN768oht+mUkNHCEMfCQL3DecMysMoozN4XZ3MIjFFRynKQaGmnmYs5WIIR3YPhJBI2ItWNsLfszyJGky2sS2oekSKo0otQ0O0QMkE3bUN71jqswDk8ohMKdRADhVD8XqT9DeBGSqz0PSAB3wlm+toRxyG1LW3bpGKw6qlJILXLGBrQU+PMT5P0rCfQ0Dkyq+IFh1qIflz0sxJ2sbQKRilKANa2a/pApwpfxah63jLTL2ExsgKT4DXqRXyrFdKws/MCmaTcmqqNpasWMvAkC5B0+2g/D5UyXUL6sAPeHwfsm0UK5M85gSohqEqZ/LeJeNCfC4e48PoXrrHQ4iSJhdQB9IXncOBsAbXc011NYHj+D5FHKx00nL8NC75ffTeJYrvPhYF9qF70Ii5Vw1PdpQPiClHMalizDZug84WVwpYoCCPfy0hKLQNorJAUlxUH9+sQ7sf+JX/AfpFkvBTmsNri0SGFmjUQOI7EM7pISPEXqUklm62vaJYeW6glDBtXOjux0FYgmaBpVnHMBvQ1iCFEeIpDXAf6UppyaOM6RuedyFe5+/nAloJACUgpS4FajUsPSFkKCiQFAmtCQNyQA/Sg/WEMXx1kjux4xdergv8Ar6wRg3pCckhTtTxVeHCUILTFVJd8o9Nee0c5g+NTs4UqesEbkkdG2iPGitfjU5JLk9flCfDMIZs6XKFCtaUvdnLO0dMYKKMJSbZ33DcX3oCi5Bo4+HNuQzgXh1WIUnLRTGl9eYNxeFeC8FVhpigJoVLqFAhiFBtNTzpaLxMtASMwCgHIzFvIteOadJ6N43WxKZNDCxTcpLC4NiObUe0QUpRS5SM1AHexGhYixNoJMQUmwYBgwsGvza8SXLSpIS5Yqc1autRp5QkV2Cw88VcFLXYggEM5FaX+2gSpctT5W+76O14dk4QJUxQE5XB3vVy9dRcu8Hx2HlhTy5jqyi+V3IGYUoKg0g0gEFyylPhISOlPam9ecDRJ8KVJUC7g2PMHetfSH1T1pKwhgCKskKod/wBrVaElYCYghZysoEVCQKi4pT94oQIZvxXFmCmU59BTpDeHmkBurEjdmB5hrc41MZSRQpIsRV9jzDwvMLDwpsfEo0Ifrc9IGrBNIYkzpjFjl2sfLfnWzRhIBLjRwaXp8i8TwyFd24OoY3Dm+gIB2O8T/uHAQKEAaMwq3UaQaAVluknIoubeWnyhgqW3gJKhUivSm4/SNkNU5XLmx086wOTjK2FFEmleYBP3SNI0Q7DTZswlKVpcqPxEEMDU19qQwJpSSDLqGsSdDW7wnKxRUSBMVrc+wJueUblYpdfGRsS7B2AfzMXyivZPFlsnEKSljVO7F+evO/KByeIJJYnKKAPYHmQ5eK0Y6YwT3iiSSHo1PK0DkLYKzpKy96DUWcuddoTyV0LhZYcQ4smXYO/n60hOZxhRTS7UAI2q5cNSAJ/yDk5rvb1bnC6eHS1n4RtXnrsYTyOtleNFn3ikpSosCXYC4IF1NbziaceoB1LUbAEsS12+94rv7BnLKUprhi1qnVVKecbnYZRS6tKh6GmhH3pEJu+ymkXmA4lnqqgbcBy+z3h5K3BIBDMCCCCHD1eOYTiVpSUlOXVg1GsxFrwfDY9QDsN3BNevNhFxySTIcEzokmrfX7pBBFNJ4xmT8KAqwc0fqWYaX3ieH46i0zKkh+nrG0cqMnBltljSkp+Iio1cU9qQvLx6FEBMwVD0d6QwLbxopJk0wMzEAJchuV/lATNTt7L/AEjeKRcpve5ijUjp6H/rCbaBKxed4Vl7VA5DX52gE1C7ZgEH8wZrF3fZrxFc8gtUAhqhwCbOQ9aXDxX8RXiFgJ72UhJH4S6rNqzUGjbRxpHU2V3afiwS0mUMuX41A/Eo3yt8IZrXip4RMKllyWaj2fSG+K8FyM63J/Fv5aG0Bky8oYGNo1RlKxWbjlpC5asqg+v6+ka4PjZkqYlcpu8dkUqCp0hudYtJnBlTBmS1AWG5bUn7frHXcD7PowwzKIWXCwR+EgEBLG4KVKB5gQOSQlFtgcapFEEKUsJTnoyswACswBVWj61eG04hRT+G1Ar58o0uSglRSpId7uamr7tzq0TkoIJAKCW+IHXe5qwf3jBs3SKefjZw8CUC70L7s5eggH+ozSopKS9fCgAAt+Uu7BiaRbyknMrNR6ksCXfS3P8AiIgJBAUhWfSgIYvvvXX2itE7Ny8TnZJSc92JBobgvszjmoQXDYRZKgEH4dWIdw7/AJfP6QWVJl56BnBIdgpNWJDW6V0h1WKShSzu5BcOKWf2roYykWhIBSAySlRNGIUHDtmB5EkQ9gcSQwmMpyEpGUlIJoBmufpAMPPqhMwAkqYCjjNQNyu/2YwpKVFleJKhTMBs17NV+lIX/R2PL4f4qFI5BreejPtCszBs4WMtiFC46ixtDBmLZTrKqgudzpbptFfi8esDwpJbQCtKlm0O3OBW2AY5hVChlJPhbq9RsGpCnfTEllBzRwSW6PBpM9a0hnBNa02ehryiGMQwdJCNAFkVY6EpAA9Yuvor+BJagsJChlIuxo1BducBXhT+FRPJuovGgMxIzSy75WWk9aPa8MKws1UoJQEoyq8JSEurNQkkB2FaQlL+x0DRh5eUJyjV9Xe7vfa0YoDKMofQBxTq9h1gs4zfi7lYd2ZCmFLkCoD7bQjImrdKnuGo7auW3h2Kg+OQlIQM4SLFSC7ULEsWNS1DrrE5csKBeZmLbPsDrTT1ismcVl5glR8SVae3L1hjAYEzCVyCgkDdOZ6/lUd7FobdLYkregiHNKJ0BbX7+cRGHEtPiLk3pRmeoFQX0Y3iHelBYuSAxBDB6s1z/MMYfEVBUlRDUavTyhgOYXiE1AQsIQUqASGQh7h6FNw9zUtDGM4jMWkhQQAbsmU/QkC+7RX/ANyCpdFMoOMrGr18NXBt/MDQUkZXHxE1TvYG0So2wfRiJZUlSkDOzuQrzbX0EbwwBAKnTuBUJ1Zyz2sYHLwoRYpDgOzivMD7pDuGwqW8UxLO9AxazZhcNG3GTItCk7AJX8BDu9dfN9ucbl8HWoHMgVatGp51izkyMOHAzAUuVMSLa3ENS1ywkAFIAHU++saKP0z5fCok8NUVEFBQQzF33DhX05iLZPDyLLPryYdYBKmhSiQo5iPxGhGjAUeFsQssQtYVU/EHY6VEHCKdg5N6H8TkSXOUXavICzeKsZ36PzJ9R/1iumYoKTkXLzhNqmg+tNYV/uJekst/6/tFciaFcEAj4syj+Jgmt25k194GualN8qQLEs/K9zSJcTwE+WG7sm3iFQOTguDSFJcudTNLUXvQs3P9I5+NG9muML71GUEUPhU4AUbF3ZqPFNhuGqVN7tVCz70cB+dTHTSjkDKAQOYozdIQ4nKzrTNlMSlJBT+ZJqRy0aCL9BJXs1wsMtcvxeCpo1DQbhz4vSLTC4+yUhQNqvXqTQ+UB4HhlzEqmyvEykhYJAJBznVqpYDy84b4lhu5GabKIuQ5SAS1A70+Y2MJ7CIGYFqJLln+FgQd9H3rE0TBmCglKWuOpLv5PHN4Tjk1ClFXiBejs1fwlrfOHsLxMqcpkh9fEwD8zqYp4pC8kS6TOQskLCgsF2rXbIQKgBrb8o2ZhJJAvYksen7xWS+IkkZgl9GqQ/OlaxcYRAmChLs1RQ9WheKQ/IivMwoupn+EMDoKPeMw5UVMVJfVxTdnBHKrw1NwUwFu7KkmoyAmlXPpvAZiBYggNsbm4dvZ9YTQJjcuYlTV8WUg2ZwW+E2DEcoiMCpZLP4wHuWa3SrGm0IpV8LpOnk/Xy5xYLnADKkEV0s50A9PSI4FWgZVkYE0Yl2qTRnryHoYJNm+EaqckgguARvr10hHEKzKAUpzcOagh2vahNYYkSyRQEGz5Tah87+kXwFyGZSiEkMAWobu5GZLHakSmA5Ump8NS+rnTSjX9axDxVdmFAdnvA0LDXSmt7joQBeBY9g5AMdh6sA3N29rQqcMzqUUkgVJZgA9ed3i7m4hKklKlJc6gemkcd2lxZKhLFUhgtSUsCdn1jVqNGVsaVxhSge6CQhP4yKFtkneK4cbVlIBDa0qfd25CLr/AENc3CqMth4XLnRyAB1vHFy5BA8Thvk7RlCUZWazjKNBJ2IJJag2GkZw+eywcxGxBYiNLwxyqWhKlIF1B/CX1+9YCJQUHBr840dUZpO9He4ftinwIno70gsVADPlYMQQPiDWN46jE8GCQhSC6F+JKiGJBHwkaekecdiMAZmNkpyhQC0lQ5ONNdI+iMXw5MxGQinLTptHFkmsU1X+nTG5x32ebq4WCnxEAjYO1t9ekFRw+UzliTQqVe/sYe7T4HuZyEJIOcEpBYWNa3oDFEpSySEJqD+Ej3jthli+kc04SXbHp+FCEPnAYH4gloqE8QQfiD76iLDh/D1EET0JI/C9TX5CGzwqUxGQAEMWpa0bNN7M7or5S0qonMnUUPzIjU6SRqCN9R9/WDjh0pAYKKdB47QRXDEAOVrA0OYfpE8WFoijCpUzKALMyvZobTwtDDO5OwNIhIwCU3KlVdiaU5a+e0O96YtR+kti68Ih/wD4yaXDEf8A6f2iIwsr/wAZ/wCBieK4gEXBrskn6QqeJq/Ir/7f9YrQElJUpRUtzqGSPKulPnA0pYVDHmfTpAJePUDUMKUcgQX+5z2DNav2YxaNEwpTRyBamz9IXK0M+VLHkCfarVhnJQ5r1u4IfpAJqSC3zIJHOkRRQv8A6RIUQVJYAp8CVKQCAXYhKm9QY57tPwjHYiY6UoUgOEIRNBYDU5iCVNcx1ShRxbVhrBJPDJkwZ0OANf1EMlnlncLkzBLmpIqApOoo+lNouM7pASwAsn5+fOIdspa0zc5FwGLUzJ+rNFbgeJJUtKVeBzf8PntGiZLRYSkF7RaScepAATWvQxdTuEd2gFeV6MRXMCKEbxVScJV7sWb71gsKFuK9uMVIWkSwhLVBygknmdm05w9wDt1MnTUpxMpKk6lBKT1ynwk+kUnbBMpkpf8Ayhi1aDnCGGSoBJl1O4q3kKvEges4rASsUlC0kZqZVJehFWNa+dYyZwSQJbAnvFAEqNT5CwT6WrHKdh8VMQtSUlXer8SUrSUg0bLUZD6vesWPbKZNRJl4pAmyZqpnd4iUXypVlGRhbKoA1FDmiG1dFq6L2V2SlKSn/JMIu4yZwxsQUsAPWHpXCyVB1d4zOVVd69PSFuzXZ84zDIXOGQguCkgEjeln2O0Icc4JiMItMzDzJikFRzJWQQAWoN36Rm8iWi1Fl5i/7VTomISAxdRUAQRzoQBd3jzlaQlTByHLB+taXoBUR2krtNmmmTPwzlqEpcEvu3m8PTl5UgS5ABLfCkC7m/pHPP8AKUdNG8PxnLpnCyseJc0S1BTrBTlu7giril/WLZHBc+TwpypNA1qivMxtHY2amccWpTklRykVFmAPrHRyUhpbkOLjmYyzTlJXE1xRjG1I47i/EZeEQqUtJUojKUgswJIvvr5wSXwXBTcIQik5SGDl1BSj86N5xzXa2VmxCyCaVrz2iu4GmYZ8vugpSs6SAHu4jaGKo2mZTy3KmZg+FYr/ACIQiYGGYpYgECx6sYr5wcuAU8tX1j6Zw+HLAqRlLBwYreNdk8NPkTU90hKlJJCwA4VcF+sSvyG3TQeNJaZ4/wD01WE4+WaFRKUpB5mp8g/rH0LJDUMfNnYuWsY7D5Pi71DHk/i9nj6Zw6XroBCywcsiolypHkX9YMf3c+QpB8csFQY1vbcPWOTn9ppEzDrMyWRimUDMSSkgg/4z6MD1hr+pnFhPxyjT/GMoZrXruY4adLOZTu6vqxjohjS18JlN0jouF9tpqBlnZljQhs30eO9wmAUvDInzc0tayMiM+c5NSoGiTyDx4+UKQoZklJD3Goj1Ps7xArw8pUwrJKbsTTq0dablo59Isf7XoRzETKEsEkUpyEbSXsY2LuwLWcA/PWNTM2lQ294Fip5SUgIUoE1IanWCCNwMEYk9YlWFMThVK+GatBpZmDciKv1hpIO59oAKJfC1GyklqXPkIXXgp0tsodtjX0MdujiTXAPJvnGhjAXKUod7EfoIx5GlHGLx05IJUhWWxBau16vzhSZxRQU5TatfaPQswWfgboBC+OwgUA4A++sTyQ6Zwa+OqFRTWlKu8TT2qmBT5Xpqfm14vcXwNFxlb70eFx2eCgAUpF68vnDtBTKfjXFpWMlGVMT3blJzJqxTqATrV45ZfZdDKIxAJALDIRm5O9Hj0Qdl5A2WW0JA9oDN7MSQzJX/AM/lrC5IOLZwaUT5yaKYhgQSxGWgBGltIPwvAYiWcxmgPVSbg/JqaiOvk9jJZWVIVND3DgB/baLQ9kwNPe0Ckg4s4TivDzPWFlRzJZknxIbbLoOcMYbFJChLWO7UzhINCNCksHHvyjqz2aTQghvP6wjiOxkpczP3iSWbxX5PuLi1XilNIXFiQWdCQdDWnnpDXGe0M7EyRJmLGXwupnWctnJ518zFxL7LS0J8Hh5Bm9hA1cA1d+of+IG4vsEmg/ZbtlLw0vulgqaxH7mOqk9qcNPZOYjq3pHBzuzDgqChzYv7M8Kq4MuXQKBFb0ZtIzljgylOSPUZ2LwrAlaK2FHMBxPHMMineIf1P7R5crDTUAnITu1aRRIRnWEZiCTQ6U0O3WM3+JB+y/5Ekdt2i7aOCmUSpyXIdkjlz56RzPEO0ZKQzpHI011hTHcGXLWl1OjVSRmKbXDc/nCasES+QZk7gEgioH/rY3jVfjxSoz8zbsu1Ll4tQVMUECXL8St2e+8dP2fx2F4eSmWO9n5UjR3LW2vHnDrk+FUpRSdnpb2qKxc8J4BiJc2TNQsJM0ZpSptZatVAqDspm3d4yf6KmaL9naPonhc0zZSVTEZSRYtT0iv7SK7jDzVoTmORTJGpNIyXi5ycGlc7JnQl5olOQw1S8UMvtlhMQvuULVMUaMBS0KUYySYk2nRxP9Muy61YwTFjKJXiPWyR97R7cuSlSCghwQxG4McljuNpkFMmVLIJUnPoa/Vo6PEYvupWdioCpZqDeHDUgntWeOj+k+Im8Qm5wJeFzqIWCHKTYJD/ADZo9NR2OwQWlXcoKklwSHqGA+Qjme0fb+YoiVhkVVQlT0ZndhSj/dIV4b2umSU/5MjudXZue9Y1cCOQl/WPsrMm5ZsmWVEXCRpZ+UJcDwRkYeXLJcpSHOj6+Tx0Ce2KsSlSbJJH4SOl7iEppfZ+Ua440RJkBGJpEK6NEkg6ken7xrRBgVtEgDGssbysBtyhDMjT9fSCBB2PpaMA5j3gAmlJAs5/2s/peJYd3MQwEuWk5jmKtS5beLT/AFOUkAU8hHPZqARmIeqhsKfzAcR4h4kl/MfzD0viqVOE+RLRGZPOXx82ah8+UIYhKwYSHKPLNX51gWImtbW4I/S5h8grAZNN4ieGZg4JJ/K/pVoKHZWMAxZz9+8ZLmkVL2oRp5Q4OFKYZwEAO3iJPO4+kM/6ZJFgX3cwUFlKrHLDhIvQluptAhjFqLqJ/bpFvO4ehWh9aQtiuGSiACfJi8KgsXK0lNUXvU18o3Jn5dAPKGpWFQgAJQeVWgy0EU7tJPrBQE8PiFZWyhoxc3kz2ctCxSQ1AmC94SGIChzALc4VDsglCk0Kr+jfWILWgUyOSzF7ff0gs1KWYN6GjwlMwi6lKQr75wCJKGUA0rcOX56whP4bKmqrJT5UJ8xUmDdzNT8Utubj9TDuDKkhjlryc/pBsNFYeyxWHkqMqnwqUSguzuSpxHG43B4hKiDlBSSGqDQ+bx6nhVFwHLGhBbUFx0YmBq4Rbu8r/wC9Lvpd3GsNS+sVf0eN4idOBcgA72J96xaYXi+MXLRLzPKSoZASGSU1cVoqvvDPabDTjPKZgAIYMmwG45ecJ4PDjOEhi9K2Nhr+0ZzdlxR6x2S7foEvJikLSsUJbMksN/W+0K9v8VgcXLlqlIeckjLMQMpSkPRwxNWjnJXC5gQVMydSTT0eghTFSVprRjTw7ciIyTdUi+Ku2DRgloIyTVKrUFWZ6U5g7FzHdYHtBN7jKpSiSnKRSxpcjV44zCz2WClza7uD6+8dJggQkd6shwHRUrLPUJCSqFtsbqiGJUgCiFBgxfKXfSEMOnOXCMpF1MlyDs14tV49KUqaTiVIUCylBABDaWU1hAMFPKFkqTnLOEu5I5AO5BaojblIypBESMiVFSkgghgosTZ23iII0Ipzjje3/EhMWAlKkUsXGtaGOk4PMM2TLWoEEpD1q7XfnHRhb6ZnNLseyxvJzhHiOBUtu7XlIe9f4g2Ew6wGmKSrmA3rUvG1mdDHKJmY3hY11+jxBMvkIipCmoR1UH+ogbsA2bSMeAiSdVHyAAiXd8z7fpAA0eDl/DMQ9jd4Ens4snxLDbCpi7kpq6n5B4cVlAu3Uxz2bHPI4R3bG5GxsOekPYeWAPExOv8AMMBKS7HyDwvLxMty5LjT7vBYg6sKHdJ+ZgC5xBasFxGNKWypdJFwr6aRRzsSSsZwS2jZt9LQAWEzHqs3nUwEAqqp28oblhKhU+LVzUeQtEpksuwIbSjfvBYzWHBLMwHM/bRiZCK1VXV3ryjJaToebl4YkPZkny/eADcvDISAsMTuS3WMWpAHX78onMUE6DyYsYUClAkqAZ71HmzNCAyYsNT2hVCQpxXzesWOZxT2r+ggcvDVcu3kPrWCgFsOlUsq8VHBAFQeu20S74H8VzYUHSGsXITokXuot8gXhdOGQCXyvyev39IKAWxaTQU6Mav0hFGYULU2d/PeL8hmYAjZhBZRAFWGwa8FDKfC4sA1A53i1kY8ECijvT506Qc4eUseJCX31isxnBAFZkmzm/MX5UESBy/bPhgmLE2rAM4IBuTZq/SKDhWEl5g2Zc00AVlSHNqqLEWOkeirw5CNL+IHUXoCG5NtHGcYwYzPKBdT5kgA5fFQMxYAdT0iGvpSY3J7UJCEy5yQ6VfGGrSxHw/tCfEeIJUSlBKkBqZXVXcUJodDrDkrArRKQ+HTNVnCu7UkmjCxBchwaHeKziJntMWvAplOkf8AxqAy5dcqqil7xFL0WW3Z5aUpUpSkrQxcN4mADAJByg9Y7DB4+UZa2mIByuAHcBtcwG0eT8FmCYtOYFiQGCxmfQgki77m0egYbhEplPoGCitQIUbPZ73eE2k6YU2rR5pO4zNGKmTnOcKLkKNA7fhvprAeI8cmzJxmBak1ehIvexs8M8TxswTVoGWpZkhKsz0qS5U43iMvs1NUlx8Rbw7OdTa0arbIdUVGMxK5qnUSTHpvAgBIls48Iob845/h3Y4M81ZCtMrU5846nBSihISpQUwZ2AcC1ByjohCUX0YylFrsOIyNlUQVMbf0J+Ub0ZWTaNxoGNQhm3iMbeMhiOlml3GUPyv7aRASgrSusJ9/nLIALFiQf3hiRJULUPU/zHKbksRw4KoWHJ6g/ekbk8JlM1ebff1ic1RBBvo4B+z6wivFygp1zg6fwu3qIQx48OloDJCn56xqXhZd6A+Ua/vlADKi7NqK9LwKeorSQUjqKQARnBBJOQE6kX9h0gaVP8CT9YnKXLCcuYjkLQ1JwiGofb6wwFsNKU2b2gipJd/O31h+VIZw9G2/eNLkHKQbHrXzvCAqkzPzFvL5QRUtF3c7E/qYzG8PJDhlAVCSWPl6RVzpYCcy3SQXr+jgEW9IVsCzmYnJQkchT5vEBxKlSOX2YpZvHAn8ImFmDUHkBaLHCzUzU0SkHyoT5kw6YBF40GhAB0enuYAVOXAryND+vlGpuDIqUgq3B/WxiBwRAcX1qD6tDAK+lH5/R4bwLPU+bj5NCKFEFifWkNSZaXHwjmHP8wgLRKK7bHfzjC4BNT91gExFHCvvpCq56gNFEbuCekADUyTn+EkHzb3jnuLcPLvNS5HwqDPzD6ilucXmHWuY9RWliYek8PNlENsQfqYKA5yRxQISkIUqWBskFx/udm8oQ4tOzSJrK8SkkWuen7tHZT+z0osQwY158toyZwqSEhkp9x7vGMsMWzSORpHh/ZXBqOKl5wQEkkvyBj1yXiUM5Uno48vlBpfDRnGQV3JZhyIgfG5sjCgKmpWoqolKEqUVHUBmD63FjEZMHJ3ZcMtKjgcfgAvH94GCB4idzyO8X4I0hwy5EyslagSzImoUguf9xDW3ML4iQUFlCO/AoxjSZyZbbtg1chWFiiY/xBtvsQd4x42asyWiJKs1izXzJb0iBxBD5jlAvQlx1YQYGJBUFBZGRiAp2JLXLN5VjJ88pFB5uG84kwjeWHQrKvF8YyAOL6ioen20CPGl/kP/ABP6xdNGNEcX9K5L4dJhcC1h99IZOEUBdjyMMIWpqt5fxC04zCXC8rbB45aZ0ElKyiqhA0TAfhZ96VipxfCFTQc80V2S31gXDuz6ZJKitS9gTTyDwwLSbxEJLFVdrmJqWhQcBzsS3WxiOXZhyaMThcpckn5QCC4eTKI+ADzJ+sGUgD4affOAENZ/L+InJU7sx6wDNTZi9K/ftGsPNJupvKBGdWrgDYUjJklSgSlSwG/cUeEAPFTglRBIB23fatYWxGGE0f5Mwa1wfMVhgFgAtCSdyx19Ymwq9AToD84AKebwSSCHEzMdDTzsIshKyJASPCOQp99YZKBdJJ8nhKckk1A8qfW8OxElTQoMQPl9YVRw8u6SAd/0iPd7uK1LP84ekqTRpii1GKYAFp0iZqxG0KJzig+cXBmAUU9df4pC696HY/zAMFh5yk1cNuYIuc5BId9oXnksGD3teK8Jmq+EMd1QAXwnC4p97PB5fFCL1iuwsrKP8i33q3XnDJWktkb0+3gAtEY1RFCPN4ixNMyb2F4U70AVAc8tYNITsfaEA0nCNv1BiwlqGUg19Iq05jc/T6xJc4jSkAFeviHcqIWkjalDuYV4liJKgWLl6dfoIuJsxMwFK0uDvp02ij4nwBeYKl1D1Dj50eCPYn0VBEaEMrwiwWKSD9621gUyURpHZaMGgcYYlGiAA5YDd4YjQPKJA7QPvAbF+kbQp9xC5IKCGYAWJDxA4hH5h6iIkIQfEQCdx+8SM+X/AOQeo/WIc2VxR2zxsnwvrGRkcxsJJWSC8Fwwe+8ZGRQxlKRtBcoMZGQhC+JQAKDaFkRkZAMscLh0ksRtEZ3hWyaCMjIYmDQgKuAawKfLBTURkZEgV6CyT5fWCAu77fSMjIaELAuC+0L4RRJMZGQxh5ssXbUROasghtyPKkZGQgDISCmoFtucVmHDFhasZGQgJTgxDa/vDyZYHp9I3GQMYxPlgJDAWjSVFh0jcZEjAyZyjUk/Zh6UHBfT94yMhgxGbfzjUuYWNYyMgQmJmqi+8W+DlAm2kZGRTBC3aPBS0pzJSAaW89I58JGR9XEajI6IejGXYPuwbgRGZLAFIyMgn2KPQgqWGWdQqjklq84EJh5egjIyMJG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data:image/jpeg;base64,/9j/4AAQSkZJRgABAQAAAQABAAD/2wCEAAkGBxQSEhUUEhQVFhUXFxgaGBgYGRkcGhoaGhoXGhccGxsdHSggGBolHBgXITEhJSkrLi4uFx8zODMsNygtLiwBCgoKDg0OGhAQGywkHyQsLCwsLCwsLCwsLCwsLCwsLCwsLCwsLCwsLCwsLCwsLCwsLCwsLCwsLCwsLCwsLCwsN//AABEIALMBGgMBIgACEQEDEQH/xAAcAAACAgMBAQAAAAAAAAAAAAADBAIFAAEGBwj/xAA8EAABAgQEAwYEBQMEAgMAAAABAhEAAyExBBJBUQVhcQYTIoGRoTKxwfBCUtHh8QcUIxViktJTcjOisv/EABkBAAMBAQEAAAAAAAAAAAAAAAABAgMEBf/EACQRAAICAgIDAAIDAQAAAAAAAAABAhEDIRIxE0FRBCIUYYFx/9oADAMBAAIRAxEAPwDi8bw7FY9Ik4PDLWlC1krS4QoE+AOogUDPzDwnxL+nnEMPJVNxEqXKQkXVMlAk6BICiVqOgFTHZr7YY3KJcucJaR+RKQR6pP2Yq04aZNmJxE2dMXNS5QqeoKSC34cxanL2jPkkVxbO+7OyVplol5AVISlJDAsQAD1rCXEcZKlTVBgFqU66Byd1c457h3aydh8yEMos5Xcv+kIYrCzJrYqatSu+UpiG/AwrTyAbSMZTp7NYY21r0eqcAxaV2jopuKRLS6iABck2jxzhXFFYeSZiFKzFYQAUuwykuzXp7xrF8TXMKVGYZhZJIzsxrTK4CSDeJ52XLG49nd8c7QCeMko/49T+b9BFEVgXZ/eOZViCCGzNYDf97aw8hS2zIWAQDcPVgzab9Y6I54xVGMsTZbLylqmhehb1Y1EIy+FykzM4mzXd8veqKX6PB+FcRzSymdOkpVQ+JCiGOxANXp5axvFKKCCmZIWlvwBQIYEvVIDdKw/5KJ8IWbJlrbMEqazsYGOHoY1NW1LhtjFcMexBOVQ0Fn63ALe8GwuKQTmADu1WAAflFeeJPiY3/piUtlOV6uznleE/7OYlmVqdCPeHTjpb+NYBoA1ulvJoPL/ynJJ8a2JAFTQEu2to0jOLE4tCX9uq7qfmq8KTMFMBfMhQzOAU6DchvSLqUSxf2N4rTxViR3bAE3P0ApA2qEkyEuctUzIgAZ0sSqgCgpLGjsLjzg4kLkqUo1ykMEl85eweyaX9orMXxdYWFISmiSGqXdi7hjpCw7QzlnL3aAXaruOrxzSUd7ezpjJ60tF9NUskrJCyrfR0sfMfQQhOw7nxCoG1vOLDD4mpGVIoNRV/KJzJp0SCNwfto1hTiqMZ6bKKdNCVHIosHYF/nB8NxJVRQ0oQT9RFmcNWgQEt+Vy/OJSMGASaVuAKRaTJbRWJ4ssO7DyPzaJniqwxIRl3CmPobRYHDITUACz0f02gMwKBc+JO3LkLGHTFZrC4szBSqRrT9aw9LVzDcv3hWZNYDKjkBRm8vKJJxKEjxIIPrESbTKVMZViACzFukECwYr5uNKvhBZ6VAeBzO8PizEOaAAN5b9YamwcUWiRG/SKhObmTp4oJhkISyghQJ0SSRzJBNItSshosjEELSp2NiRbUXiK5mUOSG++cZLmpIOVQpfl1irFRIJH2IwCsBRMOqnDXAZzvq3rAsdiSgOFeeV/qILChibh81HPoPqIQXgpzlp7B6Du0UEZhuMIKfEWbUJVXyaFjxza2nhhOSHxEJnZ45vBiJINgy7nnQRXcS4MZaklUxCjlJdKia7OzPy9xFmmUQl93vfeNg38LcmfSPP5tnXwRRGSpgA9nIN3tZ7UeLjguOUmX3OIliZLSomX4suU6gkULkvW8TxDoDO4f50NwfWIpWgkgBho5y9GpES/ZUaQlxdof/vZa0TZagZLLBSWz0AIJZLUIeFFKw6gUieoquAU0J6qNLQw4KUgZmAISzKd3J1rcjygSsJLdikEtcXepZtIhRo0nkc+0V2FQsKBKwoFwEpDP57W6xaYHEJbKcwejJDF2p5EwsrBJCgSnKoVSxdm06weYlIfNp5Mbb2DdLxTMqGZWFz0Hidxs4AeurfrC+IWqWClNSR4bu/r+8CISPEC48IHiIGr1sKRNSwpILpzGtX5M2+lYaAApJylKnq978xUOz/dYMuqcoLFh6bOANBA2Dh1FidPEz11Zj+kSNfClQCdyALOR899IqyaBS5pS2YkbGrChBdxcw0lE2XkmylKBUCUmoahFxXlQwGcpZCgmZT8TipOrC9IWmTVeEGjMHZw3K+UW2i9donZcSMcpN01LOcpHIlntf0hTiuOzhOUEEEl2q3KsEQEKBcB3opzUnQ1rEUgqfKhgCWc3FQKHnDWV9CeMo8zEEFY/2lw7NSh6esXHCcEVByC7aklveCyULCmyBQLPSlaFz5PTeCmd3ZIlqDO3LmN768oht+mUkNHCEMfCQL3DecMysMoozN4XZ3MIjFFRynKQaGmnmYs5WIIR3YPhJBI2ItWNsLfszyJGky2sS2oekSKo0otQ0O0QMkE3bUN71jqswDk8ohMKdRADhVD8XqT9DeBGSqz0PSAB3wlm+toRxyG1LW3bpGKw6qlJILXLGBrQU+PMT5P0rCfQ0Dkyq+IFh1qIflz0sxJ2sbQKRilKANa2a/pApwpfxah63jLTL2ExsgKT4DXqRXyrFdKws/MCmaTcmqqNpasWMvAkC5B0+2g/D5UyXUL6sAPeHwfsm0UK5M85gSohqEqZ/LeJeNCfC4e48PoXrrHQ4iSJhdQB9IXncOBsAbXc011NYHj+D5FHKx00nL8NC75ffTeJYrvPhYF9qF70Ii5Vw1PdpQPiClHMalizDZug84WVwpYoCCPfy0hKLQNorJAUlxUH9+sQ7sf+JX/AfpFkvBTmsNri0SGFmjUQOI7EM7pISPEXqUklm62vaJYeW6glDBtXOjux0FYgmaBpVnHMBvQ1iCFEeIpDXAf6UppyaOM6RuedyFe5+/nAloJACUgpS4FajUsPSFkKCiQFAmtCQNyQA/Sg/WEMXx1kjux4xdergv8Ar6wRg3pCckhTtTxVeHCUILTFVJd8o9Nee0c5g+NTs4UqesEbkkdG2iPGitfjU5JLk9flCfDMIZs6XKFCtaUvdnLO0dMYKKMJSbZ33DcX3oCi5Bo4+HNuQzgXh1WIUnLRTGl9eYNxeFeC8FVhpigJoVLqFAhiFBtNTzpaLxMtASMwCgHIzFvIteOadJ6N43WxKZNDCxTcpLC4NiObUe0QUpRS5SM1AHexGhYixNoJMQUmwYBgwsGvza8SXLSpIS5Yqc1autRp5QkV2Cw88VcFLXYggEM5FaX+2gSpctT5W+76O14dk4QJUxQE5XB3vVy9dRcu8Hx2HlhTy5jqyi+V3IGYUoKg0g0gEFyylPhISOlPam9ecDRJ8KVJUC7g2PMHetfSH1T1pKwhgCKskKod/wBrVaElYCYghZysoEVCQKi4pT94oQIZvxXFmCmU59BTpDeHmkBurEjdmB5hrc41MZSRQpIsRV9jzDwvMLDwpsfEo0Ifrc9IGrBNIYkzpjFjl2sfLfnWzRhIBLjRwaXp8i8TwyFd24OoY3Dm+gIB2O8T/uHAQKEAaMwq3UaQaAVluknIoubeWnyhgqW3gJKhUivSm4/SNkNU5XLmx086wOTjK2FFEmleYBP3SNI0Q7DTZswlKVpcqPxEEMDU19qQwJpSSDLqGsSdDW7wnKxRUSBMVrc+wJueUblYpdfGRsS7B2AfzMXyivZPFlsnEKSljVO7F+evO/KByeIJJYnKKAPYHmQ5eK0Y6YwT3iiSSHo1PK0DkLYKzpKy96DUWcuddoTyV0LhZYcQ4smXYO/n60hOZxhRTS7UAI2q5cNSAJ/yDk5rvb1bnC6eHS1n4RtXnrsYTyOtleNFn3ikpSosCXYC4IF1NbziaceoB1LUbAEsS12+94rv7BnLKUprhi1qnVVKecbnYZRS6tKh6GmhH3pEJu+ymkXmA4lnqqgbcBy+z3h5K3BIBDMCCCCHD1eOYTiVpSUlOXVg1GsxFrwfDY9QDsN3BNevNhFxySTIcEzokmrfX7pBBFNJ4xmT8KAqwc0fqWYaX3ieH46i0zKkh+nrG0cqMnBltljSkp+Iio1cU9qQvLx6FEBMwVD0d6QwLbxopJk0wMzEAJchuV/lATNTt7L/AEjeKRcpve5ijUjp6H/rCbaBKxed4Vl7VA5DX52gE1C7ZgEH8wZrF3fZrxFc8gtUAhqhwCbOQ9aXDxX8RXiFgJ72UhJH4S6rNqzUGjbRxpHU2V3afiwS0mUMuX41A/Eo3yt8IZrXip4RMKllyWaj2fSG+K8FyM63J/Fv5aG0Bky8oYGNo1RlKxWbjlpC5asqg+v6+ka4PjZkqYlcpu8dkUqCp0hudYtJnBlTBmS1AWG5bUn7frHXcD7PowwzKIWXCwR+EgEBLG4KVKB5gQOSQlFtgcapFEEKUsJTnoyswACswBVWj61eG04hRT+G1Ar58o0uSglRSpId7uamr7tzq0TkoIJAKCW+IHXe5qwf3jBs3SKefjZw8CUC70L7s5eggH+ozSopKS9fCgAAt+Uu7BiaRbyknMrNR6ksCXfS3P8AiIgJBAUhWfSgIYvvvXX2itE7Ny8TnZJSc92JBobgvszjmoQXDYRZKgEH4dWIdw7/AJfP6QWVJl56BnBIdgpNWJDW6V0h1WKShSzu5BcOKWf2roYykWhIBSAySlRNGIUHDtmB5EkQ9gcSQwmMpyEpGUlIJoBmufpAMPPqhMwAkqYCjjNQNyu/2YwpKVFleJKhTMBs17NV+lIX/R2PL4f4qFI5BreejPtCszBs4WMtiFC46ixtDBmLZTrKqgudzpbptFfi8esDwpJbQCtKlm0O3OBW2AY5hVChlJPhbq9RsGpCnfTEllBzRwSW6PBpM9a0hnBNa02ehryiGMQwdJCNAFkVY6EpAA9Yuvor+BJagsJChlIuxo1BducBXhT+FRPJuovGgMxIzSy75WWk9aPa8MKws1UoJQEoyq8JSEurNQkkB2FaQlL+x0DRh5eUJyjV9Xe7vfa0YoDKMofQBxTq9h1gs4zfi7lYd2ZCmFLkCoD7bQjImrdKnuGo7auW3h2Kg+OQlIQM4SLFSC7ULEsWNS1DrrE5csKBeZmLbPsDrTT1ismcVl5glR8SVae3L1hjAYEzCVyCgkDdOZ6/lUd7FobdLYkregiHNKJ0BbX7+cRGHEtPiLk3pRmeoFQX0Y3iHelBYuSAxBDB6s1z/MMYfEVBUlRDUavTyhgOYXiE1AQsIQUqASGQh7h6FNw9zUtDGM4jMWkhQQAbsmU/QkC+7RX/ANyCpdFMoOMrGr18NXBt/MDQUkZXHxE1TvYG0So2wfRiJZUlSkDOzuQrzbX0EbwwBAKnTuBUJ1Zyz2sYHLwoRYpDgOzivMD7pDuGwqW8UxLO9AxazZhcNG3GTItCk7AJX8BDu9dfN9ucbl8HWoHMgVatGp51izkyMOHAzAUuVMSLa3ENS1ywkAFIAHU++saKP0z5fCok8NUVEFBQQzF33DhX05iLZPDyLLPryYdYBKmhSiQo5iPxGhGjAUeFsQssQtYVU/EHY6VEHCKdg5N6H8TkSXOUXavICzeKsZ36PzJ9R/1iumYoKTkXLzhNqmg+tNYV/uJekst/6/tFciaFcEAj4syj+Jgmt25k194GualN8qQLEs/K9zSJcTwE+WG7sm3iFQOTguDSFJcudTNLUXvQs3P9I5+NG9muML71GUEUPhU4AUbF3ZqPFNhuGqVN7tVCz70cB+dTHTSjkDKAQOYozdIQ4nKzrTNlMSlJBT+ZJqRy0aCL9BJXs1wsMtcvxeCpo1DQbhz4vSLTC4+yUhQNqvXqTQ+UB4HhlzEqmyvEykhYJAJBznVqpYDy84b4lhu5GabKIuQ5SAS1A70+Y2MJ7CIGYFqJLln+FgQd9H3rE0TBmCglKWuOpLv5PHN4Tjk1ClFXiBejs1fwlrfOHsLxMqcpkh9fEwD8zqYp4pC8kS6TOQskLCgsF2rXbIQKgBrb8o2ZhJJAvYksen7xWS+IkkZgl9GqQ/OlaxcYRAmChLs1RQ9WheKQ/IivMwoupn+EMDoKPeMw5UVMVJfVxTdnBHKrw1NwUwFu7KkmoyAmlXPpvAZiBYggNsbm4dvZ9YTQJjcuYlTV8WUg2ZwW+E2DEcoiMCpZLP4wHuWa3SrGm0IpV8LpOnk/Xy5xYLnADKkEV0s50A9PSI4FWgZVkYE0Yl2qTRnryHoYJNm+EaqckgguARvr10hHEKzKAUpzcOagh2vahNYYkSyRQEGz5Tah87+kXwFyGZSiEkMAWobu5GZLHakSmA5Ump8NS+rnTSjX9axDxVdmFAdnvA0LDXSmt7joQBeBY9g5AMdh6sA3N29rQqcMzqUUkgVJZgA9ed3i7m4hKklKlJc6gemkcd2lxZKhLFUhgtSUsCdn1jVqNGVsaVxhSge6CQhP4yKFtkneK4cbVlIBDa0qfd25CLr/AENc3CqMth4XLnRyAB1vHFy5BA8Thvk7RlCUZWazjKNBJ2IJJag2GkZw+eywcxGxBYiNLwxyqWhKlIF1B/CX1+9YCJQUHBr840dUZpO9He4ftinwIno70gsVADPlYMQQPiDWN46jE8GCQhSC6F+JKiGJBHwkaekecdiMAZmNkpyhQC0lQ5ONNdI+iMXw5MxGQinLTptHFkmsU1X+nTG5x32ebq4WCnxEAjYO1t9ekFRw+UzliTQqVe/sYe7T4HuZyEJIOcEpBYWNa3oDFEpSySEJqD+Ej3jthli+kc04SXbHp+FCEPnAYH4gloqE8QQfiD76iLDh/D1EET0JI/C9TX5CGzwqUxGQAEMWpa0bNN7M7or5S0qonMnUUPzIjU6SRqCN9R9/WDjh0pAYKKdB47QRXDEAOVrA0OYfpE8WFoijCpUzKALMyvZobTwtDDO5OwNIhIwCU3KlVdiaU5a+e0O96YtR+kti68Ih/wD4yaXDEf8A6f2iIwsr/wAZ/wCBieK4gEXBrskn6QqeJq/Ir/7f9YrQElJUpRUtzqGSPKulPnA0pYVDHmfTpAJePUDUMKUcgQX+5z2DNav2YxaNEwpTRyBamz9IXK0M+VLHkCfarVhnJQ5r1u4IfpAJqSC3zIJHOkRRQv8A6RIUQVJYAp8CVKQCAXYhKm9QY57tPwjHYiY6UoUgOEIRNBYDU5iCVNcx1ShRxbVhrBJPDJkwZ0OANf1EMlnlncLkzBLmpIqApOoo+lNouM7pASwAsn5+fOIdspa0zc5FwGLUzJ+rNFbgeJJUtKVeBzf8PntGiZLRYSkF7RaScepAATWvQxdTuEd2gFeV6MRXMCKEbxVScJV7sWb71gsKFuK9uMVIWkSwhLVBygknmdm05w9wDt1MnTUpxMpKk6lBKT1ynwk+kUnbBMpkpf8Ayhi1aDnCGGSoBJl1O4q3kKvEges4rASsUlC0kZqZVJehFWNa+dYyZwSQJbAnvFAEqNT5CwT6WrHKdh8VMQtSUlXer8SUrSUg0bLUZD6vesWPbKZNRJl4pAmyZqpnd4iUXypVlGRhbKoA1FDmiG1dFq6L2V2SlKSn/JMIu4yZwxsQUsAPWHpXCyVB1d4zOVVd69PSFuzXZ84zDIXOGQguCkgEjeln2O0Icc4JiMItMzDzJikFRzJWQQAWoN36Rm8iWi1Fl5i/7VTomISAxdRUAQRzoQBd3jzlaQlTByHLB+taXoBUR2krtNmmmTPwzlqEpcEvu3m8PTl5UgS5ABLfCkC7m/pHPP8AKUdNG8PxnLpnCyseJc0S1BTrBTlu7giril/WLZHBc+TwpypNA1qivMxtHY2amccWpTklRykVFmAPrHRyUhpbkOLjmYyzTlJXE1xRjG1I47i/EZeEQqUtJUojKUgswJIvvr5wSXwXBTcIQik5SGDl1BSj86N5xzXa2VmxCyCaVrz2iu4GmYZ8vugpSs6SAHu4jaGKo2mZTy3KmZg+FYr/ACIQiYGGYpYgECx6sYr5wcuAU8tX1j6Zw+HLAqRlLBwYreNdk8NPkTU90hKlJJCwA4VcF+sSvyG3TQeNJaZ4/wD01WE4+WaFRKUpB5mp8g/rH0LJDUMfNnYuWsY7D5Pi71DHk/i9nj6Zw6XroBCywcsiolypHkX9YMf3c+QpB8csFQY1vbcPWOTn9ppEzDrMyWRimUDMSSkgg/4z6MD1hr+pnFhPxyjT/GMoZrXruY4adLOZTu6vqxjohjS18JlN0jouF9tpqBlnZljQhs30eO9wmAUvDInzc0tayMiM+c5NSoGiTyDx4+UKQoZklJD3Goj1Ps7xArw8pUwrJKbsTTq0dablo59Isf7XoRzETKEsEkUpyEbSXsY2LuwLWcA/PWNTM2lQ294Fip5SUgIUoE1IanWCCNwMEYk9YlWFMThVK+GatBpZmDciKv1hpIO59oAKJfC1GyklqXPkIXXgp0tsodtjX0MdujiTXAPJvnGhjAXKUod7EfoIx5GlHGLx05IJUhWWxBau16vzhSZxRQU5TatfaPQswWfgboBC+OwgUA4A++sTyQ6Zwa+OqFRTWlKu8TT2qmBT5Xpqfm14vcXwNFxlb70eFx2eCgAUpF68vnDtBTKfjXFpWMlGVMT3blJzJqxTqATrV45ZfZdDKIxAJALDIRm5O9Hj0Qdl5A2WW0JA9oDN7MSQzJX/AM/lrC5IOLZwaUT5yaKYhgQSxGWgBGltIPwvAYiWcxmgPVSbg/JqaiOvk9jJZWVIVND3DgB/baLQ9kwNPe0Ckg4s4TivDzPWFlRzJZknxIbbLoOcMYbFJChLWO7UzhINCNCksHHvyjqz2aTQghvP6wjiOxkpczP3iSWbxX5PuLi1XilNIXFiQWdCQdDWnnpDXGe0M7EyRJmLGXwupnWctnJ518zFxL7LS0J8Hh5Bm9hA1cA1d+of+IG4vsEmg/ZbtlLw0vulgqaxH7mOqk9qcNPZOYjq3pHBzuzDgqChzYv7M8Kq4MuXQKBFb0ZtIzljgylOSPUZ2LwrAlaK2FHMBxPHMMineIf1P7R5crDTUAnITu1aRRIRnWEZiCTQ6U0O3WM3+JB+y/5Ekdt2i7aOCmUSpyXIdkjlz56RzPEO0ZKQzpHI011hTHcGXLWl1OjVSRmKbXDc/nCasES+QZk7gEgioH/rY3jVfjxSoz8zbsu1Ll4tQVMUECXL8St2e+8dP2fx2F4eSmWO9n5UjR3LW2vHnDrk+FUpRSdnpb2qKxc8J4BiJc2TNQsJM0ZpSptZatVAqDspm3d4yf6KmaL9naPonhc0zZSVTEZSRYtT0iv7SK7jDzVoTmORTJGpNIyXi5ycGlc7JnQl5olOQw1S8UMvtlhMQvuULVMUaMBS0KUYySYk2nRxP9Muy61YwTFjKJXiPWyR97R7cuSlSCghwQxG4McljuNpkFMmVLIJUnPoa/Vo6PEYvupWdioCpZqDeHDUgntWeOj+k+Im8Qm5wJeFzqIWCHKTYJD/ADZo9NR2OwQWlXcoKklwSHqGA+Qjme0fb+YoiVhkVVQlT0ZndhSj/dIV4b2umSU/5MjudXZue9Y1cCOQl/WPsrMm5ZsmWVEXCRpZ+UJcDwRkYeXLJcpSHOj6+Tx0Ce2KsSlSbJJH4SOl7iEppfZ+Ua440RJkBGJpEK6NEkg6ken7xrRBgVtEgDGssbysBtyhDMjT9fSCBB2PpaMA5j3gAmlJAs5/2s/peJYd3MQwEuWk5jmKtS5beLT/AFOUkAU8hHPZqARmIeqhsKfzAcR4h4kl/MfzD0viqVOE+RLRGZPOXx82ah8+UIYhKwYSHKPLNX51gWImtbW4I/S5h8grAZNN4ieGZg4JJ/K/pVoKHZWMAxZz9+8ZLmkVL2oRp5Q4OFKYZwEAO3iJPO4+kM/6ZJFgX3cwUFlKrHLDhIvQluptAhjFqLqJ/bpFvO4ehWh9aQtiuGSiACfJi8KgsXK0lNUXvU18o3Jn5dAPKGpWFQgAJQeVWgy0EU7tJPrBQE8PiFZWyhoxc3kz2ctCxSQ1AmC94SGIChzALc4VDsglCk0Kr+jfWILWgUyOSzF7ff0gs1KWYN6GjwlMwi6lKQr75wCJKGUA0rcOX56whP4bKmqrJT5UJ8xUmDdzNT8Utubj9TDuDKkhjlryc/pBsNFYeyxWHkqMqnwqUSguzuSpxHG43B4hKiDlBSSGqDQ+bx6nhVFwHLGhBbUFx0YmBq4Rbu8r/wC9Lvpd3GsNS+sVf0eN4idOBcgA72J96xaYXi+MXLRLzPKSoZASGSU1cVoqvvDPabDTjPKZgAIYMmwG45ecJ4PDjOEhi9K2Nhr+0ZzdlxR6x2S7foEvJikLSsUJbMksN/W+0K9v8VgcXLlqlIeckjLMQMpSkPRwxNWjnJXC5gQVMydSTT0eghTFSVprRjTw7ciIyTdUi+Ku2DRgloIyTVKrUFWZ6U5g7FzHdYHtBN7jKpSiSnKRSxpcjV44zCz2WClza7uD6+8dJggQkd6shwHRUrLPUJCSqFtsbqiGJUgCiFBgxfKXfSEMOnOXCMpF1MlyDs14tV49KUqaTiVIUCylBABDaWU1hAMFPKFkqTnLOEu5I5AO5BaojblIypBESMiVFSkgghgosTZ23iII0Ipzjje3/EhMWAlKkUsXGtaGOk4PMM2TLWoEEpD1q7XfnHRhb6ZnNLseyxvJzhHiOBUtu7XlIe9f4g2Ew6wGmKSrmA3rUvG1mdDHKJmY3hY11+jxBMvkIipCmoR1UH+ogbsA2bSMeAiSdVHyAAiXd8z7fpAA0eDl/DMQ9jd4Ens4snxLDbCpi7kpq6n5B4cVlAu3Uxz2bHPI4R3bG5GxsOekPYeWAPExOv8AMMBKS7HyDwvLxMty5LjT7vBYg6sKHdJ+ZgC5xBasFxGNKWypdJFwr6aRRzsSSsZwS2jZt9LQAWEzHqs3nUwEAqqp28oblhKhU+LVzUeQtEpksuwIbSjfvBYzWHBLMwHM/bRiZCK1VXV3ryjJaToebl4YkPZkny/eADcvDISAsMTuS3WMWpAHX78onMUE6DyYsYUClAkqAZ71HmzNCAyYsNT2hVCQpxXzesWOZxT2r+ggcvDVcu3kPrWCgFsOlUsq8VHBAFQeu20S74H8VzYUHSGsXITokXuot8gXhdOGQCXyvyev39IKAWxaTQU6Mav0hFGYULU2d/PeL8hmYAjZhBZRAFWGwa8FDKfC4sA1A53i1kY8ECijvT506Qc4eUseJCX31isxnBAFZkmzm/MX5UESBy/bPhgmLE2rAM4IBuTZq/SKDhWEl5g2Zc00AVlSHNqqLEWOkeirw5CNL+IHUXoCG5NtHGcYwYzPKBdT5kgA5fFQMxYAdT0iGvpSY3J7UJCEy5yQ6VfGGrSxHw/tCfEeIJUSlBKkBqZXVXcUJodDrDkrArRKQ+HTNVnCu7UkmjCxBchwaHeKziJntMWvAplOkf8AxqAy5dcqqil7xFL0WW3Z5aUpUpSkrQxcN4mADAJByg9Y7DB4+UZa2mIByuAHcBtcwG0eT8FmCYtOYFiQGCxmfQgki77m0egYbhEplPoGCitQIUbPZ73eE2k6YU2rR5pO4zNGKmTnOcKLkKNA7fhvprAeI8cmzJxmBak1ehIvexs8M8TxswTVoGWpZkhKsz0qS5U43iMvs1NUlx8Rbw7OdTa0arbIdUVGMxK5qnUSTHpvAgBIls48Iob845/h3Y4M81ZCtMrU5846nBSihISpQUwZ2AcC1ByjohCUX0YylFrsOIyNlUQVMbf0J+Ub0ZWTaNxoGNQhm3iMbeMhiOlml3GUPyv7aRASgrSusJ9/nLIALFiQf3hiRJULUPU/zHKbksRw4KoWHJ6g/ekbk8JlM1ebff1ic1RBBvo4B+z6wivFygp1zg6fwu3qIQx48OloDJCn56xqXhZd6A+Ua/vlADKi7NqK9LwKeorSQUjqKQARnBBJOQE6kX9h0gaVP8CT9YnKXLCcuYjkLQ1JwiGofb6wwFsNKU2b2gipJd/O31h+VIZw9G2/eNLkHKQbHrXzvCAqkzPzFvL5QRUtF3c7E/qYzG8PJDhlAVCSWPl6RVzpYCcy3SQXr+jgEW9IVsCzmYnJQkchT5vEBxKlSOX2YpZvHAn8ImFmDUHkBaLHCzUzU0SkHyoT5kw6YBF40GhAB0enuYAVOXAryND+vlGpuDIqUgq3B/WxiBwRAcX1qD6tDAK+lH5/R4bwLPU+bj5NCKFEFifWkNSZaXHwjmHP8wgLRKK7bHfzjC4BNT91gExFHCvvpCq56gNFEbuCekADUyTn+EkHzb3jnuLcPLvNS5HwqDPzD6ilucXmHWuY9RWliYek8PNlENsQfqYKA5yRxQISkIUqWBskFx/udm8oQ4tOzSJrK8SkkWuen7tHZT+z0osQwY158toyZwqSEhkp9x7vGMsMWzSORpHh/ZXBqOKl5wQEkkvyBj1yXiUM5Uno48vlBpfDRnGQV3JZhyIgfG5sjCgKmpWoqolKEqUVHUBmD63FjEZMHJ3ZcMtKjgcfgAvH94GCB4idzyO8X4I0hwy5EyslagSzImoUguf9xDW3ML4iQUFlCO/AoxjSZyZbbtg1chWFiiY/xBtvsQd4x42asyWiJKs1izXzJb0iBxBD5jlAvQlx1YQYGJBUFBZGRiAp2JLXLN5VjJ88pFB5uG84kwjeWHQrKvF8YyAOL6ioen20CPGl/kP/ABP6xdNGNEcX9K5L4dJhcC1h99IZOEUBdjyMMIWpqt5fxC04zCXC8rbB45aZ0ElKyiqhA0TAfhZ96VipxfCFTQc80V2S31gXDuz6ZJKitS9gTTyDwwLSbxEJLFVdrmJqWhQcBzsS3WxiOXZhyaMThcpckn5QCC4eTKI+ADzJ+sGUgD4affOAENZ/L+InJU7sx6wDNTZi9K/ftGsPNJupvKBGdWrgDYUjJklSgSlSwG/cUeEAPFTglRBIB23fatYWxGGE0f5Mwa1wfMVhgFgAtCSdyx19Ymwq9AToD84AKebwSSCHEzMdDTzsIshKyJASPCOQp99YZKBdJJ8nhKckk1A8qfW8OxElTQoMQPl9YVRw8u6SAd/0iPd7uK1LP84ekqTRpii1GKYAFp0iZqxG0KJzig+cXBmAUU9df4pC696HY/zAMFh5yk1cNuYIuc5BId9oXnksGD3teK8Jmq+EMd1QAXwnC4p97PB5fFCL1iuwsrKP8i33q3XnDJWktkb0+3gAtEY1RFCPN4ixNMyb2F4U70AVAc8tYNITsfaEA0nCNv1BiwlqGUg19Iq05jc/T6xJc4jSkAFeviHcqIWkjalDuYV4liJKgWLl6dfoIuJsxMwFK0uDvp02ij4nwBeYKl1D1Dj50eCPYn0VBEaEMrwiwWKSD9621gUyURpHZaMGgcYYlGiAA5YDd4YjQPKJA7QPvAbF+kbQp9xC5IKCGYAWJDxA4hH5h6iIkIQfEQCdx+8SM+X/AOQeo/WIc2VxR2zxsnwvrGRkcxsJJWSC8Fwwe+8ZGRQxlKRtBcoMZGQhC+JQAKDaFkRkZAMscLh0ksRtEZ3hWyaCMjIYmDQgKuAawKfLBTURkZEgV6CyT5fWCAu77fSMjIaELAuC+0L4RRJMZGQxh5ssXbUROasghtyPKkZGQgDISCmoFtucVmHDFhasZGQgJTgxDa/vDyZYHp9I3GQMYxPlgJDAWjSVFh0jcZEjAyZyjUk/Zh6UHBfT94yMhgxGbfzjUuYWNYyMgQmJmqi+8W+DlAm2kZGRTBC3aPBS0pzJSAaW89I58JGR9XEajI6IejGXYPuwbgRGZLAFIyMgn2KPQgqWGWdQqjklq84EJh5egjIyMJG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Внешний вид</a:t>
            </a:r>
          </a:p>
        </p:txBody>
      </p:sp>
      <p:sp>
        <p:nvSpPr>
          <p:cNvPr id="3075" name="Місце для вмісту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 Хорошо </a:t>
            </a:r>
            <a:r>
              <a:rPr lang="ru-RU" sz="1800" dirty="0" smtClean="0"/>
              <a:t>заметная, довольно крикливая птица. Держится стаями и парами на деревьях и на земле. Достаточно крупная птица длиной 44-51см,массой до 700г. Оперение серой вороны серое или темно-серое (кроме макушки головы, крыльев и хвоста).Черный клюв слабо загнут крючком, имеет слегка выпуклое надклювье. Ноги серой вороны черные. Именно наличие серой окраски в оперении и является одним из важных отличительных признаков вороны серой. Молодые птицы немного темнее взрослых.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fotoparus.com/photogalery/animals/wild_animals/aves/21_PASSERIFORMES_CORVIDAE_Corvus_cornix/slides/animal_isolated_Corvus_cornix200907081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4250388" cy="35437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Питание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4911741"/>
          </a:xfrm>
        </p:spPr>
        <p:txBody>
          <a:bodyPr>
            <a:noAutofit/>
          </a:bodyPr>
          <a:lstStyle/>
          <a:p>
            <a:r>
              <a:rPr lang="ru-RU" sz="2000" dirty="0" smtClean="0"/>
              <a:t>Всеядны: могут питаться грызунами, не упускают случая полакомиться червями и жуками или наловить рыбки, крадут чужие яйца, находят пропитание на городских свалках. Однако они охотно разбавляют свой рацион растительной пищей в виде семян, листьев и плодов. Эти сообразительные птицы </a:t>
            </a:r>
            <a:r>
              <a:rPr lang="ru-RU" sz="2000" dirty="0" err="1" smtClean="0"/>
              <a:t>пpeкрасно</a:t>
            </a:r>
            <a:r>
              <a:rPr lang="ru-RU" sz="2000" dirty="0" smtClean="0"/>
              <a:t> приспособились к соседству человека. Умеют поднимать крыши скворечников, если они не прикручены проволокой. Вороны разоряют множество гнезд водоплавающих и даже хищных птиц. Вред, причиняемый вороной пернатым и мелким животным, явно ставит ее в разряд хищников. Дело в том, что птенцы серой вороны в первые недели своей жизни нуждаются в высококалорийном и легкоусвояемом биологическом корме. Это и становится гибельным для потомства многих других птиц, поскольку насиженные яйца являются основным кормом воронят.</a:t>
            </a:r>
          </a:p>
          <a:p>
            <a:r>
              <a:rPr lang="ru-RU" sz="2000" dirty="0" smtClean="0"/>
              <a:t>Однако поеданием мышевидных грызунов и вредных насекомых ворона приносит несомненную пользу.</a:t>
            </a: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Размножение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214422"/>
            <a:ext cx="4114800" cy="4911741"/>
          </a:xfrm>
        </p:spPr>
        <p:txBody>
          <a:bodyPr>
            <a:noAutofit/>
          </a:bodyPr>
          <a:lstStyle/>
          <a:p>
            <a:r>
              <a:rPr lang="ru-RU" sz="1400" dirty="0" smtClean="0"/>
              <a:t>Брачный сезон у ворон начинается ближе к весне. Совместной постройке гнезда и откладыванию яиц предшествуют захватывающие брачные игры, которые обычно выражаются в различных фигурах высшего пилотажа в исполнении самцов. Строительство семейного жилья начинается к концу марта. Гнёзда вороны строят в развилках ветвей больших деревьев или на крышах домов. Строительным материалом служат не только природные компоненты вроде веток, но и проволока, тряпочки, клочки ваты – вороны широко используют блага цивилизации, неотъемлемой частью которой они стали.</a:t>
            </a:r>
          </a:p>
          <a:p>
            <a:r>
              <a:rPr lang="ru-RU" sz="1400" dirty="0" smtClean="0"/>
              <a:t>Обычная кладка составляет 4-6 яиц, голубовато-зелёных в крапинку. Высиживание птенцов – прерогатива матери, отец кормит подругу в этот период. Примерно через 25-30 дней появляются беспомощные птенчики. Теперь уже оба родителя становятся для них кормильцами.</a:t>
            </a:r>
          </a:p>
          <a:p>
            <a:endParaRPr lang="ru-RU" sz="1400" dirty="0"/>
          </a:p>
        </p:txBody>
      </p:sp>
      <p:pic>
        <p:nvPicPr>
          <p:cNvPr id="7170" name="Picture 2" descr="http://forumimage.ru/uploads/20140520/1400559686849975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194800"/>
            <a:ext cx="4177034" cy="31327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в природе, в жизни человека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/>
              <a:t>Ворона является одновременно и вредной и полезной птицей. Наряду с вредом, который она наносит , ворона еще является и птицей-санитаром, помогает бороться с грязью, инфекциями – подбирает любые остатки пищевых продуктов, которые по недомыслию разбрасывает человек; чтобы её не разлагались, не гнили, не служили кормом мышам и крысам.</a:t>
            </a:r>
          </a:p>
          <a:p>
            <a:r>
              <a:rPr lang="ru-RU" sz="1600" dirty="0" smtClean="0"/>
              <a:t>Вороны могут воровать яйца у домашних птиц, нападать на цыплят и утят. Вредной птицей приходится считать ворону в охотничьих хозяйствах, где она нападает на гнезда и птенцов тетеревов, куропаток, уток и куликов. Но в большинстве мест она приносит пользу земледелию истреблением вредных грызунов, саранчи, жуков и озимого червя — вредителя озимых посевов.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000504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1003</TotalTime>
  <Words>562</Words>
  <Application>Microsoft Office PowerPoint</Application>
  <PresentationFormat>Экран (4:3)</PresentationFormat>
  <Paragraphs>53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 Зимующая птица: Кедровка</vt:lpstr>
      <vt:lpstr>Цель и задачи</vt:lpstr>
      <vt:lpstr>Шорский национальный парк</vt:lpstr>
      <vt:lpstr>  МЕСТО  вороны  В    СИСТЕМЕ ЖИВОТНОГО МИРА </vt:lpstr>
      <vt:lpstr>Среда обитания</vt:lpstr>
      <vt:lpstr>Внешний вид</vt:lpstr>
      <vt:lpstr>Питание</vt:lpstr>
      <vt:lpstr>Размножение</vt:lpstr>
      <vt:lpstr>Значение в природе, в жизни человека</vt:lpstr>
      <vt:lpstr> Басня «Ворона и Лисица»</vt:lpstr>
      <vt:lpstr>Заключение</vt:lpstr>
      <vt:lpstr>Источники, библиография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Зимующая птица: Кедровка</dc:title>
  <dc:creator>Admin</dc:creator>
  <cp:lastModifiedBy>User10</cp:lastModifiedBy>
  <cp:revision>98</cp:revision>
  <dcterms:created xsi:type="dcterms:W3CDTF">2016-02-24T13:54:45Z</dcterms:created>
  <dcterms:modified xsi:type="dcterms:W3CDTF">2016-04-13T02:52:50Z</dcterms:modified>
</cp:coreProperties>
</file>