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F83BDA-D65D-4B5E-B680-48B6FAF47110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DD5F33-940D-4D0A-BC0F-B3F731E3A4A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758919">
            <a:off x="912476" y="1870222"/>
            <a:ext cx="745036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СӘЛАМӘТЛЕК</a:t>
            </a:r>
          </a:p>
          <a:p>
            <a:pPr algn="ctr"/>
            <a:r>
              <a:rPr lang="tt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ИЛЕНӘ СӘЯХӘТ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928670"/>
            <a:ext cx="1840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 descr="000803_1077_3437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2446547" cy="2285992"/>
          </a:xfrm>
          <a:prstGeom prst="rect">
            <a:avLst/>
          </a:prstGeom>
          <a:noFill/>
        </p:spPr>
      </p:pic>
      <p:pic>
        <p:nvPicPr>
          <p:cNvPr id="5" name="Picture 4" descr="000803_1055_5842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3429000"/>
            <a:ext cx="1956452" cy="320357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29124" y="5857892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Шафигуллина</a:t>
            </a:r>
            <a:r>
              <a:rPr lang="ru-RU" dirty="0" smtClean="0"/>
              <a:t> И.Р</a:t>
            </a:r>
            <a:r>
              <a:rPr lang="ru-RU" smtClean="0"/>
              <a:t>., </a:t>
            </a:r>
            <a:r>
              <a:rPr lang="ru-RU" smtClean="0"/>
              <a:t>математика укытучысы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b="1" i="1" dirty="0" smtClean="0">
                <a:solidFill>
                  <a:srgbClr val="00B050"/>
                </a:solidFill>
              </a:rPr>
              <a:t>СОРАУ:</a:t>
            </a:r>
          </a:p>
          <a:p>
            <a:r>
              <a:rPr lang="tt-RU" b="1" u="sng" dirty="0" smtClean="0">
                <a:solidFill>
                  <a:schemeClr val="accent4">
                    <a:lumMod val="75000"/>
                  </a:schemeClr>
                </a:solidFill>
              </a:rPr>
              <a:t>Табигат</a:t>
            </a:r>
            <a:r>
              <a:rPr lang="ru-RU" b="1" u="sng" dirty="0" err="1" smtClean="0">
                <a:solidFill>
                  <a:schemeClr val="accent4">
                    <a:lumMod val="75000"/>
                  </a:schemeClr>
                </a:solidFill>
              </a:rPr>
              <a:t>ь</a:t>
            </a:r>
            <a:r>
              <a:rPr lang="tt-RU" b="1" u="sng" dirty="0" smtClean="0">
                <a:solidFill>
                  <a:schemeClr val="accent4">
                    <a:lumMod val="75000"/>
                  </a:schemeClr>
                </a:solidFill>
              </a:rPr>
              <a:t> безгә нәрсәләр бирә?</a:t>
            </a:r>
            <a:endParaRPr lang="ru-RU" b="1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428736"/>
            <a:ext cx="6929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solidFill>
                  <a:srgbClr val="FF0000"/>
                </a:solidFill>
              </a:rPr>
              <a:t>Кеше! Табигат</a:t>
            </a:r>
            <a:r>
              <a:rPr lang="ru-RU" sz="3200" b="1" dirty="0" err="1" smtClean="0">
                <a:solidFill>
                  <a:srgbClr val="FF0000"/>
                </a:solidFill>
              </a:rPr>
              <a:t>ь</a:t>
            </a:r>
            <a:r>
              <a:rPr lang="tt-RU" sz="3200" b="1" dirty="0" smtClean="0">
                <a:solidFill>
                  <a:srgbClr val="FF0000"/>
                </a:solidFill>
              </a:rPr>
              <a:t>нең зарын ишетсәң,</a:t>
            </a:r>
          </a:p>
          <a:p>
            <a:r>
              <a:rPr lang="tt-RU" sz="3200" b="1" dirty="0" smtClean="0">
                <a:solidFill>
                  <a:srgbClr val="FF0000"/>
                </a:solidFill>
              </a:rPr>
              <a:t>Син яшисең, димәк, син исән.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000803_1055_5912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496"/>
            <a:ext cx="2090742" cy="3690116"/>
          </a:xfrm>
          <a:prstGeom prst="rect">
            <a:avLst/>
          </a:prstGeom>
          <a:noFill/>
        </p:spPr>
      </p:pic>
      <p:pic>
        <p:nvPicPr>
          <p:cNvPr id="5" name="Picture 3" descr="000803_1077_8476_vnvv"/>
          <p:cNvPicPr>
            <a:picLocks noChangeAspect="1" noChangeArrowheads="1"/>
          </p:cNvPicPr>
          <p:nvPr/>
        </p:nvPicPr>
        <p:blipFill>
          <a:blip r:embed="rId3"/>
          <a:srcRect l="12048"/>
          <a:stretch>
            <a:fillRect/>
          </a:stretch>
        </p:blipFill>
        <p:spPr bwMode="auto">
          <a:xfrm>
            <a:off x="4429124" y="3857628"/>
            <a:ext cx="4214810" cy="2463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14348" y="428604"/>
            <a:ext cx="2428892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6600" dirty="0" smtClean="0"/>
              <a:t>4 бит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00496" y="857232"/>
            <a:ext cx="386035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Хәрәкәттә 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–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бәрәкәт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rot="21204576">
            <a:off x="1428728" y="3000372"/>
            <a:ext cx="66437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solidFill>
                  <a:srgbClr val="00B050"/>
                </a:solidFill>
              </a:rPr>
              <a:t>Кеше хәрәкәтләнеп, үзенең тормыш сәгатен үзе озынайта.</a:t>
            </a:r>
          </a:p>
          <a:p>
            <a:pPr algn="r"/>
            <a:r>
              <a:rPr lang="tt-RU" sz="3200" b="1" i="1" u="sng" dirty="0" smtClean="0">
                <a:solidFill>
                  <a:srgbClr val="FF0000"/>
                </a:solidFill>
              </a:rPr>
              <a:t>И.Аршавский.</a:t>
            </a:r>
            <a:endParaRPr lang="ru-RU" sz="3200" b="1" i="1" u="sng" dirty="0">
              <a:solidFill>
                <a:srgbClr val="FF0000"/>
              </a:solidFill>
            </a:endParaRPr>
          </a:p>
        </p:txBody>
      </p:sp>
      <p:pic>
        <p:nvPicPr>
          <p:cNvPr id="5" name="Picture 4" descr="000803_1055_6007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050074"/>
            <a:ext cx="2624126" cy="2538051"/>
          </a:xfrm>
          <a:prstGeom prst="rect">
            <a:avLst/>
          </a:prstGeom>
          <a:noFill/>
        </p:spPr>
      </p:pic>
      <p:pic>
        <p:nvPicPr>
          <p:cNvPr id="6" name="Picture 3" descr="000803_1055_5843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15169" y="4143380"/>
            <a:ext cx="2692262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i="1" dirty="0" smtClean="0">
                <a:solidFill>
                  <a:srgbClr val="FF0000"/>
                </a:solidFill>
              </a:rPr>
              <a:t>Гиподинамия</a:t>
            </a:r>
            <a:r>
              <a:rPr lang="tt-RU" sz="2800" b="1" i="1" dirty="0" smtClean="0"/>
              <a:t> </a:t>
            </a:r>
            <a:r>
              <a:rPr lang="tt-RU" sz="2800" b="1" i="1" dirty="0" smtClean="0">
                <a:solidFill>
                  <a:srgbClr val="00B0F0"/>
                </a:solidFill>
              </a:rPr>
              <a:t>– аз хәрәкәтләнү</a:t>
            </a:r>
            <a:r>
              <a:rPr lang="tt-RU" sz="2800" b="1" i="1" dirty="0" smtClean="0"/>
              <a:t>.</a:t>
            </a:r>
            <a:endParaRPr lang="ru-RU" sz="2800" b="1" i="1" dirty="0"/>
          </a:p>
        </p:txBody>
      </p:sp>
      <p:sp>
        <p:nvSpPr>
          <p:cNvPr id="3" name="TextBox 2"/>
          <p:cNvSpPr txBox="1"/>
          <p:nvPr/>
        </p:nvSpPr>
        <p:spPr>
          <a:xfrm rot="21004638">
            <a:off x="1824450" y="1593456"/>
            <a:ext cx="62151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i="1" u="sng" dirty="0" smtClean="0">
                <a:solidFill>
                  <a:srgbClr val="0070C0"/>
                </a:solidFill>
              </a:rPr>
              <a:t>26% укучы иртәнге гимнастика белән регуляр шөгыл</a:t>
            </a:r>
            <a:r>
              <a:rPr lang="ru-RU" sz="2800" i="1" u="sng" dirty="0" err="1" smtClean="0">
                <a:solidFill>
                  <a:srgbClr val="0070C0"/>
                </a:solidFill>
              </a:rPr>
              <a:t>ь</a:t>
            </a:r>
            <a:r>
              <a:rPr lang="tt-RU" sz="2800" i="1" u="sng" dirty="0" smtClean="0">
                <a:solidFill>
                  <a:srgbClr val="0070C0"/>
                </a:solidFill>
              </a:rPr>
              <a:t>ләнә;</a:t>
            </a:r>
          </a:p>
          <a:p>
            <a:r>
              <a:rPr lang="tt-RU" sz="2800" i="1" u="sng" dirty="0" smtClean="0">
                <a:solidFill>
                  <a:srgbClr val="0070C0"/>
                </a:solidFill>
              </a:rPr>
              <a:t>48% укучы даими ясамый;</a:t>
            </a:r>
          </a:p>
          <a:p>
            <a:r>
              <a:rPr lang="tt-RU" sz="2800" i="1" u="sng" dirty="0" smtClean="0">
                <a:solidFill>
                  <a:srgbClr val="0070C0"/>
                </a:solidFill>
              </a:rPr>
              <a:t>26% укучы бөтенләй ясамый.</a:t>
            </a:r>
            <a:endParaRPr lang="ru-RU" sz="2800" i="1" u="sng" dirty="0">
              <a:solidFill>
                <a:srgbClr val="0070C0"/>
              </a:solidFill>
            </a:endParaRPr>
          </a:p>
        </p:txBody>
      </p:sp>
      <p:sp>
        <p:nvSpPr>
          <p:cNvPr id="4" name="AutoShape 6" descr="Крупная сетка"/>
          <p:cNvSpPr>
            <a:spLocks noChangeArrowheads="1"/>
          </p:cNvSpPr>
          <p:nvPr/>
        </p:nvSpPr>
        <p:spPr bwMode="auto">
          <a:xfrm rot="5400000">
            <a:off x="-1866900" y="3314700"/>
            <a:ext cx="5181600" cy="1447800"/>
          </a:xfrm>
          <a:custGeom>
            <a:avLst/>
            <a:gdLst>
              <a:gd name="G0" fmla="+- 2212 0 0"/>
              <a:gd name="G1" fmla="+- 21600 0 2212"/>
              <a:gd name="G2" fmla="*/ 2212 1 2"/>
              <a:gd name="G3" fmla="+- 21600 0 G2"/>
              <a:gd name="G4" fmla="+/ 2212 21600 2"/>
              <a:gd name="G5" fmla="+/ G1 0 2"/>
              <a:gd name="G6" fmla="*/ 21600 21600 2212"/>
              <a:gd name="G7" fmla="*/ G6 1 2"/>
              <a:gd name="G8" fmla="+- 21600 0 G7"/>
              <a:gd name="G9" fmla="*/ 21600 1 2"/>
              <a:gd name="G10" fmla="+- 2212 0 G9"/>
              <a:gd name="G11" fmla="?: G10 G8 0"/>
              <a:gd name="G12" fmla="?: G10 G7 21600"/>
              <a:gd name="T0" fmla="*/ 20494 w 21600"/>
              <a:gd name="T1" fmla="*/ 10800 h 21600"/>
              <a:gd name="T2" fmla="*/ 10800 w 21600"/>
              <a:gd name="T3" fmla="*/ 21600 h 21600"/>
              <a:gd name="T4" fmla="*/ 1106 w 21600"/>
              <a:gd name="T5" fmla="*/ 10800 h 21600"/>
              <a:gd name="T6" fmla="*/ 10800 w 21600"/>
              <a:gd name="T7" fmla="*/ 0 h 21600"/>
              <a:gd name="T8" fmla="*/ 2906 w 21600"/>
              <a:gd name="T9" fmla="*/ 2906 h 21600"/>
              <a:gd name="T10" fmla="*/ 18694 w 21600"/>
              <a:gd name="T11" fmla="*/ 1869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212" y="21600"/>
                </a:lnTo>
                <a:lnTo>
                  <a:pt x="19388" y="21600"/>
                </a:lnTo>
                <a:lnTo>
                  <a:pt x="21600" y="0"/>
                </a:lnTo>
                <a:close/>
              </a:path>
            </a:pathLst>
          </a:custGeom>
          <a:pattFill prst="lgGrid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Picture 3" descr="000803_1077_3831_vnvv"/>
          <p:cNvPicPr>
            <a:picLocks noChangeAspect="1" noChangeArrowheads="1"/>
          </p:cNvPicPr>
          <p:nvPr/>
        </p:nvPicPr>
        <p:blipFill>
          <a:blip r:embed="rId2"/>
          <a:srcRect b="2559"/>
          <a:stretch>
            <a:fillRect/>
          </a:stretch>
        </p:blipFill>
        <p:spPr bwMode="auto">
          <a:xfrm flipH="1">
            <a:off x="4572000" y="3352800"/>
            <a:ext cx="4267200" cy="3505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14480" y="4143380"/>
            <a:ext cx="3143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b="1" dirty="0" smtClean="0">
                <a:solidFill>
                  <a:srgbClr val="00B050"/>
                </a:solidFill>
              </a:rPr>
              <a:t>Гимнастика </a:t>
            </a:r>
            <a:r>
              <a:rPr lang="tt-RU" dirty="0" smtClean="0">
                <a:solidFill>
                  <a:srgbClr val="00B050"/>
                </a:solidFill>
              </a:rPr>
              <a:t>– физик күнегүләр, җәяү йөрү </a:t>
            </a:r>
          </a:p>
          <a:p>
            <a:r>
              <a:rPr lang="tt-RU" dirty="0" smtClean="0">
                <a:solidFill>
                  <a:srgbClr val="00B050"/>
                </a:solidFill>
              </a:rPr>
              <a:t>Эшкә сәләтлелеген, тулы канлы һәм шатлыклы тормышын сакларга теләгән һәр кешенең көндәлек шөгеленә әверелергә тиеш.</a:t>
            </a:r>
          </a:p>
          <a:p>
            <a:pPr algn="r"/>
            <a:r>
              <a:rPr lang="tt-RU" b="1" u="sng" dirty="0" smtClean="0">
                <a:solidFill>
                  <a:srgbClr val="FF0000"/>
                </a:solidFill>
              </a:rPr>
              <a:t>Гиппократ</a:t>
            </a:r>
            <a:r>
              <a:rPr lang="tt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00034" y="357166"/>
            <a:ext cx="2643206" cy="2428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6600" dirty="0" smtClean="0"/>
              <a:t>5 бит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0430" y="785794"/>
            <a:ext cx="40327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Саулык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</a:t>
            </a:r>
          </a:p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рухи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байлык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883869">
            <a:off x="233990" y="3794328"/>
            <a:ext cx="8481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Кешенең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бар </a:t>
            </a:r>
            <a:r>
              <a:rPr lang="ru-RU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нәрсәсе дә матур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булырга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тиеш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r"/>
            <a:r>
              <a:rPr lang="tt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А.П.Чехов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3" descr="000803_1077_3931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593361"/>
            <a:ext cx="4019552" cy="2264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u="sng" dirty="0" smtClean="0">
                <a:solidFill>
                  <a:srgbClr val="FF0000"/>
                </a:solidFill>
              </a:rPr>
              <a:t>Рухи байлык </a:t>
            </a:r>
            <a:r>
              <a:rPr lang="tt-RU" sz="2800" i="1" dirty="0" smtClean="0">
                <a:solidFill>
                  <a:srgbClr val="0070C0"/>
                </a:solidFill>
              </a:rPr>
              <a:t>– ул кешеләргә карата мәхәббәт хисе, кешенең хәленә керә белү, яшәүнең мәг</a:t>
            </a:r>
            <a:r>
              <a:rPr lang="ru-RU" sz="2800" i="1" dirty="0" err="1" smtClean="0">
                <a:solidFill>
                  <a:srgbClr val="0070C0"/>
                </a:solidFill>
              </a:rPr>
              <a:t>ъ</a:t>
            </a:r>
            <a:r>
              <a:rPr lang="tt-RU" sz="2800" i="1" dirty="0" smtClean="0">
                <a:solidFill>
                  <a:srgbClr val="0070C0"/>
                </a:solidFill>
              </a:rPr>
              <a:t>нәсен тою- дигән сүз.</a:t>
            </a:r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2143116"/>
            <a:ext cx="57864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>
                <a:solidFill>
                  <a:srgbClr val="00B050"/>
                </a:solidFill>
              </a:rPr>
              <a:t>Яхшы сүзне җаның тели синең</a:t>
            </a:r>
          </a:p>
          <a:p>
            <a:r>
              <a:rPr lang="tt-RU" sz="2800" b="1" dirty="0" smtClean="0">
                <a:solidFill>
                  <a:srgbClr val="00B050"/>
                </a:solidFill>
              </a:rPr>
              <a:t>Начарлыктан күңел көрсенә.</a:t>
            </a:r>
          </a:p>
          <a:p>
            <a:r>
              <a:rPr lang="tt-RU" sz="2800" b="1" dirty="0" smtClean="0">
                <a:solidFill>
                  <a:srgbClr val="00B050"/>
                </a:solidFill>
              </a:rPr>
              <a:t>Ә син үзең, андый яхшы сүзне</a:t>
            </a:r>
          </a:p>
          <a:p>
            <a:r>
              <a:rPr lang="tt-RU" sz="2800" b="1" dirty="0" smtClean="0">
                <a:solidFill>
                  <a:srgbClr val="00B050"/>
                </a:solidFill>
              </a:rPr>
              <a:t>Әйтәсеңме башка кешегә?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Picture 4" descr="000803_1078_0707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3936579"/>
            <a:ext cx="2285984" cy="2921421"/>
          </a:xfrm>
          <a:prstGeom prst="rect">
            <a:avLst/>
          </a:prstGeom>
          <a:noFill/>
        </p:spPr>
      </p:pic>
      <p:pic>
        <p:nvPicPr>
          <p:cNvPr id="5" name="Picture 3" descr="000803_1076_8656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649489"/>
            <a:ext cx="2057394" cy="3208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00034" y="428604"/>
            <a:ext cx="2500330" cy="2428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6600" dirty="0" smtClean="0"/>
              <a:t>6 бит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00496" y="642918"/>
            <a:ext cx="38058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Куркыныч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ru-RU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сукмак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3500438"/>
            <a:ext cx="41434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i="1" dirty="0" smtClean="0">
                <a:solidFill>
                  <a:srgbClr val="00B050"/>
                </a:solidFill>
              </a:rPr>
              <a:t>Нурыңны коеп кал,</a:t>
            </a:r>
          </a:p>
          <a:p>
            <a:r>
              <a:rPr lang="tt-RU" sz="3200" b="1" i="1" dirty="0" smtClean="0">
                <a:solidFill>
                  <a:srgbClr val="00B050"/>
                </a:solidFill>
              </a:rPr>
              <a:t>Гомереңне тоеп кал,</a:t>
            </a:r>
          </a:p>
          <a:p>
            <a:r>
              <a:rPr lang="tt-RU" sz="3200" b="1" i="1" dirty="0" smtClean="0">
                <a:solidFill>
                  <a:srgbClr val="00B050"/>
                </a:solidFill>
              </a:rPr>
              <a:t>Тормыш ул – </a:t>
            </a:r>
          </a:p>
          <a:p>
            <a:r>
              <a:rPr lang="tt-RU" sz="3200" b="1" i="1" dirty="0" smtClean="0">
                <a:solidFill>
                  <a:srgbClr val="00B050"/>
                </a:solidFill>
              </a:rPr>
              <a:t>Серле бер могҗиза.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pic>
        <p:nvPicPr>
          <p:cNvPr id="5" name="Picture 3" descr="000803_1077_3814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643314"/>
            <a:ext cx="3214710" cy="2661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42910" y="428604"/>
            <a:ext cx="2500330" cy="25003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6600" dirty="0" smtClean="0"/>
              <a:t>7 бит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714356"/>
            <a:ext cx="49273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Уйланыйк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һәм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tt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нәтиҗә ясыйк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3357562"/>
            <a:ext cx="6143668" cy="286232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t-RU" b="1" u="sng" dirty="0" smtClean="0"/>
              <a:t>Гәүдәне дөрес тотмау сәламәтлеккә ничек йогынты ясый һәм ясаса кайсы органнарга?</a:t>
            </a:r>
          </a:p>
          <a:p>
            <a:pPr marL="342900" indent="-342900">
              <a:buAutoNum type="arabicParenR"/>
            </a:pPr>
            <a:r>
              <a:rPr lang="tt-RU" dirty="0" smtClean="0"/>
              <a:t>юк, йогынты ясамый</a:t>
            </a:r>
          </a:p>
          <a:p>
            <a:pPr marL="342900" indent="-342900">
              <a:buAutoNum type="arabicParenR"/>
            </a:pPr>
            <a:r>
              <a:rPr lang="tt-RU" dirty="0" smtClean="0"/>
              <a:t>Сәламәтлекне яхшырта</a:t>
            </a:r>
          </a:p>
          <a:p>
            <a:pPr marL="342900" indent="-342900">
              <a:buAutoNum type="arabicParenR"/>
            </a:pPr>
            <a:r>
              <a:rPr lang="tt-RU" dirty="0" smtClean="0"/>
              <a:t>Сәламәтлекне аз гына какшата</a:t>
            </a:r>
          </a:p>
          <a:p>
            <a:pPr marL="342900" indent="-342900">
              <a:buAutoNum type="arabicParenR"/>
            </a:pPr>
            <a:r>
              <a:rPr lang="tt-RU" dirty="0" smtClean="0"/>
              <a:t>Начар йогынты ясый</a:t>
            </a:r>
          </a:p>
          <a:p>
            <a:pPr marL="342900" indent="-342900">
              <a:buFontTx/>
              <a:buChar char="-"/>
            </a:pPr>
            <a:r>
              <a:rPr lang="tt-RU" dirty="0" smtClean="0"/>
              <a:t>умырткага, аякларга</a:t>
            </a:r>
          </a:p>
          <a:p>
            <a:pPr marL="342900" indent="-342900">
              <a:buFontTx/>
              <a:buChar char="-"/>
            </a:pPr>
            <a:r>
              <a:rPr lang="tt-RU" dirty="0" smtClean="0"/>
              <a:t>Скелет-мускул системасына</a:t>
            </a:r>
          </a:p>
          <a:p>
            <a:pPr marL="342900" indent="-342900">
              <a:buFontTx/>
              <a:buChar char="-"/>
            </a:pPr>
            <a:r>
              <a:rPr lang="tt-RU" dirty="0" smtClean="0"/>
              <a:t>Умырткалыкка </a:t>
            </a:r>
          </a:p>
          <a:p>
            <a:pPr marL="342900" indent="-342900">
              <a:buFontTx/>
              <a:buChar char="-"/>
            </a:pPr>
            <a:r>
              <a:rPr lang="tt-RU" dirty="0" smtClean="0"/>
              <a:t>Органнар эшчәнлегенә, организмга.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5857916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t-RU" b="1" i="1" u="sng" dirty="0" smtClean="0"/>
              <a:t>Рамилнең болай йөрүенә нәрсә сәбәпче булган?</a:t>
            </a:r>
          </a:p>
          <a:p>
            <a:pPr marL="342900" indent="-342900">
              <a:buAutoNum type="arabicParenR"/>
            </a:pPr>
            <a:r>
              <a:rPr lang="tt-RU" i="1" dirty="0" smtClean="0"/>
              <a:t>Начар ашау</a:t>
            </a:r>
          </a:p>
          <a:p>
            <a:pPr marL="342900" indent="-342900">
              <a:buAutoNum type="arabicParenR"/>
            </a:pPr>
            <a:r>
              <a:rPr lang="tt-RU" i="1" dirty="0" smtClean="0"/>
              <a:t>Аз хәрәкәтләнү</a:t>
            </a:r>
          </a:p>
          <a:p>
            <a:pPr marL="342900" indent="-342900">
              <a:buAutoNum type="arabicParenR"/>
            </a:pPr>
            <a:r>
              <a:rPr lang="tt-RU" i="1" dirty="0" smtClean="0"/>
              <a:t>Саф һавада аз булу</a:t>
            </a:r>
          </a:p>
          <a:p>
            <a:pPr marL="342900" indent="-342900">
              <a:buAutoNum type="arabicParenR"/>
            </a:pPr>
            <a:r>
              <a:rPr lang="tt-RU" i="1" dirty="0" smtClean="0"/>
              <a:t>Начар билге алгач төшкән кәеф</a:t>
            </a:r>
          </a:p>
          <a:p>
            <a:pPr marL="342900" indent="-342900">
              <a:buAutoNum type="arabicParenR"/>
            </a:pPr>
            <a:r>
              <a:rPr lang="tt-RU" i="1" dirty="0" smtClean="0"/>
              <a:t>Буйга туры килмәгән парта</a:t>
            </a:r>
          </a:p>
          <a:p>
            <a:pPr marL="342900" indent="-342900">
              <a:buAutoNum type="arabicParenR"/>
            </a:pPr>
            <a:r>
              <a:rPr lang="tt-RU" i="1" dirty="0" smtClean="0"/>
              <a:t>Иптәшләренең дорфа сүзләре.</a:t>
            </a:r>
            <a:endParaRPr lang="ru-RU" i="1" dirty="0"/>
          </a:p>
        </p:txBody>
      </p:sp>
      <p:pic>
        <p:nvPicPr>
          <p:cNvPr id="4" name="Picture 4" descr="000803_1078_0206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6013" y="2581728"/>
            <a:ext cx="4075143" cy="4088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71472" y="357166"/>
            <a:ext cx="2500330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6600" dirty="0" smtClean="0"/>
              <a:t>8 бит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857232"/>
            <a:ext cx="52232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Сәламәт кешегә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киңәшләр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3357562"/>
            <a:ext cx="50720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tt-RU" sz="2000" b="1" i="1" dirty="0" smtClean="0">
                <a:solidFill>
                  <a:srgbClr val="00B050"/>
                </a:solidFill>
              </a:rPr>
              <a:t>Көндәлек режимны төгәл үтә.</a:t>
            </a:r>
          </a:p>
          <a:p>
            <a:pPr marL="342900" indent="-342900">
              <a:buAutoNum type="arabicPeriod"/>
            </a:pPr>
            <a:r>
              <a:rPr lang="tt-RU" sz="2000" b="1" i="1" dirty="0" smtClean="0">
                <a:solidFill>
                  <a:srgbClr val="00B050"/>
                </a:solidFill>
              </a:rPr>
              <a:t>Спорт белән дуслаш.</a:t>
            </a:r>
          </a:p>
          <a:p>
            <a:pPr marL="342900" indent="-342900">
              <a:buAutoNum type="arabicPeriod"/>
            </a:pPr>
            <a:r>
              <a:rPr lang="tt-RU" sz="2000" b="1" i="1" dirty="0" smtClean="0">
                <a:solidFill>
                  <a:srgbClr val="00B050"/>
                </a:solidFill>
              </a:rPr>
              <a:t>Начар гадәтләрне үзеңә дус итмә.</a:t>
            </a:r>
          </a:p>
          <a:p>
            <a:pPr marL="342900" indent="-342900">
              <a:buAutoNum type="arabicPeriod"/>
            </a:pPr>
            <a:r>
              <a:rPr lang="tt-RU" sz="2000" b="1" i="1" dirty="0" smtClean="0">
                <a:solidFill>
                  <a:srgbClr val="00B050"/>
                </a:solidFill>
              </a:rPr>
              <a:t>Табигат</a:t>
            </a:r>
            <a:r>
              <a:rPr lang="ru-RU" sz="2000" b="1" i="1" dirty="0" err="1" smtClean="0">
                <a:solidFill>
                  <a:srgbClr val="00B050"/>
                </a:solidFill>
              </a:rPr>
              <a:t>ь</a:t>
            </a:r>
            <a:r>
              <a:rPr lang="tt-RU" sz="2000" b="1" i="1" dirty="0" smtClean="0">
                <a:solidFill>
                  <a:srgbClr val="00B050"/>
                </a:solidFill>
              </a:rPr>
              <a:t>не, кешеләрне ярат.</a:t>
            </a:r>
          </a:p>
          <a:p>
            <a:pPr marL="342900" indent="-342900">
              <a:buAutoNum type="arabicPeriod"/>
            </a:pPr>
            <a:r>
              <a:rPr lang="tt-RU" sz="2000" b="1" i="1" dirty="0" smtClean="0">
                <a:solidFill>
                  <a:srgbClr val="00B050"/>
                </a:solidFill>
              </a:rPr>
              <a:t>Һәрвакыт яхшы эшләр, якты хыяллар турында гына уйла.үзеңдә ихтияр көче тәрбиялә.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  <p:pic>
        <p:nvPicPr>
          <p:cNvPr id="5" name="Picture 3" descr="000803_1055_6316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643182"/>
            <a:ext cx="2010411" cy="3849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76438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b="1" i="1" dirty="0" smtClean="0">
                <a:solidFill>
                  <a:srgbClr val="00B050"/>
                </a:solidFill>
              </a:rPr>
              <a:t>Сәламәтлегебезнең 50%ы  үзебездән тора, 20%ы нәселдән килә, 20%ы әйләнә-тирә мохиттән, 10%ы гына сәламәтлек саклау оешмаларыннан тора.</a:t>
            </a:r>
            <a:endParaRPr lang="ru-RU" sz="3600" b="1" i="1" dirty="0">
              <a:solidFill>
                <a:srgbClr val="00B050"/>
              </a:solidFill>
            </a:endParaRPr>
          </a:p>
        </p:txBody>
      </p:sp>
      <p:pic>
        <p:nvPicPr>
          <p:cNvPr id="3" name="Picture 4" descr="000803_1077_9956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214686"/>
            <a:ext cx="2828948" cy="3321099"/>
          </a:xfrm>
          <a:prstGeom prst="rect">
            <a:avLst/>
          </a:prstGeom>
          <a:noFill/>
        </p:spPr>
      </p:pic>
      <p:pic>
        <p:nvPicPr>
          <p:cNvPr id="4" name="Picture 3" descr="000803_1055_6324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811030"/>
            <a:ext cx="1928826" cy="3046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1246" y="447687"/>
            <a:ext cx="378621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Максат</a:t>
            </a:r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: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1500174"/>
            <a:ext cx="57150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tt-RU" dirty="0" smtClean="0"/>
              <a:t>Сәламәт яшәү рәвешен аңлату; Валеология, гиподинамия төшенчәләрен бирү, балаларда табигат</a:t>
            </a:r>
            <a:r>
              <a:rPr lang="ru-RU" dirty="0" err="1" smtClean="0"/>
              <a:t>ь</a:t>
            </a:r>
            <a:r>
              <a:rPr lang="tt-RU" dirty="0" smtClean="0"/>
              <a:t>кә сакчыл караш формалаштыру, көндәлек ре</a:t>
            </a:r>
            <a:r>
              <a:rPr lang="ru-RU" dirty="0" smtClean="0"/>
              <a:t>ж</a:t>
            </a:r>
            <a:r>
              <a:rPr lang="tt-RU" dirty="0" smtClean="0"/>
              <a:t>имны яктырту, гимнастика белән шөгыл</a:t>
            </a:r>
            <a:r>
              <a:rPr lang="ru-RU" dirty="0" err="1" smtClean="0"/>
              <a:t>ь</a:t>
            </a:r>
            <a:r>
              <a:rPr lang="tt-RU" dirty="0" smtClean="0"/>
              <a:t>ләнүләренә  этәргеч бирү, наркотик матдәләрнең, тәмәке, аракының зыянын ачу;</a:t>
            </a:r>
          </a:p>
          <a:p>
            <a:pPr marL="342900" indent="-342900">
              <a:buAutoNum type="arabicPeriod"/>
            </a:pPr>
            <a:r>
              <a:rPr lang="tt-RU" dirty="0" smtClean="0"/>
              <a:t> Татар халкының мәкал</a:t>
            </a:r>
            <a:r>
              <a:rPr lang="ru-RU" dirty="0" err="1" smtClean="0"/>
              <a:t>ь</a:t>
            </a:r>
            <a:r>
              <a:rPr lang="tt-RU" dirty="0" smtClean="0"/>
              <a:t>ләре, бөек кешеләр аша укучыларга халыкның зурлыгын бирү, аның аша тәрбияләү;</a:t>
            </a:r>
          </a:p>
          <a:p>
            <a:pPr marL="342900" indent="-342900">
              <a:buAutoNum type="arabicPeriod"/>
            </a:pPr>
            <a:r>
              <a:rPr lang="tt-RU" dirty="0" smtClean="0"/>
              <a:t>Укучыларга экологик тәрбия бирү.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1148993">
            <a:off x="525461" y="4945336"/>
            <a:ext cx="392909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Дәреснең тибы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5643578"/>
            <a:ext cx="5476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Телдән 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</a:t>
            </a:r>
            <a:r>
              <a:rPr lang="tt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урнал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Picture 6" descr="000803_1079_3621_vu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786190"/>
            <a:ext cx="2667000" cy="2443163"/>
          </a:xfrm>
          <a:prstGeom prst="rect">
            <a:avLst/>
          </a:prstGeom>
          <a:noFill/>
        </p:spPr>
      </p:pic>
      <p:pic>
        <p:nvPicPr>
          <p:cNvPr id="7" name="Picture 5" descr="000803_1077_3807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2695575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642918"/>
            <a:ext cx="735811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b="1" u="sng" dirty="0" smtClean="0">
                <a:solidFill>
                  <a:srgbClr val="FF0000"/>
                </a:solidFill>
              </a:rPr>
              <a:t>Өй эше:</a:t>
            </a:r>
          </a:p>
          <a:p>
            <a:r>
              <a:rPr lang="tt-RU" sz="2000" b="1" i="1" dirty="0" smtClean="0">
                <a:solidFill>
                  <a:srgbClr val="FFC000"/>
                </a:solidFill>
              </a:rPr>
              <a:t>Нәселегездәге озын гомерле туганнарыгызны барларга. Нилектән алар озак яшәгәннәр һәм “Әгәр озак яшисең килсә...” дигән инша язарга.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2214554"/>
            <a:ext cx="4929222" cy="224676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0070C0"/>
                </a:solidFill>
              </a:rPr>
              <a:t>И укучым, син дә сәламәт бул,</a:t>
            </a:r>
          </a:p>
          <a:p>
            <a:r>
              <a:rPr lang="tt-RU" sz="2800" dirty="0" smtClean="0">
                <a:solidFill>
                  <a:srgbClr val="0070C0"/>
                </a:solidFill>
              </a:rPr>
              <a:t>Сәламәт бул, газиз илкәем!</a:t>
            </a:r>
          </a:p>
          <a:p>
            <a:r>
              <a:rPr lang="tt-RU" sz="2800" dirty="0" smtClean="0">
                <a:solidFill>
                  <a:srgbClr val="0070C0"/>
                </a:solidFill>
              </a:rPr>
              <a:t>Җир-анага телим сәламәтлек</a:t>
            </a:r>
          </a:p>
          <a:p>
            <a:r>
              <a:rPr lang="tt-RU" sz="2800" dirty="0" smtClean="0">
                <a:solidFill>
                  <a:srgbClr val="0070C0"/>
                </a:solidFill>
              </a:rPr>
              <a:t>Имин яшә, туган җиркәем! 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Picture 3" descr="000803_1077_5174_vnvv"/>
          <p:cNvPicPr>
            <a:picLocks noChangeAspect="1" noChangeArrowheads="1"/>
          </p:cNvPicPr>
          <p:nvPr/>
        </p:nvPicPr>
        <p:blipFill>
          <a:blip r:embed="rId2"/>
          <a:srcRect r="9558"/>
          <a:stretch>
            <a:fillRect/>
          </a:stretch>
        </p:blipFill>
        <p:spPr bwMode="auto">
          <a:xfrm>
            <a:off x="357158" y="3071810"/>
            <a:ext cx="2439794" cy="3667129"/>
          </a:xfrm>
          <a:prstGeom prst="rect">
            <a:avLst/>
          </a:prstGeom>
          <a:noFill/>
        </p:spPr>
      </p:pic>
      <p:pic>
        <p:nvPicPr>
          <p:cNvPr id="5" name="Picture 5" descr="000803_1055_5919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495800" y="4418013"/>
            <a:ext cx="4495800" cy="2268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366085">
            <a:off x="1000726" y="2649509"/>
            <a:ext cx="6996081" cy="24929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tt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ИСӘНМЕСЕЗ, ЯКЫН ДУСЛАРЫМ,</a:t>
            </a:r>
          </a:p>
          <a:p>
            <a:pPr algn="ctr"/>
            <a:r>
              <a:rPr lang="tt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СЕЗНЕ КҮРГӘЧ МИҢА БИК РӘХӘТ.</a:t>
            </a:r>
          </a:p>
          <a:p>
            <a:pPr algn="ctr"/>
            <a:r>
              <a:rPr lang="tt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ЯСЫЙК ӘЛЕ БҮГЕН БЕРГӘЛӘШЕП</a:t>
            </a:r>
          </a:p>
          <a:p>
            <a:pPr algn="ctr"/>
            <a:r>
              <a:rPr lang="tt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СӘЛАМӘТЛЕК ИЛЕНӘ СӘЯХӘ</a:t>
            </a:r>
            <a:r>
              <a:rPr lang="tt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Т.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4" descr="000803_1069_5279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2275904" cy="3652844"/>
          </a:xfrm>
          <a:prstGeom prst="rect">
            <a:avLst/>
          </a:prstGeom>
          <a:noFill/>
        </p:spPr>
      </p:pic>
      <p:pic>
        <p:nvPicPr>
          <p:cNvPr id="4" name="Picture 5" descr="000803_1055_6420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97553">
            <a:off x="6126351" y="3751008"/>
            <a:ext cx="2062651" cy="3042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857232"/>
            <a:ext cx="764386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7030A0"/>
                </a:solidFill>
              </a:rPr>
              <a:t>Мәктәптә еш очрый торган авырулар:</a:t>
            </a:r>
          </a:p>
          <a:p>
            <a:endParaRPr lang="tt-RU" sz="900" dirty="0" smtClean="0">
              <a:solidFill>
                <a:srgbClr val="7030A0"/>
              </a:solidFill>
            </a:endParaRPr>
          </a:p>
          <a:p>
            <a:pPr>
              <a:buFontTx/>
              <a:buChar char="-"/>
            </a:pPr>
            <a:r>
              <a:rPr lang="tt-RU" sz="2800" dirty="0" smtClean="0">
                <a:solidFill>
                  <a:srgbClr val="00B0F0"/>
                </a:solidFill>
              </a:rPr>
              <a:t>Ашкайнату системасы – 7</a:t>
            </a:r>
          </a:p>
          <a:p>
            <a:pPr>
              <a:buFontTx/>
              <a:buChar char="-"/>
            </a:pPr>
            <a:r>
              <a:rPr lang="tt-RU" sz="2800" dirty="0" smtClean="0">
                <a:solidFill>
                  <a:srgbClr val="00B0F0"/>
                </a:solidFill>
              </a:rPr>
              <a:t>Күрү органы – 10</a:t>
            </a:r>
          </a:p>
          <a:p>
            <a:pPr>
              <a:buFontTx/>
              <a:buChar char="-"/>
            </a:pPr>
            <a:r>
              <a:rPr lang="tt-RU" sz="2800" dirty="0" smtClean="0">
                <a:solidFill>
                  <a:srgbClr val="00B0F0"/>
                </a:solidFill>
              </a:rPr>
              <a:t>Гәүдә тотышы кимчелекләре – 5</a:t>
            </a:r>
          </a:p>
          <a:p>
            <a:pPr>
              <a:buFontTx/>
              <a:buChar char="-"/>
            </a:pPr>
            <a:r>
              <a:rPr lang="tt-RU" sz="2800" dirty="0" smtClean="0">
                <a:solidFill>
                  <a:srgbClr val="00B0F0"/>
                </a:solidFill>
              </a:rPr>
              <a:t>Функ</a:t>
            </a:r>
            <a:r>
              <a:rPr lang="ru-RU" sz="2800" dirty="0" err="1" smtClean="0">
                <a:solidFill>
                  <a:srgbClr val="00B0F0"/>
                </a:solidFill>
              </a:rPr>
              <a:t>ц</a:t>
            </a:r>
            <a:r>
              <a:rPr lang="tt-RU" sz="2800" dirty="0" smtClean="0">
                <a:solidFill>
                  <a:srgbClr val="00B0F0"/>
                </a:solidFill>
              </a:rPr>
              <a:t>ионал</a:t>
            </a:r>
            <a:r>
              <a:rPr lang="ru-RU" sz="2800" dirty="0" err="1" smtClean="0">
                <a:solidFill>
                  <a:srgbClr val="00B0F0"/>
                </a:solidFill>
              </a:rPr>
              <a:t>ь</a:t>
            </a:r>
            <a:r>
              <a:rPr lang="tt-RU" sz="2800" dirty="0" smtClean="0">
                <a:solidFill>
                  <a:srgbClr val="00B0F0"/>
                </a:solidFill>
              </a:rPr>
              <a:t> шум- 13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3" name="Picture 3" descr="000803_1055_5849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42910" y="3357562"/>
            <a:ext cx="2768600" cy="3190875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429124" y="3286124"/>
            <a:ext cx="233362" cy="3571876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Picture 2" descr="000803_1055_5841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857496"/>
            <a:ext cx="3082925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14348" y="428604"/>
            <a:ext cx="2571768" cy="228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6600" b="1" dirty="0" smtClean="0"/>
              <a:t>1 бит </a:t>
            </a:r>
            <a:endParaRPr lang="ru-RU" sz="6600" b="1" dirty="0"/>
          </a:p>
        </p:txBody>
      </p:sp>
      <p:sp>
        <p:nvSpPr>
          <p:cNvPr id="3" name="Прямоугольник 2"/>
          <p:cNvSpPr/>
          <p:nvPr/>
        </p:nvSpPr>
        <p:spPr>
          <a:xfrm rot="20896779">
            <a:off x="2671007" y="954142"/>
            <a:ext cx="611455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Сәламәтлек</a:t>
            </a:r>
          </a:p>
          <a:p>
            <a:pPr algn="ctr"/>
            <a:r>
              <a:rPr lang="tt-RU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төшенчәсе</a:t>
            </a:r>
            <a:endParaRPr lang="ru-RU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AutoShape 5" descr="Крупная сетка"/>
          <p:cNvSpPr>
            <a:spLocks noChangeArrowheads="1"/>
          </p:cNvSpPr>
          <p:nvPr/>
        </p:nvSpPr>
        <p:spPr bwMode="auto">
          <a:xfrm rot="5400000">
            <a:off x="-640557" y="4464843"/>
            <a:ext cx="3033714" cy="1752600"/>
          </a:xfrm>
          <a:custGeom>
            <a:avLst/>
            <a:gdLst>
              <a:gd name="G0" fmla="+- 2212 0 0"/>
              <a:gd name="G1" fmla="+- 21600 0 2212"/>
              <a:gd name="G2" fmla="*/ 2212 1 2"/>
              <a:gd name="G3" fmla="+- 21600 0 G2"/>
              <a:gd name="G4" fmla="+/ 2212 21600 2"/>
              <a:gd name="G5" fmla="+/ G1 0 2"/>
              <a:gd name="G6" fmla="*/ 21600 21600 2212"/>
              <a:gd name="G7" fmla="*/ G6 1 2"/>
              <a:gd name="G8" fmla="+- 21600 0 G7"/>
              <a:gd name="G9" fmla="*/ 21600 1 2"/>
              <a:gd name="G10" fmla="+- 2212 0 G9"/>
              <a:gd name="G11" fmla="?: G10 G8 0"/>
              <a:gd name="G12" fmla="?: G10 G7 21600"/>
              <a:gd name="T0" fmla="*/ 20494 w 21600"/>
              <a:gd name="T1" fmla="*/ 10800 h 21600"/>
              <a:gd name="T2" fmla="*/ 10800 w 21600"/>
              <a:gd name="T3" fmla="*/ 21600 h 21600"/>
              <a:gd name="T4" fmla="*/ 1106 w 21600"/>
              <a:gd name="T5" fmla="*/ 10800 h 21600"/>
              <a:gd name="T6" fmla="*/ 10800 w 21600"/>
              <a:gd name="T7" fmla="*/ 0 h 21600"/>
              <a:gd name="T8" fmla="*/ 2906 w 21600"/>
              <a:gd name="T9" fmla="*/ 2906 h 21600"/>
              <a:gd name="T10" fmla="*/ 18694 w 21600"/>
              <a:gd name="T11" fmla="*/ 1869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212" y="21600"/>
                </a:lnTo>
                <a:lnTo>
                  <a:pt x="19388" y="21600"/>
                </a:lnTo>
                <a:lnTo>
                  <a:pt x="21600" y="0"/>
                </a:lnTo>
                <a:close/>
              </a:path>
            </a:pathLst>
          </a:custGeom>
          <a:pattFill prst="lgGrid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Picture 3" descr="000803_1055_5849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357562"/>
            <a:ext cx="3111496" cy="3343817"/>
          </a:xfrm>
          <a:prstGeom prst="rect">
            <a:avLst/>
          </a:prstGeom>
          <a:noFill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786182" y="5715016"/>
            <a:ext cx="471486" cy="309562"/>
          </a:xfrm>
          <a:prstGeom prst="can">
            <a:avLst>
              <a:gd name="adj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-4.44444E-6 L -0.30417 0.0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00B050"/>
                </a:solidFill>
              </a:rPr>
              <a:t>Үз сәламәтлегеңне саклау турындагы фән – </a:t>
            </a:r>
            <a:r>
              <a:rPr lang="tt-RU" sz="2400" b="1" dirty="0" smtClean="0">
                <a:solidFill>
                  <a:srgbClr val="FF0000"/>
                </a:solidFill>
              </a:rPr>
              <a:t>ВАЛЕОЛОГИЯ </a:t>
            </a:r>
            <a:r>
              <a:rPr lang="tt-RU" sz="2400" b="1" dirty="0" smtClean="0">
                <a:solidFill>
                  <a:srgbClr val="00B050"/>
                </a:solidFill>
              </a:rPr>
              <a:t>дип атала.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698333">
            <a:off x="571472" y="1785926"/>
            <a:ext cx="7572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dirty="0" smtClean="0"/>
              <a:t>Сәламәтлеккә иң оригинал</a:t>
            </a:r>
            <a:r>
              <a:rPr lang="ru-RU" sz="2000" dirty="0" err="1" smtClean="0"/>
              <a:t>ь</a:t>
            </a:r>
            <a:r>
              <a:rPr lang="tt-RU" sz="2000" dirty="0" smtClean="0"/>
              <a:t> билгеләмәне </a:t>
            </a:r>
            <a:r>
              <a:rPr lang="tt-RU" sz="2000" b="1" dirty="0" smtClean="0">
                <a:solidFill>
                  <a:srgbClr val="FF0000"/>
                </a:solidFill>
              </a:rPr>
              <a:t>ГОЛДСМИТ</a:t>
            </a:r>
            <a:r>
              <a:rPr lang="tt-RU" sz="2000" dirty="0" smtClean="0"/>
              <a:t> биргән: </a:t>
            </a:r>
            <a:r>
              <a:rPr lang="tt-RU" sz="2000" b="1" i="1" u="sng" dirty="0" smtClean="0">
                <a:solidFill>
                  <a:srgbClr val="FF66FF"/>
                </a:solidFill>
              </a:rPr>
              <a:t>Сәламәтлек – организмның шундый халәте, ул сәламәтлекне сакларга мөмкинлек тудыра.</a:t>
            </a:r>
            <a:endParaRPr lang="ru-RU" sz="2000" b="1" i="1" u="sng" dirty="0">
              <a:solidFill>
                <a:srgbClr val="FF66FF"/>
              </a:solidFill>
            </a:endParaRPr>
          </a:p>
        </p:txBody>
      </p:sp>
      <p:pic>
        <p:nvPicPr>
          <p:cNvPr id="4" name="Picture 5" descr="000803_1079_3621_vu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35438"/>
            <a:ext cx="2971800" cy="2722562"/>
          </a:xfrm>
          <a:prstGeom prst="rect">
            <a:avLst/>
          </a:prstGeom>
          <a:noFill/>
        </p:spPr>
      </p:pic>
      <p:pic>
        <p:nvPicPr>
          <p:cNvPr id="5" name="Picture 4" descr="000803_1077_5912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984561"/>
            <a:ext cx="1738314" cy="2428814"/>
          </a:xfrm>
          <a:prstGeom prst="rect">
            <a:avLst/>
          </a:prstGeom>
          <a:noFill/>
        </p:spPr>
      </p:pic>
      <p:pic>
        <p:nvPicPr>
          <p:cNvPr id="6" name="Picture 3" descr="000803_1077_3649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643314"/>
            <a:ext cx="2924175" cy="3014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42910" y="357166"/>
            <a:ext cx="2428892" cy="228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6600" dirty="0" smtClean="0"/>
              <a:t>2 бит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 rot="21058063">
            <a:off x="3214678" y="1571612"/>
            <a:ext cx="49742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Канатлы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сүзләр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Picture 4" descr="000803_1077_5914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1" y="3360822"/>
            <a:ext cx="2014526" cy="3186027"/>
          </a:xfrm>
          <a:prstGeom prst="rect">
            <a:avLst/>
          </a:prstGeom>
          <a:noFill/>
        </p:spPr>
      </p:pic>
      <p:pic>
        <p:nvPicPr>
          <p:cNvPr id="5" name="Picture 3" descr="000803_1077_5716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000504"/>
            <a:ext cx="3532182" cy="2388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214257">
            <a:off x="2062094" y="1440893"/>
            <a:ext cx="66437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solidFill>
                  <a:srgbClr val="00B050"/>
                </a:solidFill>
              </a:rPr>
              <a:t>Саулык – иң зур байлык.</a:t>
            </a:r>
          </a:p>
          <a:p>
            <a:r>
              <a:rPr lang="tt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Сәламәтлек булмаса, бәхет тә юк.</a:t>
            </a:r>
          </a:p>
          <a:p>
            <a:r>
              <a:rPr lang="tt-RU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Гомер бирсә – саулык бирсен</a:t>
            </a:r>
            <a:r>
              <a:rPr lang="tt-RU" sz="3200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tt-RU" sz="3200" b="1" dirty="0" smtClean="0">
                <a:solidFill>
                  <a:schemeClr val="accent6">
                    <a:lumMod val="75000"/>
                  </a:schemeClr>
                </a:solidFill>
              </a:rPr>
              <a:t>Сәламәтлек  җәүһәр, ләкин тиз югала.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3" descr="000803_1077_3821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496"/>
            <a:ext cx="3678238" cy="386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00034" y="357166"/>
            <a:ext cx="2571768" cy="2571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6600" dirty="0" smtClean="0"/>
              <a:t>3 бит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1214422"/>
            <a:ext cx="32994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Кеше </a:t>
            </a:r>
            <a:r>
              <a:rPr lang="ru-RU" sz="54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һәм</a:t>
            </a:r>
            <a:endParaRPr lang="ru-RU" sz="5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tt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Тибигат</a:t>
            </a:r>
            <a:r>
              <a:rPr lang="ru-RU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ь</a:t>
            </a: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3306" y="4000504"/>
            <a:ext cx="67151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i="1" dirty="0" smtClean="0">
                <a:solidFill>
                  <a:srgbClr val="FF0000"/>
                </a:solidFill>
                <a:cs typeface="Gisha" pitchFamily="34" charset="-79"/>
              </a:rPr>
              <a:t>Мин кояшка бурычлымын,</a:t>
            </a:r>
          </a:p>
          <a:p>
            <a:r>
              <a:rPr lang="tt-RU" sz="3200" b="1" i="1" dirty="0" smtClean="0">
                <a:solidFill>
                  <a:srgbClr val="FF0000"/>
                </a:solidFill>
                <a:cs typeface="Gisha" pitchFamily="34" charset="-79"/>
              </a:rPr>
              <a:t>Нурларына күмгән өчен.</a:t>
            </a:r>
          </a:p>
          <a:p>
            <a:r>
              <a:rPr lang="tt-RU" sz="3200" b="1" i="1" dirty="0" smtClean="0">
                <a:solidFill>
                  <a:srgbClr val="FF0000"/>
                </a:solidFill>
                <a:cs typeface="Gisha" pitchFamily="34" charset="-79"/>
              </a:rPr>
              <a:t>Җир – анага бурычлымын</a:t>
            </a:r>
          </a:p>
          <a:p>
            <a:r>
              <a:rPr lang="tt-RU" sz="3200" b="1" i="1" dirty="0" smtClean="0">
                <a:solidFill>
                  <a:srgbClr val="FF0000"/>
                </a:solidFill>
                <a:cs typeface="Gisha" pitchFamily="34" charset="-79"/>
              </a:rPr>
              <a:t>Туфрагында йөргән өчен.</a:t>
            </a:r>
            <a:endParaRPr lang="ru-RU" sz="3200" b="1" i="1" dirty="0">
              <a:solidFill>
                <a:srgbClr val="FF0000"/>
              </a:solidFill>
              <a:cs typeface="Gisha" pitchFamily="34" charset="-79"/>
            </a:endParaRPr>
          </a:p>
        </p:txBody>
      </p:sp>
      <p:pic>
        <p:nvPicPr>
          <p:cNvPr id="5" name="Picture 3" descr="000803_1069_5353_vn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643314"/>
            <a:ext cx="2708931" cy="2859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</TotalTime>
  <Words>566</Words>
  <Application>Microsoft Office PowerPoint</Application>
  <PresentationFormat>Экран (4:3)</PresentationFormat>
  <Paragraphs>105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Шафигуллина</dc:creator>
  <cp:lastModifiedBy>user</cp:lastModifiedBy>
  <cp:revision>14</cp:revision>
  <dcterms:created xsi:type="dcterms:W3CDTF">2009-08-31T14:23:29Z</dcterms:created>
  <dcterms:modified xsi:type="dcterms:W3CDTF">2016-09-28T17:51:59Z</dcterms:modified>
</cp:coreProperties>
</file>