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  <p:sldMasterId id="2147483844" r:id="rId2"/>
    <p:sldMasterId id="2147483904" r:id="rId3"/>
    <p:sldMasterId id="2147483940" r:id="rId4"/>
    <p:sldMasterId id="2147483952" r:id="rId5"/>
    <p:sldMasterId id="2147483964" r:id="rId6"/>
  </p:sldMasterIdLst>
  <p:notesMasterIdLst>
    <p:notesMasterId r:id="rId25"/>
  </p:notesMasterIdLst>
  <p:sldIdLst>
    <p:sldId id="271" r:id="rId7"/>
    <p:sldId id="281" r:id="rId8"/>
    <p:sldId id="320" r:id="rId9"/>
    <p:sldId id="319" r:id="rId10"/>
    <p:sldId id="282" r:id="rId11"/>
    <p:sldId id="306" r:id="rId12"/>
    <p:sldId id="295" r:id="rId13"/>
    <p:sldId id="296" r:id="rId14"/>
    <p:sldId id="301" r:id="rId15"/>
    <p:sldId id="304" r:id="rId16"/>
    <p:sldId id="325" r:id="rId17"/>
    <p:sldId id="324" r:id="rId18"/>
    <p:sldId id="308" r:id="rId19"/>
    <p:sldId id="322" r:id="rId20"/>
    <p:sldId id="313" r:id="rId21"/>
    <p:sldId id="318" r:id="rId22"/>
    <p:sldId id="323" r:id="rId23"/>
    <p:sldId id="32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738EE-8819-4F46-AE5A-061C490BDDFE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41E17-85E7-4EBB-BEA0-9A0A5572C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3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95546-AA3D-41BB-B661-CED8F47E7CA8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8879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07817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0682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8468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2714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54308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5083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7974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029518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23507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0865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7786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51589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11834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17914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90164"/>
      </p:ext>
    </p:extLst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899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98115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58680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92785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82877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7341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90330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80100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614205"/>
      </p:ext>
    </p:extLst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25352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68513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914982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02445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01234"/>
      </p:ext>
    </p:extLst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564036"/>
      </p:ext>
    </p:extLst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02494"/>
      </p:ext>
    </p:extLst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2152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698983"/>
      </p:ext>
    </p:extLst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442923"/>
      </p:ext>
    </p:extLst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08381"/>
      </p:ext>
    </p:extLst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299743"/>
      </p:ext>
    </p:extLst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89950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444629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36392"/>
      </p:ext>
    </p:extLst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756137"/>
      </p:ext>
    </p:extLst>
  </p:cSld>
  <p:clrMapOvr>
    <a:masterClrMapping/>
  </p:clrMapOvr>
  <p:transition spd="slow">
    <p:wip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951402"/>
      </p:ext>
    </p:extLst>
  </p:cSld>
  <p:clrMapOvr>
    <a:masterClrMapping/>
  </p:clrMapOvr>
  <p:transition spd="slow">
    <p:wip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98323"/>
      </p:ext>
    </p:extLst>
  </p:cSld>
  <p:clrMapOvr>
    <a:masterClrMapping/>
  </p:clrMapOvr>
  <p:transition spd="slow">
    <p:wip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79450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98992"/>
      </p:ext>
    </p:extLst>
  </p:cSld>
  <p:clrMapOvr>
    <a:masterClrMapping/>
  </p:clrMapOvr>
  <p:transition spd="slow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78508"/>
      </p:ext>
    </p:extLst>
  </p:cSld>
  <p:clrMapOvr>
    <a:masterClrMapping/>
  </p:clrMapOvr>
  <p:transition spd="slow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940753"/>
      </p:ext>
    </p:extLst>
  </p:cSld>
  <p:clrMapOvr>
    <a:masterClrMapping/>
  </p:clrMapOvr>
  <p:transition spd="slow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54879"/>
      </p:ext>
    </p:extLst>
  </p:cSld>
  <p:clrMapOvr>
    <a:masterClrMapping/>
  </p:clrMapOvr>
  <p:transition spd="slow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61693"/>
      </p:ext>
    </p:extLst>
  </p:cSld>
  <p:clrMapOvr>
    <a:masterClrMapping/>
  </p:clrMapOvr>
  <p:transition spd="slow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62021"/>
      </p:ext>
    </p:extLst>
  </p:cSld>
  <p:clrMapOvr>
    <a:masterClrMapping/>
  </p:clrMapOvr>
  <p:transition spd="slow">
    <p:wip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420"/>
      </p:ext>
    </p:extLst>
  </p:cSld>
  <p:clrMapOvr>
    <a:masterClrMapping/>
  </p:clrMapOvr>
  <p:transition spd="slow">
    <p:wip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10476"/>
      </p:ext>
    </p:extLst>
  </p:cSld>
  <p:clrMapOvr>
    <a:masterClrMapping/>
  </p:clrMapOvr>
  <p:transition spd="slow">
    <p:wip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501298"/>
      </p:ext>
    </p:extLst>
  </p:cSld>
  <p:clrMapOvr>
    <a:masterClrMapping/>
  </p:clrMapOvr>
  <p:transition spd="slow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59795"/>
      </p:ext>
    </p:extLst>
  </p:cSld>
  <p:clrMapOvr>
    <a:masterClrMapping/>
  </p:clrMapOvr>
  <p:transition spd="slow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278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81016"/>
      </p:ext>
    </p:extLst>
  </p:cSld>
  <p:clrMapOvr>
    <a:masterClrMapping/>
  </p:clrMapOvr>
  <p:transition spd="slow">
    <p:wip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38845"/>
      </p:ext>
    </p:extLst>
  </p:cSld>
  <p:clrMapOvr>
    <a:masterClrMapping/>
  </p:clrMapOvr>
  <p:transition spd="slow">
    <p:wip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71896"/>
      </p:ext>
    </p:extLst>
  </p:cSld>
  <p:clrMapOvr>
    <a:masterClrMapping/>
  </p:clrMapOvr>
  <p:transition spd="slow">
    <p:wip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17613"/>
      </p:ext>
    </p:extLst>
  </p:cSld>
  <p:clrMapOvr>
    <a:masterClrMapping/>
  </p:clrMapOvr>
  <p:transition spd="slow">
    <p:wip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81320"/>
      </p:ext>
    </p:extLst>
  </p:cSld>
  <p:clrMapOvr>
    <a:masterClrMapping/>
  </p:clrMapOvr>
  <p:transition spd="slow">
    <p:wip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59004"/>
      </p:ext>
    </p:extLst>
  </p:cSld>
  <p:clrMapOvr>
    <a:masterClrMapping/>
  </p:clrMapOvr>
  <p:transition spd="slow">
    <p:wip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3912"/>
      </p:ext>
    </p:extLst>
  </p:cSld>
  <p:clrMapOvr>
    <a:masterClrMapping/>
  </p:clrMapOvr>
  <p:transition spd="slow">
    <p:wip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1946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4944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327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6235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1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99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9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88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0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литературного чтения во 2 классе</a:t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теме «Мудростью богаты.  Русские народные пословицы и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поговорки»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Брагинец Жанна Яковлевна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3789040"/>
            <a:ext cx="7493455" cy="273630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                                                      МБОУСОШ № 1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                                                       г. Советский  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                                                                2015 г </a:t>
            </a:r>
            <a:endParaRPr lang="ru-RU" sz="26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666750" cy="3349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60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248" y="116632"/>
            <a:ext cx="7571184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труда не вытащишь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рыбку из пруда.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28161"/>
            <a:ext cx="8064896" cy="522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118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Не </a:t>
            </a:r>
            <a:r>
              <a:rPr lang="ru-RU" sz="9600" b="1" dirty="0">
                <a:solidFill>
                  <a:srgbClr val="FF0000"/>
                </a:solidFill>
                <a:latin typeface="Times New Roman"/>
                <a:ea typeface="Times New Roman"/>
              </a:rPr>
              <a:t>красиво, но спасибо</a:t>
            </a:r>
            <a:r>
              <a:rPr lang="ru-RU" sz="9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!</a:t>
            </a:r>
            <a:endParaRPr lang="ru-RU" sz="9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81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429000"/>
            <a:ext cx="8219256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Скрытый смысл пословицы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559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объяснить смысл пословиц, объединить в группы по общему признаку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9672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Чтобы пристыдить скупого, сам его одари.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Дороже серебра и злата душа, что щедростью богата. 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Где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кто родится, там и пригодится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 одного и один за всех.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гостях хорошо, а дома лучше.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Верный друг лучше сотни слуг.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Деньга лежит, а шкура дрожит.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Уменье работать дороже золота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Труд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кормит, лень портит.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Кончил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дело — гуляй смело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Труд — дело чести, будь в труде на первом месте.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дружной семье и в холод тепло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53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пословицы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о единстве 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 семье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 труде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о дружбе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 щедрости и жадности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41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Задание : Инсценировать пословицу (пантомима)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«Без труда не вытащишь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и рыбку из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пруда»</a:t>
            </a: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«За двумя зайцами погонишься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ни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одного не поймаешь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«Цыплят по осени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считают»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2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60648"/>
            <a:ext cx="752094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Georgia"/>
              </a:rPr>
              <a:t>Пословицы</a:t>
            </a:r>
            <a:r>
              <a:rPr lang="ru-RU" sz="3200" b="1" dirty="0" smtClean="0">
                <a:solidFill>
                  <a:srgbClr val="C00000"/>
                </a:solidFill>
                <a:latin typeface="Georgia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Georgia"/>
              </a:rPr>
              <a:t>представляют собой краткое и точное изречение с очень глубоким </a:t>
            </a:r>
            <a:r>
              <a:rPr lang="ru-RU" sz="3200" b="1" dirty="0" smtClean="0">
                <a:solidFill>
                  <a:srgbClr val="C00000"/>
                </a:solidFill>
                <a:latin typeface="Georgia"/>
              </a:rPr>
              <a:t>смыслом</a:t>
            </a:r>
          </a:p>
          <a:p>
            <a:endParaRPr lang="ru-RU" sz="2400" b="1" u="sng" dirty="0" smtClean="0">
              <a:solidFill>
                <a:srgbClr val="C00000"/>
              </a:solidFill>
              <a:latin typeface="Georgia"/>
            </a:endParaRP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C00000"/>
                </a:solidFill>
                <a:latin typeface="Georgia"/>
              </a:rPr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Georgia"/>
              </a:rPr>
              <a:t>Поговорки</a:t>
            </a:r>
            <a:r>
              <a:rPr lang="ru-RU" sz="3200" b="1" dirty="0" smtClean="0">
                <a:solidFill>
                  <a:srgbClr val="C00000"/>
                </a:solidFill>
                <a:latin typeface="Georgia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Georgia"/>
              </a:rPr>
              <a:t>- это те же пословицы, но несколько короче. Они не содержат поучений. Поговоркой стали считаться часто употребляемые "острые" </a:t>
            </a:r>
            <a:r>
              <a:rPr lang="ru-RU" sz="3200" b="1" dirty="0" smtClean="0">
                <a:solidFill>
                  <a:srgbClr val="C00000"/>
                </a:solidFill>
                <a:latin typeface="Georgia"/>
              </a:rPr>
              <a:t>выражения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487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27405"/>
            <a:ext cx="8514761" cy="5615679"/>
          </a:xfrm>
        </p:spPr>
        <p:txBody>
          <a:bodyPr>
            <a:normAutofit/>
          </a:bodyPr>
          <a:lstStyle/>
          <a:p>
            <a:pPr lvl="0" indent="449580" algn="just">
              <a:lnSpc>
                <a:spcPct val="115000"/>
              </a:lnSpc>
              <a:spcBef>
                <a:spcPts val="0"/>
              </a:spcBef>
            </a:pPr>
            <a:r>
              <a:rPr lang="ru-RU" sz="3200" b="1" cap="none" spc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«Пословица тем и хороша, что в ней почти всегда, несмотря на то, что она короче птичьего носа, есть нечто, что ребёнку следует понять: представляет маленькую умственную задачу, совершенно по детским силам»,- отмечал К. Д. Ушинский</a:t>
            </a:r>
            <a:r>
              <a:rPr lang="ru-RU" sz="3200" cap="none" spc="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200" cap="none" spc="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31568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на вопрос  урока</a:t>
            </a: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акой скрытый смысл несут пословицы?</a:t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1.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Содержат вековую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народную мудрость.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2.Поучают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 предостерегают в ненавязчивой форме.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3.Обогащают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язык.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4.Украшают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речь.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33332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C00000"/>
                </a:solidFill>
              </a:rPr>
              <a:t>О</a:t>
            </a:r>
            <a:r>
              <a:rPr lang="ru-RU" sz="2400" dirty="0" smtClean="0">
                <a:solidFill>
                  <a:srgbClr val="C00000"/>
                </a:solidFill>
              </a:rPr>
              <a:t>бвести каждую вторую повторяющуюся букву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3600" b="1" dirty="0" err="1" smtClean="0"/>
              <a:t>дппмыояобйсдслюлоховжвёиицкцаша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672514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754285">
            <a:off x="34343" y="2933295"/>
            <a:ext cx="9069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800"/>
              </a:spcBef>
            </a:pP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дп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п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мыоя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о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бйсд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с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лю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л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ох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о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вж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в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ёи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и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цк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ц</a:t>
            </a:r>
            <a:r>
              <a:rPr lang="ru-RU" sz="3600" b="1" dirty="0" err="1" smtClean="0">
                <a:solidFill>
                  <a:srgbClr val="000000"/>
                </a:solidFill>
                <a:latin typeface="Franklin Gothic Book"/>
              </a:rPr>
              <a:t>аш</a:t>
            </a:r>
            <a:r>
              <a:rPr lang="ru-RU" sz="3600" b="1" u="sng" dirty="0" err="1" smtClean="0">
                <a:solidFill>
                  <a:srgbClr val="000000"/>
                </a:solidFill>
                <a:latin typeface="Franklin Gothic Book"/>
              </a:rPr>
              <a:t>а</a:t>
            </a:r>
            <a:endParaRPr lang="ru-RU" sz="3600" b="1" u="sng" dirty="0">
              <a:solidFill>
                <a:srgbClr val="00000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70851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861887">
            <a:off x="866596" y="2155185"/>
            <a:ext cx="8229600" cy="3088207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Пословица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2287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Письмо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/>
              <a:t>«Помогите, спасите, получу двойку! Не могу собрать рассыпавшиеся пословицы …</a:t>
            </a:r>
          </a:p>
          <a:p>
            <a:pPr marL="0" indent="0">
              <a:buNone/>
            </a:pPr>
            <a:r>
              <a:rPr lang="ru-RU" sz="3600" b="1" dirty="0" smtClean="0"/>
              <a:t>   Жду ответа, как соловей лета.</a:t>
            </a:r>
          </a:p>
          <a:p>
            <a:pPr marL="0" indent="0">
              <a:buNone/>
            </a:pPr>
            <a:r>
              <a:rPr lang="ru-RU" sz="3600" b="1" dirty="0" smtClean="0"/>
              <a:t>Ваш зайчик»</a:t>
            </a:r>
            <a:endParaRPr lang="ru-RU" sz="3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744" y="3964717"/>
            <a:ext cx="2952329" cy="289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179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восстановить пословицы</a:t>
            </a:r>
            <a:endParaRPr lang="ru-RU" sz="24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00628"/>
            <a:ext cx="8712968" cy="4056564"/>
          </a:xfrm>
        </p:spPr>
        <p:txBody>
          <a:bodyPr>
            <a:normAutofit fontScale="85000" lnSpcReduction="20000"/>
          </a:bodyPr>
          <a:lstStyle/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двумя зайцами погонишься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вытащишь и рыбку из пруда.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Цыплят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осени  ни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одного не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поймаешь.</a:t>
            </a:r>
            <a:endParaRPr lang="ru-RU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Лучше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синица в руках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чем считают.</a:t>
            </a:r>
          </a:p>
          <a:p>
            <a:endParaRPr lang="ru-RU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Без труда журавль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небе.</a:t>
            </a:r>
            <a:endParaRPr lang="ru-RU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endParaRPr lang="ru-RU" sz="3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3869294"/>
            <a:ext cx="3024187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561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Цыплят по осени считают.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63" y="1628800"/>
            <a:ext cx="8077986" cy="5553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413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274638"/>
            <a:ext cx="3096344" cy="567464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синица в руках, чем журавль в небе.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116632"/>
            <a:ext cx="4495800" cy="653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006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двумя зайцами погонишься, ни одного не поймаешь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9856"/>
            <a:ext cx="7585180" cy="538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3083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1224</TotalTime>
  <Words>394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2_Тема Office</vt:lpstr>
      <vt:lpstr>3_Тема Office</vt:lpstr>
      <vt:lpstr>8_Тема Office</vt:lpstr>
      <vt:lpstr>11_Тема Office</vt:lpstr>
      <vt:lpstr>Тема Office</vt:lpstr>
      <vt:lpstr>1_Тема Office</vt:lpstr>
      <vt:lpstr>  Урок литературного чтения во 2 классе  по теме «Мудростью богаты.  Русские народные пословицы и поговорки»   Автор: Брагинец Жанна Яковлевна </vt:lpstr>
      <vt:lpstr>Задание </vt:lpstr>
      <vt:lpstr>Презентация PowerPoint</vt:lpstr>
      <vt:lpstr>Пословица</vt:lpstr>
      <vt:lpstr>Письмо</vt:lpstr>
      <vt:lpstr>Задание: восстановить пословицы</vt:lpstr>
      <vt:lpstr>Цыплят по осени считают.</vt:lpstr>
      <vt:lpstr>Лучше синица в руках, чем журавль в небе.</vt:lpstr>
      <vt:lpstr>За двумя зайцами погонишься, ни одного не поймаешь</vt:lpstr>
      <vt:lpstr>  </vt:lpstr>
      <vt:lpstr>Презентация PowerPoint</vt:lpstr>
      <vt:lpstr>?</vt:lpstr>
      <vt:lpstr>Задание: объяснить смысл пословиц, объединить в группы по общему признаку</vt:lpstr>
      <vt:lpstr>пословицы</vt:lpstr>
      <vt:lpstr>Задание : Инсценировать пословицу (пантомима)</vt:lpstr>
      <vt:lpstr>Презентация PowerPoint</vt:lpstr>
      <vt:lpstr>Презентация PowerPoint</vt:lpstr>
      <vt:lpstr>      Ответ на вопрос  урока Какой скрытый смысл несут пословицы?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user</cp:lastModifiedBy>
  <cp:revision>45</cp:revision>
  <cp:lastPrinted>2015-03-20T06:07:37Z</cp:lastPrinted>
  <dcterms:created xsi:type="dcterms:W3CDTF">2015-03-16T06:22:24Z</dcterms:created>
  <dcterms:modified xsi:type="dcterms:W3CDTF">2015-03-20T06:33:50Z</dcterms:modified>
</cp:coreProperties>
</file>