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65" r:id="rId2"/>
    <p:sldId id="259" r:id="rId3"/>
    <p:sldId id="266" r:id="rId4"/>
    <p:sldId id="263" r:id="rId5"/>
    <p:sldId id="262" r:id="rId6"/>
    <p:sldId id="256" r:id="rId7"/>
    <p:sldId id="257" r:id="rId8"/>
    <p:sldId id="272" r:id="rId9"/>
    <p:sldId id="268" r:id="rId10"/>
    <p:sldId id="267" r:id="rId11"/>
    <p:sldId id="271" r:id="rId12"/>
    <p:sldId id="264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86" autoAdjust="0"/>
  </p:normalViewPr>
  <p:slideViewPr>
    <p:cSldViewPr>
      <p:cViewPr>
        <p:scale>
          <a:sx n="107" d="100"/>
          <a:sy n="107" d="100"/>
        </p:scale>
        <p:origin x="-3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55A9CA-02D6-48D9-9D54-068AF80A35D1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ED702-4C38-48E2-8782-3E48847293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492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D702-4C38-48E2-8782-3E48847293A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17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1571612"/>
            <a:ext cx="6286544" cy="2786081"/>
          </a:xfrm>
        </p:spPr>
        <p:txBody>
          <a:bodyPr/>
          <a:lstStyle>
            <a:lvl1pPr>
              <a:defRPr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4857760"/>
            <a:ext cx="3857652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7E1F1-3630-4800-9E95-2165AA55CFAB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CE319-AE79-4D29-86A9-8123E15733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010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D8F32-5E6B-41F6-8ACE-0241D75744C3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1E5D1-EA08-49A5-B71E-CF33DE9593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43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49222-5233-42F1-AA2C-836871CB7D5F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FA728-CF8A-47A9-8AE5-544C0D81C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095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E1312-4BE2-43D7-BD42-2B61C5C80FBA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4DA85-B593-4C77-977A-F003740EBB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686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414B2-6909-400E-A4D9-61E21FC98B7B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516A7-B2A5-4FA0-B476-5EAF8A954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08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88262-25A0-4C1C-AF64-EFCF6E6828BA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61136-84D0-4471-8A6A-8D4E062929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0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2857E-0D68-4621-8462-13A944D69B5E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00FAF-A211-41BE-831E-5381A8B71B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45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40160-A036-496F-A1FD-210CB442790C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CABB4-EEA7-4DA7-8A77-F00E47670C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67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E1F40-F502-4FE5-ADC8-E5C7494FFBB2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43950-9222-46C1-B422-265BCAFB7E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88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9A9A1-2754-40F3-A8CD-DF123DF8580E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91465-8479-41EB-8C9F-0257258BD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312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1D588-B9F9-4FBD-96AE-D195698ECCE2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5437E-1074-4550-94D4-86BE655EB4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49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0"/>
            <a:ext cx="7643812" cy="1000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857375" y="1214438"/>
            <a:ext cx="7086600" cy="550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C64F73A-DE2D-4E03-9FDB-87E85A675D14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7FB3DA-1165-4ACD-948B-BE90BA979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8"/>
          <a:stretch/>
        </p:blipFill>
        <p:spPr bwMode="auto">
          <a:xfrm>
            <a:off x="2911876" y="1844824"/>
            <a:ext cx="3244300" cy="2405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342" y="1700809"/>
            <a:ext cx="1867067" cy="476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732240" y="2636912"/>
                <a:ext cx="2088232" cy="7007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S</a:t>
                </a:r>
                <a:r>
                  <a:rPr lang="ru-RU" sz="28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endParaRPr lang="ru-RU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2240" y="2636912"/>
                <a:ext cx="2088232" cy="700705"/>
              </a:xfrm>
              <a:prstGeom prst="rect">
                <a:avLst/>
              </a:prstGeom>
              <a:blipFill rotWithShape="1">
                <a:blip r:embed="rId4"/>
                <a:stretch>
                  <a:fillRect l="-5831" b="-104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911876" y="4869160"/>
                <a:ext cx="2884260" cy="712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/>
                  <a:t>S</a:t>
                </a:r>
                <a:r>
                  <a:rPr lang="ru-RU" sz="2800" b="1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800" dirty="0" smtClean="0"/>
                  <a:t> · </a:t>
                </a:r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 · 15 = 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1876" y="4869160"/>
                <a:ext cx="2884260" cy="712631"/>
              </a:xfrm>
              <a:prstGeom prst="rect">
                <a:avLst/>
              </a:prstGeom>
              <a:blipFill rotWithShape="1">
                <a:blip r:embed="rId5"/>
                <a:stretch>
                  <a:fillRect l="-4440" b="-94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5508104" y="4963865"/>
            <a:ext cx="7857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165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87824" y="260648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Подготовка к ОГЭ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70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1412776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№ 1020(а)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55776" y="1844824"/>
                <a:ext cx="108012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/>
                  <a:t>S</a:t>
                </a:r>
                <a14:m>
                  <m:oMath xmlns:m="http://schemas.openxmlformats.org/officeDocument/2006/math">
                    <m:r>
                      <a:rPr lang="ru-RU" b="1" i="1">
                        <a:latin typeface="Cambria Math"/>
                        <a:ea typeface="Cambria Math"/>
                      </a:rPr>
                      <m:t>∆ </m:t>
                    </m:r>
                    <m:r>
                      <a:rPr lang="ru-RU" b="1" i="1" smtClean="0">
                        <a:latin typeface="Cambria Math"/>
                        <a:ea typeface="Cambria Math"/>
                      </a:rPr>
                      <m:t>= 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1844824"/>
                <a:ext cx="1080120" cy="646331"/>
              </a:xfrm>
              <a:prstGeom prst="rect">
                <a:avLst/>
              </a:prstGeom>
              <a:blipFill rotWithShape="1">
                <a:blip r:embed="rId2"/>
                <a:stretch>
                  <a:fillRect l="-16949" t="-14151" b="-349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419872" y="1935996"/>
                <a:ext cx="3600400" cy="712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800" b="1" dirty="0" smtClean="0"/>
                  <a:t> ·6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1" i="1" smtClean="0">
                            <a:latin typeface="Cambria Math"/>
                          </a:rPr>
                          <m:t>𝟖</m:t>
                        </m:r>
                        <m:r>
                          <a:rPr lang="ru-RU" sz="2800" b="1" i="1" smtClean="0"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ru-RU" sz="2800" b="1" dirty="0" smtClean="0"/>
                  <a:t>· 4 ·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 smtClean="0"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800" b="1" i="0" smtClean="0">
                            <a:latin typeface="Cambria Math"/>
                          </a:rPr>
                          <m:t>𝐬𝐢𝐧</m:t>
                        </m:r>
                      </m:fName>
                      <m:e>
                        <m:r>
                          <a:rPr lang="ru-RU" sz="2800" b="1" i="1" smtClean="0">
                            <a:latin typeface="Cambria Math"/>
                          </a:rPr>
                          <m:t>𝟔𝟎</m:t>
                        </m:r>
                        <m:r>
                          <a:rPr lang="ru-RU" sz="2800" b="1" i="1" smtClean="0">
                            <a:latin typeface="Cambria Math"/>
                          </a:rPr>
                          <m:t>°= </m:t>
                        </m:r>
                      </m:e>
                    </m:func>
                  </m:oMath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2" y="1935996"/>
                <a:ext cx="3600400" cy="712631"/>
              </a:xfrm>
              <a:prstGeom prst="rect">
                <a:avLst/>
              </a:prstGeom>
              <a:blipFill rotWithShape="1">
                <a:blip r:embed="rId3"/>
                <a:stretch>
                  <a:fillRect b="-94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898818" y="2773726"/>
                <a:ext cx="2664296" cy="786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800" b="1" dirty="0"/>
                  <a:t> ·6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b="1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1" i="1">
                            <a:latin typeface="Cambria Math"/>
                          </a:rPr>
                          <m:t>𝟖</m:t>
                        </m:r>
                        <m:r>
                          <a:rPr lang="ru-RU" sz="2800" b="1" i="1"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ru-RU" sz="2800" b="1" dirty="0"/>
                  <a:t>· </a:t>
                </a:r>
                <a:r>
                  <a:rPr lang="ru-RU" sz="2800" b="1" dirty="0" smtClean="0"/>
                  <a:t>4 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ru-RU" sz="2800" b="1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800" b="1" i="1" smtClean="0">
                                <a:latin typeface="Cambria Math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ru-RU" sz="28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8818" y="2773726"/>
                <a:ext cx="2664296" cy="786369"/>
              </a:xfrm>
              <a:prstGeom prst="rect">
                <a:avLst/>
              </a:prstGeom>
              <a:blipFill rotWithShape="1">
                <a:blip r:embed="rId4"/>
                <a:stretch>
                  <a:fillRect l="-4566" b="-7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572000" y="2780927"/>
                <a:ext cx="2664296" cy="7979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0" smtClean="0">
                            <a:latin typeface="Cambria Math"/>
                          </a:rPr>
                          <m:t>𝟔</m:t>
                        </m:r>
                        <m:r>
                          <a:rPr lang="ru-RU" sz="2800" b="1" i="0" smtClean="0">
                            <a:latin typeface="Cambria Math"/>
                          </a:rPr>
                          <m:t> ∙</m:t>
                        </m:r>
                        <m:r>
                          <a:rPr lang="ru-RU" sz="2800" b="1" i="0" smtClean="0">
                            <a:latin typeface="Cambria Math"/>
                            <a:ea typeface="Cambria Math"/>
                          </a:rPr>
                          <m:t>𝟒</m:t>
                        </m:r>
                        <m:r>
                          <a:rPr lang="ru-RU" sz="2800" b="1" i="0" smtClean="0">
                            <a:latin typeface="Cambria Math"/>
                            <a:ea typeface="Cambria Math"/>
                          </a:rPr>
                          <m:t> ∙ </m:t>
                        </m:r>
                        <m:rad>
                          <m:radPr>
                            <m:degHide m:val="on"/>
                            <m:ctrlPr>
                              <a:rPr lang="ru-RU" sz="2800" b="1" i="1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800" b="1" i="0" smtClean="0">
                                <a:latin typeface="Cambria Math"/>
                                <a:ea typeface="Cambria Math"/>
                              </a:rPr>
                              <m:t>𝟖</m:t>
                            </m:r>
                            <m:r>
                              <a:rPr lang="ru-RU" sz="2800" b="1" i="0" smtClean="0">
                                <a:latin typeface="Cambria Math"/>
                                <a:ea typeface="Cambria Math"/>
                              </a:rPr>
                              <m:t> ∙</m:t>
                            </m:r>
                            <m:r>
                              <a:rPr lang="ru-RU" sz="2800" b="1" i="0" smtClean="0">
                                <a:latin typeface="Cambria Math"/>
                                <a:ea typeface="Cambria Math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ru-RU" sz="2800" b="1" i="0" smtClean="0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780927"/>
                <a:ext cx="2664296" cy="797911"/>
              </a:xfrm>
              <a:prstGeom prst="rect">
                <a:avLst/>
              </a:prstGeom>
              <a:blipFill rotWithShape="1">
                <a:blip r:embed="rId5"/>
                <a:stretch>
                  <a:fillRect l="-4577" b="-61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555776" y="3879166"/>
                <a:ext cx="5472608" cy="5637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/>
                  <a:t>= 6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b="1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ru-RU" sz="2800" b="1" i="0" smtClean="0">
                            <a:latin typeface="Cambria Math"/>
                            <a:ea typeface="Cambria Math"/>
                          </a:rPr>
                          <m:t>𝟒</m:t>
                        </m:r>
                        <m:r>
                          <a:rPr lang="ru-RU" sz="2800" b="1" i="0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ru-RU" sz="2800" b="1" i="1" smtClean="0">
                            <a:latin typeface="Cambria Math"/>
                            <a:ea typeface="Cambria Math"/>
                          </a:rPr>
                          <m:t>·</m:t>
                        </m:r>
                        <m:r>
                          <a:rPr lang="ru-RU" sz="2800" b="1" i="1" smtClean="0">
                            <a:latin typeface="Cambria Math"/>
                            <a:ea typeface="Cambria Math"/>
                          </a:rPr>
                          <m:t>𝟐</m:t>
                        </m:r>
                        <m:r>
                          <a:rPr lang="ru-RU" sz="2800" b="1">
                            <a:latin typeface="Cambria Math"/>
                            <a:ea typeface="Cambria Math"/>
                          </a:rPr>
                          <m:t> ∙</m:t>
                        </m:r>
                        <m:r>
                          <a:rPr lang="ru-RU" sz="2800" b="1">
                            <a:latin typeface="Cambria Math"/>
                            <a:ea typeface="Cambria Math"/>
                          </a:rPr>
                          <m:t>𝟑</m:t>
                        </m:r>
                        <m:r>
                          <a:rPr lang="ru-RU" sz="2800" b="1" i="0" smtClean="0">
                            <a:latin typeface="Cambria Math"/>
                            <a:ea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ru-RU" sz="2800" dirty="0" smtClean="0"/>
                  <a:t> = 12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b="1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ru-RU" sz="2800" b="1" i="0" smtClean="0">
                            <a:latin typeface="Cambria Math"/>
                            <a:ea typeface="Cambria Math"/>
                          </a:rPr>
                          <m:t>𝟔</m:t>
                        </m:r>
                        <m:r>
                          <a:rPr lang="ru-RU" sz="2800" b="1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ru-RU" sz="2800" b="1" i="0" smtClean="0">
                            <a:latin typeface="Cambria Math"/>
                            <a:ea typeface="Cambria Math"/>
                          </a:rPr>
                          <m:t> </m:t>
                        </m:r>
                      </m:e>
                    </m:rad>
                    <m:r>
                      <a:rPr lang="ru-RU" sz="2800" b="1" i="1" smtClean="0">
                        <a:latin typeface="Cambria Math"/>
                        <a:ea typeface="Cambria Math"/>
                      </a:rPr>
                      <m:t> см²</m:t>
                    </m:r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3879166"/>
                <a:ext cx="5472608" cy="563744"/>
              </a:xfrm>
              <a:prstGeom prst="rect">
                <a:avLst/>
              </a:prstGeom>
              <a:blipFill rotWithShape="1">
                <a:blip r:embed="rId6"/>
                <a:stretch>
                  <a:fillRect l="-2227" t="-4301" b="-279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9511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/>
          <p:cNvSpPr/>
          <p:nvPr/>
        </p:nvSpPr>
        <p:spPr>
          <a:xfrm>
            <a:off x="3275856" y="1844824"/>
            <a:ext cx="4464496" cy="2304256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>
            <a:off x="3028261" y="3882873"/>
            <a:ext cx="648072" cy="532414"/>
          </a:xfrm>
          <a:prstGeom prst="arc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rot="11992466">
            <a:off x="7416316" y="1701295"/>
            <a:ext cx="648072" cy="504056"/>
          </a:xfrm>
          <a:prstGeom prst="arc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915816" y="3933056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476094" y="1606146"/>
            <a:ext cx="4004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7935101" y="145327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36296" y="3933056"/>
            <a:ext cx="216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endParaRPr lang="ru-RU" sz="2800" dirty="0"/>
          </a:p>
        </p:txBody>
      </p:sp>
      <p:cxnSp>
        <p:nvCxnSpPr>
          <p:cNvPr id="17" name="Прямая соединительная линия 16"/>
          <p:cNvCxnSpPr>
            <a:stCxn id="12" idx="3"/>
          </p:cNvCxnSpPr>
          <p:nvPr/>
        </p:nvCxnSpPr>
        <p:spPr>
          <a:xfrm>
            <a:off x="3876571" y="1867756"/>
            <a:ext cx="3287717" cy="22813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986616" y="4892046"/>
                <a:ext cx="6696744" cy="8899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/>
                  <a:t>S</a:t>
                </a:r>
                <a:r>
                  <a:rPr lang="ru-RU" dirty="0" smtClean="0"/>
                  <a:t> АВС</a:t>
                </a:r>
                <a:r>
                  <a:rPr lang="en-US" dirty="0" smtClean="0"/>
                  <a:t>D</a:t>
                </a:r>
                <a:r>
                  <a:rPr lang="ru-RU" sz="3600" dirty="0" smtClean="0"/>
                  <a:t>= 2 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3600" b="1" i="1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600" b="1" i="1"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3600" b="1" i="1">
                            <a:latin typeface="Cambria Math"/>
                          </a:rPr>
                          <m:t>𝒃𝒔𝒊𝒏</m:t>
                        </m:r>
                      </m:fName>
                      <m:e>
                        <m:r>
                          <a:rPr lang="ru-RU" sz="3600" b="1" i="1" smtClean="0">
                            <a:latin typeface="Cambria Math"/>
                          </a:rPr>
                          <m:t>А=</m:t>
                        </m:r>
                        <m:r>
                          <m:rPr>
                            <m:nor/>
                          </m:rPr>
                          <a:rPr lang="ru-RU" sz="3600" b="1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а</m:t>
                        </m:r>
                        <m:func>
                          <m:funcPr>
                            <m:ctrlPr>
                              <a:rPr lang="en-US" sz="3600" b="1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sz="3600" b="1" i="1">
                                <a:latin typeface="Cambria Math"/>
                              </a:rPr>
                              <m:t>𝒃𝒔𝒊𝒏</m:t>
                            </m:r>
                          </m:fName>
                          <m:e>
                            <m:r>
                              <a:rPr lang="ru-RU" sz="3600" b="1" i="1">
                                <a:latin typeface="Cambria Math"/>
                              </a:rPr>
                              <m:t>А </m:t>
                            </m:r>
                          </m:e>
                        </m:func>
                      </m:e>
                    </m:func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6616" y="4892046"/>
                <a:ext cx="6696744" cy="889924"/>
              </a:xfrm>
              <a:prstGeom prst="rect">
                <a:avLst/>
              </a:prstGeom>
              <a:blipFill rotWithShape="1">
                <a:blip r:embed="rId2"/>
                <a:stretch>
                  <a:fillRect l="-2823" b="-117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3095836" y="2708920"/>
            <a:ext cx="560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67806" y="4153677"/>
            <a:ext cx="560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4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058" y="4581128"/>
            <a:ext cx="6411058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17432" y="4365104"/>
            <a:ext cx="45473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араллелограмм 2"/>
          <p:cNvSpPr/>
          <p:nvPr/>
        </p:nvSpPr>
        <p:spPr>
          <a:xfrm>
            <a:off x="2574514" y="1196752"/>
            <a:ext cx="3744416" cy="1512168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уга 3"/>
          <p:cNvSpPr/>
          <p:nvPr/>
        </p:nvSpPr>
        <p:spPr>
          <a:xfrm>
            <a:off x="2321992" y="2420888"/>
            <a:ext cx="720080" cy="576064"/>
          </a:xfrm>
          <a:prstGeom prst="arc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915816" y="213285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30°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321992" y="1556792"/>
            <a:ext cx="449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779912" y="27809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292080" y="5445224"/>
            <a:ext cx="57451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444799" y="3356992"/>
                <a:ext cx="5223545" cy="712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S</a:t>
                </a:r>
                <a:r>
                  <a:rPr lang="ru-RU" sz="2800" dirty="0" smtClean="0"/>
                  <a:t> = 8 · 11· </a:t>
                </a:r>
                <a:r>
                  <a:rPr lang="en-US" sz="2800" dirty="0" smtClean="0"/>
                  <a:t>sin30°</a:t>
                </a:r>
                <a:r>
                  <a:rPr lang="ru-RU" sz="2800" dirty="0" smtClean="0"/>
                  <a:t> = 88 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800" dirty="0" smtClean="0"/>
                  <a:t> = 44</a:t>
                </a:r>
                <a:endParaRPr lang="ru-RU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4799" y="3356992"/>
                <a:ext cx="5223545" cy="712631"/>
              </a:xfrm>
              <a:prstGeom prst="rect">
                <a:avLst/>
              </a:prstGeom>
              <a:blipFill rotWithShape="1">
                <a:blip r:embed="rId4"/>
                <a:stretch>
                  <a:fillRect l="-2334" b="-85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015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925" y="1556791"/>
            <a:ext cx="4976411" cy="239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71800" y="1196752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Найдите площадь треугольника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051720" y="4941168"/>
                <a:ext cx="6336704" cy="624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S</a:t>
                </a:r>
                <a:r>
                  <a:rPr lang="ru-RU" sz="2400" b="1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ru-RU" sz="2400" b="1" i="1" smtClean="0">
                        <a:latin typeface="Cambria Math"/>
                      </a:rPr>
                      <m:t> ·</m:t>
                    </m:r>
                    <m:r>
                      <a:rPr lang="ru-RU" sz="2400" b="1" i="1" smtClean="0">
                        <a:latin typeface="Cambria Math"/>
                      </a:rPr>
                      <m:t>𝟕</m:t>
                    </m:r>
                    <m:r>
                      <a:rPr lang="ru-RU" sz="2400" b="1" i="1" smtClean="0">
                        <a:latin typeface="Cambria Math"/>
                      </a:rPr>
                      <m:t>·</m:t>
                    </m:r>
                  </m:oMath>
                </a14:m>
                <a:r>
                  <a:rPr lang="ru-RU" sz="2400" b="1" dirty="0" smtClean="0"/>
                  <a:t> 8 ·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400" b="1" i="0" smtClean="0">
                            <a:latin typeface="Cambria Math"/>
                          </a:rPr>
                          <m:t>𝐬𝐢𝐧</m:t>
                        </m:r>
                      </m:fName>
                      <m:e>
                        <m:r>
                          <a:rPr lang="ru-RU" sz="2400" b="1" i="1" smtClean="0">
                            <a:latin typeface="Cambria Math"/>
                          </a:rPr>
                          <m:t>𝟏𝟓𝟎</m:t>
                        </m:r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°=</m:t>
                        </m:r>
                        <m:f>
                          <m:fPr>
                            <m:ctrlPr>
                              <a:rPr lang="ru-RU" sz="2400" b="1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400" b="1" i="1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ru-RU" sz="2400" b="1" i="1">
                                <a:latin typeface="Cambria Math"/>
                              </a:rPr>
                              <m:t>𝟐</m:t>
                            </m:r>
                          </m:den>
                        </m:f>
                        <m:r>
                          <a:rPr lang="ru-RU" sz="2400" b="1" i="1">
                            <a:latin typeface="Cambria Math"/>
                          </a:rPr>
                          <m:t> ·</m:t>
                        </m:r>
                        <m:r>
                          <a:rPr lang="ru-RU" sz="2400" b="1" i="1">
                            <a:latin typeface="Cambria Math"/>
                          </a:rPr>
                          <m:t>𝟕</m:t>
                        </m:r>
                        <m:r>
                          <a:rPr lang="ru-RU" sz="2400" b="1" i="1">
                            <a:latin typeface="Cambria Math"/>
                          </a:rPr>
                          <m:t>·</m:t>
                        </m:r>
                        <m:r>
                          <m:rPr>
                            <m:nor/>
                          </m:rPr>
                          <a:rPr lang="ru-RU" sz="2400" b="1" dirty="0"/>
                          <m:t> 8 ·</m:t>
                        </m:r>
                        <m:f>
                          <m:fPr>
                            <m:ctrlPr>
                              <a:rPr lang="ru-RU" sz="2400" b="1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400" b="1" i="1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ru-RU" sz="2400" b="1" i="1">
                                <a:latin typeface="Cambria Math"/>
                              </a:rPr>
                              <m:t>𝟐</m:t>
                            </m:r>
                          </m:den>
                        </m:f>
                        <m:r>
                          <a:rPr lang="ru-RU" sz="2400" b="1" i="1" smtClean="0">
                            <a:latin typeface="Cambria Math"/>
                          </a:rPr>
                          <m:t>=</m:t>
                        </m:r>
                        <m:r>
                          <a:rPr lang="ru-RU" sz="2400" b="1" i="1" smtClean="0">
                            <a:latin typeface="Cambria Math"/>
                          </a:rPr>
                          <m:t>𝟏𝟒</m:t>
                        </m:r>
                        <m:r>
                          <a:rPr lang="ru-RU" sz="2400" b="1" i="1" smtClean="0">
                            <a:latin typeface="Cambria Math"/>
                          </a:rPr>
                          <m:t> м²</m:t>
                        </m:r>
                      </m:e>
                    </m:func>
                    <m:r>
                      <a:rPr lang="ru-RU" sz="2400" b="1" i="1" smtClean="0">
                        <a:latin typeface="Cambria Math"/>
                      </a:rPr>
                      <m:t> </m:t>
                    </m:r>
                  </m:oMath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4941168"/>
                <a:ext cx="6336704" cy="624082"/>
              </a:xfrm>
              <a:prstGeom prst="rect">
                <a:avLst/>
              </a:prstGeom>
              <a:blipFill rotWithShape="1">
                <a:blip r:embed="rId3"/>
                <a:stretch>
                  <a:fillRect l="-1540" b="-88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 flipH="1">
            <a:off x="2267743" y="4077071"/>
            <a:ext cx="6480720" cy="647357"/>
          </a:xfrm>
          <a:prstGeom prst="rect">
            <a:avLst/>
          </a:prstGeom>
          <a:blipFill rotWithShape="1">
            <a:blip r:embed="rId4"/>
            <a:stretch>
              <a:fillRect b="-5660"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3758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87824" y="260648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Домашнее задание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7554" y="3143248"/>
            <a:ext cx="40324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Подг1.111отовка к ОГЭ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1340768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п.96 (стр. 256)</a:t>
            </a:r>
          </a:p>
          <a:p>
            <a:pPr marL="342900" indent="-342900"/>
            <a:r>
              <a:rPr lang="ru-RU" dirty="0" smtClean="0"/>
              <a:t>2. Творческая работа по карточкам</a:t>
            </a:r>
          </a:p>
          <a:p>
            <a:pPr marL="342900" indent="-342900"/>
            <a:r>
              <a:rPr lang="ru-RU" dirty="0" smtClean="0"/>
              <a:t>3.  Задание №12, вариантов 12-15 по И.В.Ященко</a:t>
            </a:r>
          </a:p>
          <a:p>
            <a:pPr marL="342900" indent="-342900"/>
            <a:r>
              <a:rPr lang="ru-RU" dirty="0" smtClean="0"/>
              <a:t> 36 вариантов-2015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184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260648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Подготовка к ОГЭ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491880" y="2204864"/>
            <a:ext cx="2952328" cy="1944216"/>
          </a:xfrm>
          <a:prstGeom prst="triangl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627784" y="1340768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Найдите площадь равностороннего треугольника.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23928" y="263691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372200" y="2060848"/>
                <a:ext cx="1728192" cy="8757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S</a:t>
                </a:r>
                <a:r>
                  <a:rPr lang="ru-RU" sz="32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3200" b="0" i="0" smtClean="0">
                                <a:latin typeface="Cambria Math"/>
                              </a:rPr>
                              <m:t>а</m:t>
                            </m:r>
                          </m:e>
                          <m:sup>
                            <m:r>
                              <a:rPr lang="ru-RU" sz="3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ru-RU" sz="320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3200" b="0" i="1" smtClean="0">
                                <a:latin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ru-RU" sz="32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200" y="2060848"/>
                <a:ext cx="1728192" cy="875753"/>
              </a:xfrm>
              <a:prstGeom prst="rect">
                <a:avLst/>
              </a:prstGeom>
              <a:blipFill rotWithShape="1">
                <a:blip r:embed="rId2"/>
                <a:stretch>
                  <a:fillRect l="-8803" b="-90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771800" y="4797152"/>
                <a:ext cx="1728192" cy="8757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S</a:t>
                </a:r>
                <a:r>
                  <a:rPr lang="ru-RU" sz="32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3200" b="0" i="0" smtClean="0">
                                <a:latin typeface="Cambria Math"/>
                              </a:rPr>
                              <m:t>4</m:t>
                            </m:r>
                          </m:e>
                          <m:sup>
                            <m:r>
                              <a:rPr lang="ru-RU" sz="3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ru-RU" sz="320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3200" b="0" i="1" smtClean="0">
                                <a:latin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ru-RU" sz="32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4797152"/>
                <a:ext cx="1728192" cy="875753"/>
              </a:xfrm>
              <a:prstGeom prst="rect">
                <a:avLst/>
              </a:prstGeom>
              <a:blipFill rotWithShape="1">
                <a:blip r:embed="rId3"/>
                <a:stretch>
                  <a:fillRect l="-9187" b="-90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65098" y="4919429"/>
                <a:ext cx="2088232" cy="631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/>
                  <a:t>= 4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200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5098" y="4919429"/>
                <a:ext cx="2088232" cy="631198"/>
              </a:xfrm>
              <a:prstGeom prst="rect">
                <a:avLst/>
              </a:prstGeom>
              <a:blipFill rotWithShape="1">
                <a:blip r:embed="rId4"/>
                <a:stretch>
                  <a:fillRect l="-7602" t="-5769" b="-298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552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060848"/>
            <a:ext cx="2239243" cy="240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50"/>
          <a:stretch/>
        </p:blipFill>
        <p:spPr bwMode="auto">
          <a:xfrm>
            <a:off x="4283969" y="1462470"/>
            <a:ext cx="1619682" cy="476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64088" y="2286559"/>
                <a:ext cx="2088232" cy="712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S</a:t>
                </a:r>
                <a:r>
                  <a:rPr lang="ru-RU" sz="28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en-US" sz="2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2286559"/>
                <a:ext cx="2088232" cy="712631"/>
              </a:xfrm>
              <a:prstGeom prst="rect">
                <a:avLst/>
              </a:prstGeom>
              <a:blipFill rotWithShape="1">
                <a:blip r:embed="rId4"/>
                <a:stretch>
                  <a:fillRect l="-6140" b="-94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771800" y="4941168"/>
                <a:ext cx="2322010" cy="712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S</a:t>
                </a:r>
                <a:r>
                  <a:rPr lang="ru-RU" sz="28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· </a:t>
                </a:r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 · 9 </a:t>
                </a:r>
                <a:r>
                  <a:rPr lang="ru-RU" sz="2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endParaRPr lang="ru-RU" sz="28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4941168"/>
                <a:ext cx="2322010" cy="712631"/>
              </a:xfrm>
              <a:prstGeom prst="rect">
                <a:avLst/>
              </a:prstGeom>
              <a:blipFill rotWithShape="1">
                <a:blip r:embed="rId5"/>
                <a:stretch>
                  <a:fillRect l="-5512" b="-103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5093810" y="5013176"/>
            <a:ext cx="1134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18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987824" y="260648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Подготовка к ОГЭ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2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797" y="1484784"/>
            <a:ext cx="5708501" cy="3229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87824" y="260648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Подготовка к ОГЭ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50"/>
          <a:stretch/>
        </p:blipFill>
        <p:spPr bwMode="auto">
          <a:xfrm>
            <a:off x="5508104" y="1460124"/>
            <a:ext cx="1619682" cy="476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7416316" y="2564904"/>
                <a:ext cx="1368152" cy="7007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S</a:t>
                </a:r>
                <a:r>
                  <a:rPr lang="ru-RU" sz="28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endParaRPr lang="ru-RU" sz="28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6316" y="2564904"/>
                <a:ext cx="1368152" cy="700705"/>
              </a:xfrm>
              <a:prstGeom prst="rect">
                <a:avLst/>
              </a:prstGeom>
              <a:blipFill rotWithShape="1">
                <a:blip r:embed="rId5"/>
                <a:stretch>
                  <a:fillRect l="-9375" r="-6250" b="-104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2338208" y="5157192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АС = 10</a:t>
            </a:r>
            <a:endParaRPr lang="ru-RU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2165575" y="5797815"/>
                <a:ext cx="2520280" cy="712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S</a:t>
                </a:r>
                <a:r>
                  <a:rPr lang="ru-RU" sz="28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0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0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· 10 · 4 = </a:t>
                </a:r>
                <a:endParaRPr lang="ru-RU" sz="2800" b="1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5575" y="5797815"/>
                <a:ext cx="2520280" cy="712631"/>
              </a:xfrm>
              <a:prstGeom prst="rect">
                <a:avLst/>
              </a:prstGeom>
              <a:blipFill rotWithShape="1">
                <a:blip r:embed="rId6"/>
                <a:stretch>
                  <a:fillRect l="-4831" r="-242" b="-94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4524096" y="589252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20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1851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7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2267744" y="1628800"/>
            <a:ext cx="5904656" cy="208823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835696" y="3429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20072" y="119675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316416" y="342900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87824" y="2270946"/>
                <a:ext cx="576064" cy="642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sz="32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3200" b="0" i="1" smtClean="0">
                              <a:latin typeface="Cambria Math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2270946"/>
                <a:ext cx="576064" cy="642868"/>
              </a:xfrm>
              <a:prstGeom prst="rect">
                <a:avLst/>
              </a:prstGeom>
              <a:blipFill rotWithShape="1">
                <a:blip r:embed="rId2"/>
                <a:stretch>
                  <a:fillRect r="-2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499992" y="3798332"/>
            <a:ext cx="9721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</a:t>
            </a:r>
            <a:endParaRPr lang="ru-RU" sz="2800" dirty="0"/>
          </a:p>
        </p:txBody>
      </p:sp>
      <p:sp>
        <p:nvSpPr>
          <p:cNvPr id="10" name="Дуга 9"/>
          <p:cNvSpPr/>
          <p:nvPr/>
        </p:nvSpPr>
        <p:spPr>
          <a:xfrm>
            <a:off x="2459104" y="3341456"/>
            <a:ext cx="720080" cy="702950"/>
          </a:xfrm>
          <a:prstGeom prst="arc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059832" y="3140968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45°</a:t>
            </a:r>
            <a:endParaRPr lang="ru-RU" sz="2800" dirty="0"/>
          </a:p>
        </p:txBody>
      </p:sp>
      <p:pic>
        <p:nvPicPr>
          <p:cNvPr id="13" name="Picture 12" descr="word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606363"/>
            <a:ext cx="1441251" cy="119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987824" y="260648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Подготовка к ОГЭ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9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571625"/>
            <a:ext cx="6286500" cy="27860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Теорема о площади треугольника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b="1" smtClean="0"/>
              <a:t>30.11.2015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Теорема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131840" y="3429000"/>
            <a:ext cx="21602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3131840" y="2348880"/>
            <a:ext cx="1080120" cy="10801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211960" y="2348880"/>
            <a:ext cx="1080120" cy="10801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131840" y="343857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027229" y="1981763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292080" y="343857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027229" y="3501008"/>
            <a:ext cx="400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24187" y="2519608"/>
            <a:ext cx="400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13670" y="2519608"/>
            <a:ext cx="400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Прямая соединительная линия 17"/>
          <p:cNvCxnSpPr>
            <a:stCxn id="12" idx="2"/>
          </p:cNvCxnSpPr>
          <p:nvPr/>
        </p:nvCxnSpPr>
        <p:spPr>
          <a:xfrm flipH="1">
            <a:off x="4227606" y="2351095"/>
            <a:ext cx="960" cy="107790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4027229" y="3284984"/>
            <a:ext cx="200377" cy="1440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4165694" y="2705381"/>
            <a:ext cx="400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444208" y="1981763"/>
                <a:ext cx="2088232" cy="961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 smtClean="0"/>
                  <a:t>S</a:t>
                </a:r>
                <a:r>
                  <a:rPr lang="ru-RU" sz="4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40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4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en-US" sz="4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endParaRPr lang="ru-RU" sz="40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1981763"/>
                <a:ext cx="2088232" cy="961545"/>
              </a:xfrm>
              <a:prstGeom prst="rect">
                <a:avLst/>
              </a:prstGeom>
              <a:blipFill rotWithShape="1">
                <a:blip r:embed="rId2"/>
                <a:stretch>
                  <a:fillRect l="-10204" r="-4665" b="-120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Прямая со стрелкой 22"/>
          <p:cNvCxnSpPr>
            <a:endCxn id="13" idx="0"/>
          </p:cNvCxnSpPr>
          <p:nvPr/>
        </p:nvCxnSpPr>
        <p:spPr>
          <a:xfrm>
            <a:off x="2771800" y="3438578"/>
            <a:ext cx="28803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3131840" y="1556792"/>
            <a:ext cx="0" cy="24482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675846" y="1484784"/>
            <a:ext cx="400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06372" y="3284076"/>
            <a:ext cx="400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187398" y="1979548"/>
                <a:ext cx="20781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(</a:t>
                </a:r>
                <a:r>
                  <a:rPr lang="en-US" dirty="0" smtClean="0"/>
                  <a:t>b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ru-RU" b="0" i="1" smtClean="0">
                            <a:latin typeface="Cambria Math"/>
                          </a:rPr>
                          <m:t>С; 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1" smtClean="0">
                                <a:latin typeface="Cambria Math"/>
                              </a:rPr>
                              <m:t>b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С)</m:t>
                            </m:r>
                          </m:e>
                        </m:func>
                      </m:e>
                    </m:func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7398" y="1979548"/>
                <a:ext cx="2078137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2639" t="-8333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6094311" y="4396462"/>
                <a:ext cx="27363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i="1" dirty="0" smtClean="0"/>
                  <a:t>h</a:t>
                </a:r>
                <a:r>
                  <a:rPr lang="ru-RU" sz="3600" b="1" i="1" dirty="0" smtClean="0"/>
                  <a:t>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600" b="1" i="1" smtClean="0"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3600" b="1" i="1" smtClean="0">
                            <a:latin typeface="Cambria Math"/>
                          </a:rPr>
                          <m:t>𝒃𝒔𝒊𝒏</m:t>
                        </m:r>
                      </m:fName>
                      <m:e>
                        <m:r>
                          <a:rPr lang="ru-RU" sz="3600" b="1" i="1" smtClean="0">
                            <a:latin typeface="Cambria Math"/>
                          </a:rPr>
                          <m:t>С</m:t>
                        </m:r>
                      </m:e>
                    </m:func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4311" y="4396462"/>
                <a:ext cx="2736304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6904" t="-14151" b="-349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2876223" y="4149080"/>
                <a:ext cx="2775897" cy="9995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sz="3600" b="1" i="1" smtClean="0"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3600" b="1" i="1" smtClean="0">
                            <a:latin typeface="Cambria Math"/>
                          </a:rPr>
                          <m:t>𝒔𝒊𝒏</m:t>
                        </m:r>
                      </m:fName>
                      <m:e>
                        <m:r>
                          <a:rPr lang="ru-RU" sz="3600" b="1" i="1" smtClean="0">
                            <a:latin typeface="Cambria Math"/>
                          </a:rPr>
                          <m:t>С</m:t>
                        </m:r>
                      </m:e>
                    </m:func>
                  </m:oMath>
                </a14:m>
                <a:r>
                  <a:rPr lang="ru-RU" sz="3600" b="1" i="1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3600" b="1" i="1" dirty="0" smtClean="0"/>
                          <m:t>h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3600" b="1" i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ru-RU" sz="3600" b="1" i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endParaRPr lang="ru-RU" sz="3600" b="1" i="1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6223" y="4149080"/>
                <a:ext cx="2775897" cy="999504"/>
              </a:xfrm>
              <a:prstGeom prst="rect">
                <a:avLst/>
              </a:prstGeom>
              <a:blipFill rotWithShape="1">
                <a:blip r:embed="rId5"/>
                <a:stretch>
                  <a:fillRect b="-91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Прямоугольник 30"/>
              <p:cNvSpPr/>
              <p:nvPr/>
            </p:nvSpPr>
            <p:spPr>
              <a:xfrm>
                <a:off x="3729461" y="5445224"/>
                <a:ext cx="3488455" cy="8899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1"/>
                <a:r>
                  <a:rPr lang="en-US" sz="3600" b="1" i="1" dirty="0" smtClean="0"/>
                  <a:t>S</a:t>
                </a:r>
                <a:r>
                  <a:rPr lang="ru-RU" sz="3600" b="1" i="1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36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600" b="1" i="1" smtClean="0"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3600" b="1" i="1" smtClean="0">
                            <a:latin typeface="Cambria Math"/>
                          </a:rPr>
                          <m:t>𝒃𝒔𝒊𝒏</m:t>
                        </m:r>
                      </m:fName>
                      <m:e>
                        <m:r>
                          <a:rPr lang="ru-RU" sz="3600" b="1" i="1" smtClean="0">
                            <a:latin typeface="Cambria Math"/>
                          </a:rPr>
                          <m:t>С</m:t>
                        </m:r>
                      </m:e>
                    </m:func>
                  </m:oMath>
                </a14:m>
                <a:endParaRPr lang="ru-RU" sz="3600" b="1" i="1" dirty="0"/>
              </a:p>
            </p:txBody>
          </p:sp>
        </mc:Choice>
        <mc:Fallback xmlns="">
          <p:sp>
            <p:nvSpPr>
              <p:cNvPr id="31" name="Прямоугольник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9461" y="5445224"/>
                <a:ext cx="3488455" cy="889924"/>
              </a:xfrm>
              <a:prstGeom prst="rect">
                <a:avLst/>
              </a:prstGeom>
              <a:blipFill rotWithShape="1">
                <a:blip r:embed="rId6"/>
                <a:stretch>
                  <a:fillRect b="-109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96" name="Дуга 4095"/>
          <p:cNvSpPr/>
          <p:nvPr/>
        </p:nvSpPr>
        <p:spPr>
          <a:xfrm rot="230562">
            <a:off x="3110088" y="3197833"/>
            <a:ext cx="525345" cy="403160"/>
          </a:xfrm>
          <a:prstGeom prst="arc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9" grpId="0" animBg="1"/>
      <p:bldP spid="21" grpId="0"/>
      <p:bldP spid="20" grpId="0" animBg="1"/>
      <p:bldP spid="27" grpId="0"/>
      <p:bldP spid="28" grpId="0"/>
      <p:bldP spid="26" grpId="0" animBg="1"/>
      <p:bldP spid="29" grpId="0" animBg="1"/>
      <p:bldP spid="30" grpId="0" animBg="1"/>
      <p:bldP spid="31" grpId="0" animBg="1"/>
      <p:bldP spid="409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2843808" y="1484784"/>
            <a:ext cx="4104456" cy="20882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3106431" y="4679122"/>
                <a:ext cx="3488455" cy="8899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1"/>
                <a:r>
                  <a:rPr lang="en-US" sz="3600" b="1" i="1" dirty="0" smtClean="0"/>
                  <a:t>S</a:t>
                </a:r>
                <a:r>
                  <a:rPr lang="ru-RU" sz="3600" b="1" i="1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36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600" b="1" i="1" smtClean="0"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3600" b="1" i="1" smtClean="0">
                            <a:latin typeface="Cambria Math"/>
                          </a:rPr>
                          <m:t>𝒃𝒔𝒊𝒏</m:t>
                        </m:r>
                      </m:fName>
                      <m:e>
                        <m:r>
                          <a:rPr lang="ru-RU" sz="3600" b="1" i="1" smtClean="0">
                            <a:latin typeface="Cambria Math"/>
                          </a:rPr>
                          <m:t>С</m:t>
                        </m:r>
                      </m:e>
                    </m:func>
                  </m:oMath>
                </a14:m>
                <a:endParaRPr lang="ru-RU" sz="3600" b="1" i="1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6431" y="4679122"/>
                <a:ext cx="3488455" cy="889924"/>
              </a:xfrm>
              <a:prstGeom prst="rect">
                <a:avLst/>
              </a:prstGeom>
              <a:blipFill rotWithShape="1">
                <a:blip r:embed="rId2"/>
                <a:stretch>
                  <a:fillRect b="-109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4670638" y="3592000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latin typeface="+mn-lt"/>
              </a:rPr>
              <a:t>а</a:t>
            </a:r>
            <a:endParaRPr lang="ru-RU" sz="3600" i="1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2097587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latin typeface="+mn-lt"/>
              </a:rPr>
              <a:t>b</a:t>
            </a:r>
            <a:endParaRPr lang="ru-RU" sz="3600" i="1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9752" y="3249850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latin typeface="+mn-lt"/>
              </a:rPr>
              <a:t>С</a:t>
            </a:r>
            <a:endParaRPr lang="ru-RU" sz="3600" i="1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92280" y="3268834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latin typeface="+mn-lt"/>
              </a:rPr>
              <a:t>В</a:t>
            </a:r>
            <a:endParaRPr lang="ru-RU" sz="3600" i="1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78900" y="856830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latin typeface="+mn-lt"/>
              </a:rPr>
              <a:t>А</a:t>
            </a:r>
            <a:endParaRPr lang="ru-RU" sz="3600" i="1" dirty="0">
              <a:latin typeface="+mn-lt"/>
            </a:endParaRPr>
          </a:p>
        </p:txBody>
      </p:sp>
      <p:sp>
        <p:nvSpPr>
          <p:cNvPr id="9" name="Дуга 8"/>
          <p:cNvSpPr/>
          <p:nvPr/>
        </p:nvSpPr>
        <p:spPr>
          <a:xfrm rot="1892510">
            <a:off x="2929014" y="3272584"/>
            <a:ext cx="468052" cy="386308"/>
          </a:xfrm>
          <a:prstGeom prst="arc">
            <a:avLst>
              <a:gd name="adj1" fmla="val 14395252"/>
              <a:gd name="adj2" fmla="val 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238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2267744" y="1628800"/>
            <a:ext cx="5904656" cy="208823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835696" y="3429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20072" y="119675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316416" y="342900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87824" y="2270946"/>
                <a:ext cx="576064" cy="642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sz="32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3200" b="0" i="1" smtClean="0">
                              <a:latin typeface="Cambria Math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2270946"/>
                <a:ext cx="576064" cy="642868"/>
              </a:xfrm>
              <a:prstGeom prst="rect">
                <a:avLst/>
              </a:prstGeom>
              <a:blipFill rotWithShape="1">
                <a:blip r:embed="rId2"/>
                <a:stretch>
                  <a:fillRect r="-2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499992" y="3798332"/>
            <a:ext cx="9721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</a:t>
            </a:r>
            <a:endParaRPr lang="ru-RU" sz="2800" dirty="0"/>
          </a:p>
        </p:txBody>
      </p:sp>
      <p:sp>
        <p:nvSpPr>
          <p:cNvPr id="10" name="Дуга 9"/>
          <p:cNvSpPr/>
          <p:nvPr/>
        </p:nvSpPr>
        <p:spPr>
          <a:xfrm>
            <a:off x="2459104" y="3341456"/>
            <a:ext cx="720080" cy="702950"/>
          </a:xfrm>
          <a:prstGeom prst="arc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059832" y="3140968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45°</a:t>
            </a:r>
            <a:endParaRPr lang="ru-RU" sz="2800" dirty="0"/>
          </a:p>
        </p:txBody>
      </p:sp>
      <p:pic>
        <p:nvPicPr>
          <p:cNvPr id="13" name="Picture 12" descr="word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437112"/>
            <a:ext cx="1441251" cy="119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987824" y="260648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Подготовка к ОГЭ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67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езентация КЛАССНАЯ РАБОТ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КЛАССНАЯ РАБОТА</Template>
  <TotalTime>877</TotalTime>
  <Words>408</Words>
  <Application>Microsoft Office PowerPoint</Application>
  <PresentationFormat>Экран (4:3)</PresentationFormat>
  <Paragraphs>84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Презентация КЛАССНАЯ РАБОТА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Теорема о площади треугольника</vt:lpstr>
      <vt:lpstr>Теорема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USER</cp:lastModifiedBy>
  <cp:revision>51</cp:revision>
  <dcterms:created xsi:type="dcterms:W3CDTF">2011-07-27T14:39:28Z</dcterms:created>
  <dcterms:modified xsi:type="dcterms:W3CDTF">2015-11-29T20:25:39Z</dcterms:modified>
</cp:coreProperties>
</file>