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77" r:id="rId5"/>
    <p:sldId id="275" r:id="rId6"/>
    <p:sldId id="266" r:id="rId7"/>
    <p:sldId id="257" r:id="rId8"/>
    <p:sldId id="259" r:id="rId9"/>
    <p:sldId id="260" r:id="rId10"/>
    <p:sldId id="267" r:id="rId11"/>
    <p:sldId id="261" r:id="rId12"/>
    <p:sldId id="278" r:id="rId13"/>
    <p:sldId id="279" r:id="rId14"/>
    <p:sldId id="280" r:id="rId15"/>
    <p:sldId id="281" r:id="rId16"/>
    <p:sldId id="282" r:id="rId17"/>
    <p:sldId id="270" r:id="rId18"/>
    <p:sldId id="269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rtleo.com-523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607223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86190"/>
            <a:ext cx="585791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14282" y="214290"/>
            <a:ext cx="6357982" cy="6357982"/>
          </a:xfrm>
          <a:prstGeom prst="roundRect">
            <a:avLst>
              <a:gd name="adj" fmla="val 2005"/>
            </a:avLst>
          </a:prstGeom>
          <a:noFill/>
          <a:ln w="6350">
            <a:solidFill>
              <a:schemeClr val="accent1">
                <a:lumMod val="20000"/>
                <a:lumOff val="8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9000"/>
            <a:lum/>
          </a:blip>
          <a:srcRect/>
          <a:stretch>
            <a:fillRect l="-6000" t="-6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DA8A2-E75E-43B0-865A-8342EDEDD3FF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BB3EA-3C3D-4FEE-9EFB-9D46B4A033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91;&#1088;&#1086;&#1082;%20&#1088;&#1080;&#1076;\1\&#1074;&#1089;&#1090;&#1091;&#1083;&#1077;&#1085;&#1080;&#1077;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8;&#1086;&#1082;%20&#1088;&#1080;&#1076;\1\&#1090;&#1077;&#1084;&#1072;%20&#1074;&#1088;&#1072;&#1078;&#1076;&#1099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8;&#1086;&#1082;%20&#1088;&#1080;&#1076;\1\&#1090;&#1077;&#1084;&#1072;%20&#1083;&#1102;&#1073;&#1074;&#1080;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91;&#1088;&#1086;&#1082;%20&#1088;&#1080;&#1076;\1\Tchaikovsky%20-%20Romeo%20and%20Juliet,%20Fantasy-Overture%20-%20Valery%20Gergiev,%20London%20Symphony%20Orchestra%20%5bHD%5d.mp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Tchaikovsky%20-%20Romeo%20and%20Juliet,%20Fantasy-Overture%20-%20Valery%20Gergiev,%20London%20Symphony%20Orchestra%20%5bHD%5d.mp4" TargetMode="External"/><Relationship Id="rId2" Type="http://schemas.openxmlformats.org/officeDocument/2006/relationships/hyperlink" Target="http://alexandr-matyuhin.narod.ru/ramki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6;&#1086;&#1084;&#1077;&#1086;%20&#1080;%20&#1044;&#1078;&#1091;&#1083;&#1100;&#1077;&#1090;&#1090;&#1072;%201968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91;&#1088;&#1086;&#1082;%20&#1088;&#1080;&#1076;\1\&#1056;&#1086;&#1084;&#1077;&#1086;%20&#1080;%20&#1044;&#1078;&#1091;&#1083;&#1100;&#1077;&#1090;&#1090;&#1072;%201968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48680"/>
            <a:ext cx="6072230" cy="3168352"/>
          </a:xfrm>
        </p:spPr>
        <p:txBody>
          <a:bodyPr>
            <a:normAutofit/>
          </a:bodyPr>
          <a:lstStyle/>
          <a:p>
            <a:r>
              <a:rPr lang="ru-RU" dirty="0" smtClean="0"/>
              <a:t>Урок музыки 6 класс</a:t>
            </a:r>
            <a:br>
              <a:rPr lang="ru-RU" dirty="0" smtClean="0"/>
            </a:br>
            <a:r>
              <a:rPr lang="ru-RU" dirty="0" smtClean="0"/>
              <a:t>П.И.Чайковский</a:t>
            </a:r>
            <a:br>
              <a:rPr lang="ru-RU" dirty="0" smtClean="0"/>
            </a:br>
            <a:r>
              <a:rPr lang="ru-RU" dirty="0" smtClean="0"/>
              <a:t>УВЕРТЮРА – ФАНТАЗИЯ «РОМЕО И ДЖУЛЬЕТТА»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797152"/>
            <a:ext cx="4777796" cy="1752600"/>
          </a:xfrm>
        </p:spPr>
        <p:txBody>
          <a:bodyPr/>
          <a:lstStyle/>
          <a:p>
            <a:r>
              <a:rPr lang="ru-RU" dirty="0" smtClean="0"/>
              <a:t>МОУ «Гимназия №29»</a:t>
            </a:r>
          </a:p>
          <a:p>
            <a:r>
              <a:rPr lang="ru-RU" dirty="0" smtClean="0"/>
              <a:t>учитель музыки</a:t>
            </a:r>
          </a:p>
          <a:p>
            <a:r>
              <a:rPr lang="ru-RU" dirty="0" err="1" smtClean="0"/>
              <a:t>Чарина</a:t>
            </a:r>
            <a:r>
              <a:rPr lang="ru-RU" dirty="0" smtClean="0"/>
              <a:t>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1"/>
            <a:ext cx="7931224" cy="2808311"/>
          </a:xfrm>
        </p:spPr>
        <p:txBody>
          <a:bodyPr>
            <a:normAutofit fontScale="90000"/>
          </a:bodyPr>
          <a:lstStyle/>
          <a:p>
            <a:r>
              <a:rPr lang="ru-RU" sz="3200" b="1" i="1" dirty="0"/>
              <a:t>Открывает увертюру-фантазию тема патера Лоренцо – монаха, от лица которого Чайковский ведет дальнейший рассказ о происходящих событиях</a:t>
            </a:r>
            <a:r>
              <a:rPr lang="ru-RU" sz="3200" b="1" i="1" dirty="0" smtClean="0"/>
              <a:t>.</a:t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endParaRPr lang="ru-RU" sz="3200" b="1" i="1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9838" y="0"/>
            <a:ext cx="5364162" cy="981075"/>
          </a:xfrm>
        </p:spPr>
        <p:txBody>
          <a:bodyPr/>
          <a:lstStyle/>
          <a:p>
            <a:pPr algn="ctr"/>
            <a:r>
              <a:rPr lang="ru-RU" sz="4000" b="1" i="1">
                <a:solidFill>
                  <a:schemeClr val="bg1"/>
                </a:solidFill>
              </a:rPr>
              <a:t>Вступление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780928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b="1" i="1" dirty="0" smtClean="0"/>
              <a:t>Портрет какого человека рисует музыка?</a:t>
            </a: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/>
              <a:t> Каков его характер, возраст, настроение?</a:t>
            </a:r>
          </a:p>
          <a:p>
            <a:pPr>
              <a:buFont typeface="Wingdings" pitchFamily="2" charset="2"/>
              <a:buChar char="§"/>
            </a:pPr>
            <a:r>
              <a:rPr lang="ru-RU" sz="3200" b="1" i="1" dirty="0" smtClean="0"/>
              <a:t>  Появляются ли в ней трагические мотивы, интонации скорби, отчаяния?</a:t>
            </a:r>
            <a:endParaRPr lang="ru-RU" sz="3200" dirty="0"/>
          </a:p>
        </p:txBody>
      </p:sp>
      <p:pic>
        <p:nvPicPr>
          <p:cNvPr id="5" name="встул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24328" y="4077072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2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Экспозиция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образ борьбы, смертельной схватки, образ вражды и ненависти двух непримиримых родов – </a:t>
            </a:r>
            <a:r>
              <a:rPr lang="ru-RU" b="1" i="1" dirty="0" err="1" smtClean="0"/>
              <a:t>Монтекки</a:t>
            </a:r>
            <a:r>
              <a:rPr lang="ru-RU" b="1" i="1" dirty="0" smtClean="0"/>
              <a:t> и </a:t>
            </a:r>
            <a:r>
              <a:rPr lang="ru-RU" b="1" i="1" dirty="0" err="1" smtClean="0"/>
              <a:t>Капулетти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meo-juliet-club.ru/art.files/shmarinov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2977096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omeo-juliet-club.ru/art.files/shmarinov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2989891" cy="3528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9269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ЭКСПОЗИЦИЯ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(главная тема)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1412776"/>
            <a:ext cx="63164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ТЕМА  ВРАЖДЫ ДВУХ СЕМЕЙСТВ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МОНТЕККИ И КАПУЛЕТТИ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тема враж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56376" y="386104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756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89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omeo-juliet-club.ru/art.files/shmarinov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934" y="2492896"/>
            <a:ext cx="2576445" cy="3043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romeo-juliet-club.ru/art.files/shmarino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701602" cy="3208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ЭКСПОЗИЦИЯ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(побочная тема)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5517232"/>
            <a:ext cx="7152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ТЕМА ЛЮБВИ РОМЕО  И ДЖУЛЬЕТТЫ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www.romeo-juliet-club.ru/art.files/rjdickse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226695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тема любв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452320" y="4797152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298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8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romeo-juliet-club.ru/art.files/shmarinov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7"/>
            <a:ext cx="3457575" cy="44576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romeo-juliet-club.ru/art.files/shmarinov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3543300" cy="4457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РАЗРАБОТКА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СТОЛКНОВЕНИЕ ГЛАВНОЙ И ПОБОЧНОЙ ТЕМ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(ТЕМЫ ВРАЖДЫ  И ТЕМЫ ЛЮБВИ)</a:t>
            </a:r>
          </a:p>
        </p:txBody>
      </p:sp>
    </p:spTree>
    <p:extLst>
      <p:ext uri="{BB962C8B-B14F-4D97-AF65-F5344CB8AC3E}">
        <p14:creationId xmlns="" xmlns:p14="http://schemas.microsoft.com/office/powerpoint/2010/main" val="32121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omeo-juliet-club.ru/art.files/shmarinov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2823220" cy="34455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ragic end  - Трагический  фина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4"/>
            <a:ext cx="3744416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04664"/>
            <a:ext cx="7558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РЕПРИЗА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тема вражды уничтожает тему любви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5733256"/>
            <a:ext cx="7986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ТРАГИЧЕСКАЯ СМЕРТЬ ГЛАВНЫХ ГЕРОЕВ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209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omeo-juliet-club.ru/art.files/shmarinov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3124634" cy="36511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http://pr.kalipedia.com/kalipediamedia/lenguayliteratura/media/200704/18/literaturauniversal/20070418klplylliu_91_Ies_SC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4355976" cy="3319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27562" y="326976"/>
            <a:ext cx="1640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КОДА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725144"/>
            <a:ext cx="74701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ТРАУРНЫЕ АККОРДЫ, СКОРБЬ</a:t>
            </a:r>
          </a:p>
          <a:p>
            <a:pPr marL="342900" indent="-342900"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ЗАВЕРШАЮЩИЙ РАССКАЗ ПАТЕРА ЛОРЕНЦО</a:t>
            </a:r>
          </a:p>
          <a:p>
            <a:pPr marL="342900" indent="-342900"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ТЕМА ЛЮБВИ ЗВУЧИТ КАК ГИМН СВЕТЛОМУ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ЧЕЛОВЕЧЕСКОМУ ЧУВСТВУ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45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chaikovsky - Romeo and Juliet, Fantasy-Overture - Valery Gergiev, London Symphony Orchestra [HD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818710"/>
            <a:ext cx="6984776" cy="523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ВЫВОД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Совпадает ли трактовка основной идеи произведения </a:t>
            </a:r>
            <a:r>
              <a:rPr lang="ru-RU" b="1" i="1" smtClean="0"/>
              <a:t>композитора Чайковского </a:t>
            </a:r>
            <a:r>
              <a:rPr lang="ru-RU" b="1" i="1" dirty="0" smtClean="0"/>
              <a:t>с замыслом драматурга Шекспира, который завершает свою пьесу словами: «Нет повести печальнее на свете, чем повесть о Ромео и Джульетте»?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Фон - </a:t>
            </a:r>
            <a:r>
              <a:rPr lang="ru-RU" sz="2000" u="sng" dirty="0" smtClean="0">
                <a:hlinkClick r:id="rId2"/>
              </a:rPr>
              <a:t>http://alexandr-matyuhin.narod.ru/ramki.htm</a:t>
            </a:r>
            <a:endParaRPr lang="ru-RU" sz="2000" u="sng" dirty="0" smtClean="0"/>
          </a:p>
          <a:p>
            <a:r>
              <a:rPr lang="ru-RU" sz="2000" dirty="0" smtClean="0"/>
              <a:t>1. Сергеева Г.П., Критская Е.Д. Учебник «Музыка» 6 класс (стр.142-149). Москва, «Просвещение», 2012.</a:t>
            </a:r>
            <a:br>
              <a:rPr lang="ru-RU" sz="2000" dirty="0" smtClean="0"/>
            </a:br>
            <a:r>
              <a:rPr lang="ru-RU" sz="2000" dirty="0" smtClean="0"/>
              <a:t>2. Сергеева Г.П., Критская Е.Д. Методические рекомендации к учебнику «Музыка» 6 класс. Москва, «Просвещение», 2012.</a:t>
            </a:r>
            <a:br>
              <a:rPr lang="ru-RU" sz="2000" dirty="0" smtClean="0"/>
            </a:br>
            <a:r>
              <a:rPr lang="ru-RU" sz="2000" dirty="0" smtClean="0"/>
              <a:t>3</a:t>
            </a:r>
            <a:r>
              <a:rPr lang="en-US" sz="2000" dirty="0" smtClean="0">
                <a:hlinkClick r:id="rId3" action="ppaction://hlinkfile"/>
              </a:rPr>
              <a:t>https://www.youtube.com/watch?v=ZxOtYNf-eWE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4. </a:t>
            </a:r>
            <a:r>
              <a:rPr lang="en-US" sz="2000" dirty="0" smtClean="0">
                <a:hlinkClick r:id="rId4" action="ppaction://hlinkfile"/>
              </a:rPr>
              <a:t>https://www.youtube.com/watch?v=-7zpsboLkXI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1628800"/>
            <a:ext cx="3672408" cy="286232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Мир </a:t>
            </a:r>
          </a:p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образов </a:t>
            </a:r>
          </a:p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музыки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548680"/>
            <a:ext cx="37129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композитор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 rot="1554842">
            <a:off x="543360" y="4242936"/>
            <a:ext cx="39373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исполнитель</a:t>
            </a:r>
            <a:endParaRPr lang="ru-RU" sz="5400" dirty="0"/>
          </a:p>
        </p:txBody>
      </p:sp>
      <p:sp>
        <p:nvSpPr>
          <p:cNvPr id="12" name="Прямоугольник 11"/>
          <p:cNvSpPr/>
          <p:nvPr/>
        </p:nvSpPr>
        <p:spPr>
          <a:xfrm rot="19364211">
            <a:off x="5944014" y="4031360"/>
            <a:ext cx="32524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слушатель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492896"/>
            <a:ext cx="4474840" cy="1647056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 «Я желал бы всеми силами души, чтобы музыка моя распространилась, чтобы увеличивалось число людей, любящих ее, находящих в ней утешение и подпору»</a:t>
            </a:r>
            <a:endParaRPr lang="ru-RU" sz="3600" b="1" i="1" dirty="0"/>
          </a:p>
        </p:txBody>
      </p:sp>
      <p:pic>
        <p:nvPicPr>
          <p:cNvPr id="4" name="Picture 4" descr="showIm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3171825" cy="4229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4941168"/>
            <a:ext cx="33706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/>
              <a:t>П.И.Чайковский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48680"/>
            <a:ext cx="756084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Программное произведение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- это произведение, в основе которого лежит определенная программа, основанная на тех или иных жизненных событиях, взятых из истории или современной жизни, связанная с произведениями разных искусств или рожденная фантазией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композитора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Увертюра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– это не только вступительная музыка к опере, балету, драматическому спектаклю, но и музыка вполне самостоятельная, чаще всего с программным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названием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438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ttp://stat20.privet.ru/lr/0b23928a112c23ba7d58cb94c0dfbab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2924175" cy="452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s1.gallery.aystatic.by/650/670/79/508/508079670_1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64704"/>
            <a:ext cx="3209925" cy="452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5690562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П. И. ЧАЙКОВСКИЙ                        У. ШЕКСПИР                        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490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082925"/>
          </a:xfrm>
        </p:spPr>
        <p:txBody>
          <a:bodyPr/>
          <a:lstStyle/>
          <a:p>
            <a:r>
              <a:rPr lang="ru-RU" sz="3600" b="1" dirty="0"/>
              <a:t>Увертюра – фантазия «Ромео и Джульетта» написана Чайковским в </a:t>
            </a:r>
            <a:r>
              <a:rPr lang="ru-RU" sz="3600" b="1" i="1" dirty="0" smtClean="0"/>
              <a:t>сонатной форме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и имеет несколько частей </a:t>
            </a:r>
            <a:r>
              <a:rPr lang="ru-RU" sz="3600" b="1" dirty="0"/>
              <a:t>-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141663"/>
            <a:ext cx="8229600" cy="3455987"/>
          </a:xfrm>
        </p:spPr>
        <p:txBody>
          <a:bodyPr/>
          <a:lstStyle/>
          <a:p>
            <a:pPr algn="ctr"/>
            <a:r>
              <a:rPr lang="ru-RU" b="1" i="1" dirty="0"/>
              <a:t>Вступление</a:t>
            </a:r>
          </a:p>
          <a:p>
            <a:pPr algn="ctr"/>
            <a:r>
              <a:rPr lang="ru-RU" b="1" i="1" dirty="0"/>
              <a:t>Экспозиция</a:t>
            </a:r>
          </a:p>
          <a:p>
            <a:pPr algn="ctr"/>
            <a:r>
              <a:rPr lang="ru-RU" b="1" i="1" dirty="0"/>
              <a:t>Разработка</a:t>
            </a:r>
          </a:p>
          <a:p>
            <a:pPr algn="ctr"/>
            <a:r>
              <a:rPr lang="ru-RU" b="1" i="1" dirty="0"/>
              <a:t>Реприза </a:t>
            </a:r>
          </a:p>
          <a:p>
            <a:pPr algn="ctr"/>
            <a:r>
              <a:rPr lang="ru-RU" b="1" i="1" dirty="0"/>
              <a:t>Кода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омео и Джульетта 1968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764704"/>
            <a:ext cx="7032780" cy="5274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РОМЕО И ДЖУЛЬЕТТА</a:t>
            </a:r>
            <a:endParaRPr lang="ru-RU" dirty="0"/>
          </a:p>
        </p:txBody>
      </p:sp>
      <p:pic>
        <p:nvPicPr>
          <p:cNvPr id="4" name="Picture 4" descr="showIm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3171825" cy="4229100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51920" y="1124744"/>
            <a:ext cx="504125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b="1" i="1" dirty="0"/>
              <a:t>«Это будет мой самый капитальный труд, - писал он своему брату Модесту Ильичу. – Как я мог до сих пор не видеть, что я будто предназначен для положения на музыку этой драмы? Ничего нет более подходящего для моего музыкального характера… Есть любовь, любовь и любовь…»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301208"/>
            <a:ext cx="33706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/>
              <a:t>П.И.Чайковский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87624" y="405245"/>
            <a:ext cx="6984776" cy="56938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равноуважаемых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семьи в Вероне,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встречают нас событья,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Ведут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междуусобные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бои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не хотят унять кровопролитья.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 друга любят дети главарей,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им судьба подстраивает козни.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гибель их у гробовых дверей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Кладет конец непримиримой розни.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жизнь, любовь, и смерть, и, сверх того,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их родителей на их могиле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два часа составят существо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Разыгрываемой пред вами были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448</Words>
  <Application>Microsoft Office PowerPoint</Application>
  <PresentationFormat>Экран (4:3)</PresentationFormat>
  <Paragraphs>64</Paragraphs>
  <Slides>19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 музыки 6 класс П.И.Чайковский УВЕРТЮРА – ФАНТАЗИЯ «РОМЕО И ДЖУЛЬЕТТА»</vt:lpstr>
      <vt:lpstr>Слайд 2</vt:lpstr>
      <vt:lpstr> «Я желал бы всеми силами души, чтобы музыка моя распространилась, чтобы увеличивалось число людей, любящих ее, находящих в ней утешение и подпору»</vt:lpstr>
      <vt:lpstr>Слайд 4</vt:lpstr>
      <vt:lpstr>Слайд 5</vt:lpstr>
      <vt:lpstr>Увертюра – фантазия «Ромео и Джульетта» написана Чайковским в сонатной форме  и имеет несколько частей -</vt:lpstr>
      <vt:lpstr>Слайд 7</vt:lpstr>
      <vt:lpstr>РОМЕО И ДЖУЛЬЕТТА</vt:lpstr>
      <vt:lpstr>Слайд 9</vt:lpstr>
      <vt:lpstr>Открывает увертюру-фантазию тема патера Лоренцо – монаха, от лица которого Чайковский ведет дальнейший рассказ о происходящих событиях.  </vt:lpstr>
      <vt:lpstr>Экспозиция  образ борьбы, смертельной схватки, образ вражды и ненависти двух непримиримых родов – Монтекки и Капулетти </vt:lpstr>
      <vt:lpstr>Слайд 12</vt:lpstr>
      <vt:lpstr>Слайд 13</vt:lpstr>
      <vt:lpstr>Слайд 14</vt:lpstr>
      <vt:lpstr>Слайд 15</vt:lpstr>
      <vt:lpstr>Слайд 16</vt:lpstr>
      <vt:lpstr>Слайд 17</vt:lpstr>
      <vt:lpstr>ВЫВОД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20</cp:revision>
  <dcterms:created xsi:type="dcterms:W3CDTF">2013-03-01T18:55:57Z</dcterms:created>
  <dcterms:modified xsi:type="dcterms:W3CDTF">2016-09-29T07:08:12Z</dcterms:modified>
</cp:coreProperties>
</file>