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63" r:id="rId15"/>
    <p:sldId id="264" r:id="rId16"/>
    <p:sldId id="272" r:id="rId17"/>
    <p:sldId id="273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Тарасов дьулус 9ж</a:t>
            </a:r>
          </a:p>
          <a:p>
            <a:r>
              <a:rPr lang="ru-RU" sz="2000" dirty="0" smtClean="0"/>
              <a:t>Руководитель</a:t>
            </a:r>
            <a:r>
              <a:rPr lang="en-US" sz="2000" dirty="0" smtClean="0"/>
              <a:t>:</a:t>
            </a:r>
            <a:r>
              <a:rPr lang="ru-RU" sz="2000" dirty="0" smtClean="0"/>
              <a:t> Гоголева Л.м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Метро 2033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C:\Users\nlib8\Documents\кн.кон 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0" y="0"/>
            <a:ext cx="4857750" cy="3717032"/>
          </a:xfrm>
          <a:prstGeom prst="rect">
            <a:avLst/>
          </a:prstGeom>
          <a:noFill/>
        </p:spPr>
      </p:pic>
      <p:pic>
        <p:nvPicPr>
          <p:cNvPr id="5125" name="Picture 5" descr="C:\Users\nlib8\Documents\кн.кон 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40085" cy="4005064"/>
          </a:xfrm>
          <a:prstGeom prst="rect">
            <a:avLst/>
          </a:prstGeom>
          <a:noFill/>
        </p:spPr>
      </p:pic>
      <p:pic>
        <p:nvPicPr>
          <p:cNvPr id="3074" name="Picture 2" descr="C:\Users\nlib8\Documents\кн.кон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717033"/>
            <a:ext cx="5256584" cy="3140968"/>
          </a:xfrm>
          <a:prstGeom prst="rect">
            <a:avLst/>
          </a:prstGeom>
          <a:noFill/>
        </p:spPr>
      </p:pic>
      <p:pic>
        <p:nvPicPr>
          <p:cNvPr id="3076" name="Picture 4" descr="C:\Users\nlib8\Documents\кн.кон 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56910"/>
            <a:ext cx="4139952" cy="3001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Сюжет метро 2033.</a:t>
            </a:r>
            <a:endParaRPr lang="ru-RU" dirty="0"/>
          </a:p>
        </p:txBody>
      </p:sp>
      <p:pic>
        <p:nvPicPr>
          <p:cNvPr id="1026" name="Picture 2" descr="C:\Users\nlib8\Documents\кн.кон 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221088"/>
            <a:ext cx="2880320" cy="2160240"/>
          </a:xfrm>
          <a:prstGeom prst="rect">
            <a:avLst/>
          </a:prstGeom>
          <a:noFill/>
        </p:spPr>
      </p:pic>
      <p:pic>
        <p:nvPicPr>
          <p:cNvPr id="1028" name="Picture 4" descr="C:\Users\nlib8\Documents\кн.кон 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221088"/>
            <a:ext cx="2808312" cy="2160240"/>
          </a:xfrm>
          <a:prstGeom prst="rect">
            <a:avLst/>
          </a:prstGeom>
          <a:noFill/>
        </p:spPr>
      </p:pic>
      <p:sp>
        <p:nvSpPr>
          <p:cNvPr id="1031" name="AutoShape 7" descr="Картинки по запросу метро 2033 пейзаж поверхнос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C:\Users\nlib8\Documents\кн.кон 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268760"/>
            <a:ext cx="3979143" cy="2980516"/>
          </a:xfrm>
          <a:prstGeom prst="rect">
            <a:avLst/>
          </a:prstGeom>
          <a:noFill/>
        </p:spPr>
      </p:pic>
      <p:pic>
        <p:nvPicPr>
          <p:cNvPr id="1033" name="Picture 9" descr="C:\Users\nlib8\Documents\кн.кон 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268760"/>
            <a:ext cx="4824536" cy="2952328"/>
          </a:xfrm>
          <a:prstGeom prst="rect">
            <a:avLst/>
          </a:prstGeom>
          <a:noFill/>
        </p:spPr>
      </p:pic>
      <p:pic>
        <p:nvPicPr>
          <p:cNvPr id="9" name="Picture 5" descr="C:\Users\nlib8\Documents\кн.кон 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4221088"/>
            <a:ext cx="3096344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C:\Users\nlib8\Documents\кн.кон 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365104"/>
            <a:ext cx="3505572" cy="20162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Сюжет Метро 2033</a:t>
            </a:r>
            <a:endParaRPr lang="ru-RU" dirty="0"/>
          </a:p>
        </p:txBody>
      </p:sp>
      <p:pic>
        <p:nvPicPr>
          <p:cNvPr id="2054" name="Picture 6" descr="C:\Users\nlib8\Documents\кн.кон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365104"/>
            <a:ext cx="2376264" cy="2016224"/>
          </a:xfrm>
          <a:prstGeom prst="rect">
            <a:avLst/>
          </a:prstGeom>
          <a:noFill/>
        </p:spPr>
      </p:pic>
      <p:pic>
        <p:nvPicPr>
          <p:cNvPr id="2055" name="Picture 7" descr="C:\Users\nlib8\Documents\кн.кон 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365104"/>
            <a:ext cx="3456384" cy="2022723"/>
          </a:xfrm>
          <a:prstGeom prst="rect">
            <a:avLst/>
          </a:prstGeom>
          <a:noFill/>
        </p:spPr>
      </p:pic>
      <p:pic>
        <p:nvPicPr>
          <p:cNvPr id="2056" name="Picture 8" descr="C:\Users\nlib8\Documents\кн.кон 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7147" y="1268760"/>
            <a:ext cx="4968145" cy="3096344"/>
          </a:xfrm>
          <a:prstGeom prst="rect">
            <a:avLst/>
          </a:prstGeom>
          <a:noFill/>
        </p:spPr>
      </p:pic>
      <p:pic>
        <p:nvPicPr>
          <p:cNvPr id="2058" name="Picture 10" descr="C:\Users\nlib8\Documents\кн.кон 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1" y="1268760"/>
            <a:ext cx="3877311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метро.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ОГЭ\Documents\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447800"/>
            <a:ext cx="3543300" cy="1813560"/>
          </a:xfrm>
          <a:prstGeom prst="rect">
            <a:avLst/>
          </a:prstGeom>
          <a:noFill/>
        </p:spPr>
      </p:pic>
      <p:pic>
        <p:nvPicPr>
          <p:cNvPr id="1028" name="Picture 4" descr="C:\Users\ОГЭ\Documents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447800"/>
            <a:ext cx="5283200" cy="2743200"/>
          </a:xfrm>
          <a:prstGeom prst="rect">
            <a:avLst/>
          </a:prstGeom>
          <a:noFill/>
        </p:spPr>
      </p:pic>
      <p:pic>
        <p:nvPicPr>
          <p:cNvPr id="1029" name="Picture 5" descr="C:\Users\ОГЭ\Desktop\кн.он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3200400"/>
            <a:ext cx="6477000" cy="2971800"/>
          </a:xfrm>
          <a:prstGeom prst="rect">
            <a:avLst/>
          </a:prstGeom>
          <a:noFill/>
        </p:spPr>
      </p:pic>
      <p:pic>
        <p:nvPicPr>
          <p:cNvPr id="1026" name="Picture 2" descr="C:\Users\ОГЭ\Documents\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191000"/>
            <a:ext cx="297180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304800" y="1066800"/>
          <a:ext cx="8504240" cy="5852160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0000" endA="300" endPos="55500" dist="50800" dir="5400000" sy="-100000" algn="bl" rotWithShape="0"/>
                </a:effectLst>
                <a:tableStyleId>{ED083AE6-46FA-4A59-8FB0-9F97EB10719F}</a:tableStyleId>
              </a:tblPr>
              <a:tblGrid>
                <a:gridCol w="1447800"/>
                <a:gridCol w="2514600"/>
                <a:gridCol w="2362200"/>
                <a:gridCol w="2179640"/>
              </a:tblGrid>
              <a:tr h="5851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Третья сила.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Крым</a:t>
                      </a:r>
                      <a:r>
                        <a:rPr lang="ru-RU" baseline="0" dirty="0" smtClean="0"/>
                        <a:t> 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Рожденные ползать.</a:t>
                      </a:r>
                      <a:endParaRPr lang="ru-RU" dirty="0"/>
                    </a:p>
                  </a:txBody>
                  <a:tcPr/>
                </a:tc>
              </a:tr>
              <a:tr h="1838993">
                <a:tc>
                  <a:txBody>
                    <a:bodyPr/>
                    <a:lstStyle/>
                    <a:p>
                      <a:r>
                        <a:rPr lang="ru-RU" dirty="0" smtClean="0"/>
                        <a:t>Сюжет.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Побег</a:t>
                      </a:r>
                      <a:r>
                        <a:rPr lang="ru-RU" baseline="0" dirty="0" smtClean="0"/>
                        <a:t> из станции, выход на поверхность, непредвиденные обстоятельства, дорога к </a:t>
                      </a:r>
                      <a:r>
                        <a:rPr lang="ru-RU" baseline="0" dirty="0" smtClean="0"/>
                        <a:t>островам.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Начало</a:t>
                      </a:r>
                      <a:r>
                        <a:rPr lang="ru-RU" baseline="0" dirty="0" smtClean="0"/>
                        <a:t> экспедиции,  неожиданные новости, раздел группы, защита клана.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Выход</a:t>
                      </a:r>
                      <a:r>
                        <a:rPr lang="ru-RU" baseline="0" dirty="0" smtClean="0"/>
                        <a:t> на поверхность, поиск проводника, путь к базе, попутчик, предатель, месть, </a:t>
                      </a:r>
                      <a:r>
                        <a:rPr lang="ru-RU" baseline="0" dirty="0" err="1" smtClean="0"/>
                        <a:t>плет</a:t>
                      </a:r>
                      <a:r>
                        <a:rPr lang="ru-RU" baseline="0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835906"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Места действия</a:t>
                      </a:r>
                      <a:r>
                        <a:rPr lang="ru-RU" baseline="0" dirty="0" smtClean="0"/>
                        <a:t> описанных событий.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Метрополитен г.Петербург</a:t>
                      </a:r>
                      <a:r>
                        <a:rPr lang="ru-RU" baseline="0" dirty="0" smtClean="0"/>
                        <a:t> и г.Петербург.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Полуостров</a:t>
                      </a:r>
                      <a:r>
                        <a:rPr lang="ru-RU" baseline="0" dirty="0" smtClean="0"/>
                        <a:t> Крым и Находящиеся в нем города.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Метрополитен г.Москва</a:t>
                      </a:r>
                      <a:endParaRPr lang="ru-RU" dirty="0"/>
                    </a:p>
                  </a:txBody>
                  <a:tcPr/>
                </a:tc>
              </a:tr>
              <a:tr h="1838993">
                <a:tc>
                  <a:txBody>
                    <a:bodyPr/>
                    <a:lstStyle/>
                    <a:p>
                      <a:r>
                        <a:rPr lang="ru-RU" dirty="0" smtClean="0"/>
                        <a:t>Герои.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Рысева Лена,</a:t>
                      </a:r>
                      <a:r>
                        <a:rPr lang="ru-RU" baseline="0" dirty="0" smtClean="0"/>
                        <a:t> Зубов, Иван Громов, Эдуард Вовок, Антон Каземирович, Святослав Рысев, и.т.д.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Пошта,</a:t>
                      </a:r>
                      <a:r>
                        <a:rPr lang="ru-RU" baseline="0" dirty="0" smtClean="0"/>
                        <a:t> Штемпель, Бандеролька, Телеграф, Костя, Кайсанбек Асланович.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Олег Немов,</a:t>
                      </a:r>
                    </a:p>
                    <a:p>
                      <a:r>
                        <a:rPr lang="ru-RU" dirty="0" smtClean="0"/>
                        <a:t>Ермаков</a:t>
                      </a:r>
                      <a:r>
                        <a:rPr lang="ru-RU" baseline="0" dirty="0" smtClean="0"/>
                        <a:t>  Миша,</a:t>
                      </a:r>
                    </a:p>
                    <a:p>
                      <a:r>
                        <a:rPr lang="ru-RU" baseline="0" dirty="0" smtClean="0"/>
                        <a:t>Сергей Вильдер, Иван Данилов, Саша Томилин, Колька, Игорь Владимирович.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Анализ.</a:t>
            </a:r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quarter" idx="1"/>
          </p:nvPr>
        </p:nvGraphicFramePr>
        <p:xfrm>
          <a:off x="304800" y="1371600"/>
          <a:ext cx="8534400" cy="3737414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0000" endA="300" endPos="55500" dist="50800" dir="5400000" sy="-100000" algn="bl" rotWithShape="0"/>
                </a:effectLst>
                <a:tableStyleId>{ED083AE6-46FA-4A59-8FB0-9F97EB10719F}</a:tableStyleId>
              </a:tblPr>
              <a:tblGrid>
                <a:gridCol w="1529976"/>
                <a:gridCol w="2600960"/>
                <a:gridCol w="2269864"/>
                <a:gridCol w="2133600"/>
              </a:tblGrid>
              <a:tr h="762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Третья</a:t>
                      </a:r>
                      <a:r>
                        <a:rPr lang="ru-RU" baseline="0" dirty="0" smtClean="0"/>
                        <a:t> сила.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Крым 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Рожденные ползать.</a:t>
                      </a:r>
                      <a:endParaRPr lang="ru-RU" dirty="0"/>
                    </a:p>
                  </a:txBody>
                  <a:tcPr/>
                </a:tc>
              </a:tr>
              <a:tr h="1487707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Развитие событий.</a:t>
                      </a:r>
                      <a:endParaRPr lang="ru-RU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Предсказуемое, быстрое</a:t>
                      </a:r>
                      <a:r>
                        <a:rPr lang="ru-RU" baseline="0" dirty="0" smtClean="0"/>
                        <a:t> в некоторых моментах.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Непредсказуемое, </a:t>
                      </a:r>
                    </a:p>
                    <a:p>
                      <a:r>
                        <a:rPr lang="ru-RU" dirty="0" smtClean="0"/>
                        <a:t>параллельное, где то</a:t>
                      </a:r>
                      <a:r>
                        <a:rPr lang="ru-RU" baseline="0" dirty="0" smtClean="0"/>
                        <a:t> сатирические </a:t>
                      </a:r>
                      <a:r>
                        <a:rPr lang="ru-RU" dirty="0" smtClean="0"/>
                        <a:t> изображения.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Интенсивное, изменчивое,</a:t>
                      </a:r>
                      <a:r>
                        <a:rPr lang="ru-RU" baseline="0" dirty="0" smtClean="0"/>
                        <a:t>  непредсказуемое.  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1487707">
                <a:tc>
                  <a:txBody>
                    <a:bodyPr/>
                    <a:lstStyle/>
                    <a:p>
                      <a:r>
                        <a:rPr lang="ru-RU" dirty="0" smtClean="0"/>
                        <a:t>Окончание.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Счастливая концовка, </a:t>
                      </a:r>
                      <a:r>
                        <a:rPr lang="ru-RU" dirty="0" smtClean="0"/>
                        <a:t>несмотря </a:t>
                      </a:r>
                      <a:r>
                        <a:rPr lang="ru-RU" dirty="0" smtClean="0"/>
                        <a:t>на большие изменения и потери в жизни героев.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Неудачная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smtClean="0"/>
                        <a:t>концовка, но </a:t>
                      </a:r>
                      <a:r>
                        <a:rPr lang="ru-RU" baseline="0" dirty="0" smtClean="0"/>
                        <a:t>все же цель достигнута.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доделана</a:t>
                      </a:r>
                      <a:r>
                        <a:rPr lang="ru-RU" dirty="0" smtClean="0"/>
                        <a:t>, дана на выдумку читателю.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Прямая со стрелкой 37"/>
          <p:cNvCxnSpPr>
            <a:endCxn id="46" idx="0"/>
          </p:cNvCxnSpPr>
          <p:nvPr/>
        </p:nvCxnSpPr>
        <p:spPr>
          <a:xfrm flipH="1">
            <a:off x="6667500" y="2667000"/>
            <a:ext cx="342900" cy="2057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3200400" y="1524000"/>
            <a:ext cx="2667000" cy="762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описания персонажей.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76600" y="16764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Книги Метро 2033. </a:t>
            </a:r>
            <a:endParaRPr lang="ru-RU" sz="2000" dirty="0"/>
          </a:p>
        </p:txBody>
      </p:sp>
      <p:cxnSp>
        <p:nvCxnSpPr>
          <p:cNvPr id="13" name="Прямая со стрелкой 12"/>
          <p:cNvCxnSpPr>
            <a:stCxn id="10" idx="3"/>
            <a:endCxn id="14" idx="0"/>
          </p:cNvCxnSpPr>
          <p:nvPr/>
        </p:nvCxnSpPr>
        <p:spPr>
          <a:xfrm flipH="1">
            <a:off x="1638300" y="2174408"/>
            <a:ext cx="1952673" cy="2639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7200" y="2438400"/>
            <a:ext cx="2362200" cy="6858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914400" y="2590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Третья сила.</a:t>
            </a:r>
            <a:endParaRPr lang="ru-RU" dirty="0"/>
          </a:p>
        </p:txBody>
      </p:sp>
      <p:cxnSp>
        <p:nvCxnSpPr>
          <p:cNvPr id="17" name="Прямая со стрелкой 16"/>
          <p:cNvCxnSpPr>
            <a:stCxn id="10" idx="4"/>
            <a:endCxn id="22" idx="0"/>
          </p:cNvCxnSpPr>
          <p:nvPr/>
        </p:nvCxnSpPr>
        <p:spPr>
          <a:xfrm flipH="1">
            <a:off x="4457700" y="2286000"/>
            <a:ext cx="76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0" idx="5"/>
            <a:endCxn id="23" idx="2"/>
          </p:cNvCxnSpPr>
          <p:nvPr/>
        </p:nvCxnSpPr>
        <p:spPr>
          <a:xfrm>
            <a:off x="5476827" y="2174408"/>
            <a:ext cx="923973" cy="2258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3505200" y="2514600"/>
            <a:ext cx="1905000" cy="6858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400800" y="2057400"/>
            <a:ext cx="2209800" cy="6858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962400" y="2667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Крым 2.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6705600" y="21336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Рожденные ползать.</a:t>
            </a:r>
            <a:endParaRPr lang="ru-RU" dirty="0"/>
          </a:p>
        </p:txBody>
      </p:sp>
      <p:cxnSp>
        <p:nvCxnSpPr>
          <p:cNvPr id="27" name="Прямая со стрелкой 26"/>
          <p:cNvCxnSpPr>
            <a:stCxn id="22" idx="4"/>
            <a:endCxn id="30" idx="0"/>
          </p:cNvCxnSpPr>
          <p:nvPr/>
        </p:nvCxnSpPr>
        <p:spPr>
          <a:xfrm flipH="1">
            <a:off x="4381500" y="3200400"/>
            <a:ext cx="762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>
            <a:off x="3124200" y="4038600"/>
            <a:ext cx="2514600" cy="762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 стрелкой 31"/>
          <p:cNvCxnSpPr>
            <a:stCxn id="14" idx="4"/>
          </p:cNvCxnSpPr>
          <p:nvPr/>
        </p:nvCxnSpPr>
        <p:spPr>
          <a:xfrm flipH="1">
            <a:off x="1371600" y="3124200"/>
            <a:ext cx="2667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23" idx="4"/>
            <a:endCxn id="47" idx="0"/>
          </p:cNvCxnSpPr>
          <p:nvPr/>
        </p:nvCxnSpPr>
        <p:spPr>
          <a:xfrm>
            <a:off x="7505700" y="2743200"/>
            <a:ext cx="4191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endCxn id="45" idx="0"/>
          </p:cNvCxnSpPr>
          <p:nvPr/>
        </p:nvCxnSpPr>
        <p:spPr>
          <a:xfrm>
            <a:off x="1905000" y="3124200"/>
            <a:ext cx="952500" cy="190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Овал 43"/>
          <p:cNvSpPr/>
          <p:nvPr/>
        </p:nvSpPr>
        <p:spPr>
          <a:xfrm>
            <a:off x="228600" y="3886200"/>
            <a:ext cx="1981200" cy="10668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1371600" y="5029200"/>
            <a:ext cx="2971800" cy="762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5410200" y="4724400"/>
            <a:ext cx="2514600" cy="10668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6858000" y="3505200"/>
            <a:ext cx="2133600" cy="1143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3581400" y="41910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Имена не полные.</a:t>
            </a:r>
            <a:endParaRPr lang="ru-RU" dirty="0"/>
          </a:p>
        </p:txBody>
      </p:sp>
      <p:cxnSp>
        <p:nvCxnSpPr>
          <p:cNvPr id="50" name="Прямая со стрелкой 49"/>
          <p:cNvCxnSpPr>
            <a:stCxn id="22" idx="3"/>
            <a:endCxn id="54" idx="7"/>
          </p:cNvCxnSpPr>
          <p:nvPr/>
        </p:nvCxnSpPr>
        <p:spPr>
          <a:xfrm flipH="1">
            <a:off x="3510615" y="3099967"/>
            <a:ext cx="273566" cy="2120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22" idx="5"/>
            <a:endCxn id="53" idx="1"/>
          </p:cNvCxnSpPr>
          <p:nvPr/>
        </p:nvCxnSpPr>
        <p:spPr>
          <a:xfrm>
            <a:off x="5131219" y="3099967"/>
            <a:ext cx="132325" cy="3105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Овал 52"/>
          <p:cNvSpPr/>
          <p:nvPr/>
        </p:nvSpPr>
        <p:spPr>
          <a:xfrm>
            <a:off x="5029200" y="3276600"/>
            <a:ext cx="1600200" cy="914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2209800" y="3200400"/>
            <a:ext cx="1524000" cy="762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2362200" y="32766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 доделаны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5105400" y="3429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Подробное описание.</a:t>
            </a:r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381000" y="40386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Все персонажи проработаны.   </a:t>
            </a:r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1676400" y="51054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Хорошее подробное описание.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6248400" y="48006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Хорошее подробное описание.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7162800" y="3581400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Достаточно </a:t>
            </a:r>
            <a:r>
              <a:rPr lang="ru-RU" dirty="0" smtClean="0"/>
              <a:t>детальное изображение.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Темы книг.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4"/>
          <a:ext cx="8461375" cy="2435226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0000" endA="300" endPos="55500" dist="50800" dir="5400000" sy="-100000" algn="bl" rotWithShape="0"/>
                </a:effectLst>
                <a:tableStyleId>{ED083AE6-46FA-4A59-8FB0-9F97EB10719F}</a:tableStyleId>
              </a:tblPr>
              <a:tblGrid>
                <a:gridCol w="2737173"/>
                <a:gridCol w="2737173"/>
                <a:gridCol w="2987029"/>
              </a:tblGrid>
              <a:tr h="676452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Третья сила.</a:t>
                      </a:r>
                      <a:endParaRPr lang="ru-RU" sz="2000" b="1" dirty="0"/>
                    </a:p>
                  </a:txBody>
                  <a:tcPr marL="89518" marR="89518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Крым 2.</a:t>
                      </a:r>
                      <a:endParaRPr lang="ru-RU" sz="2000" b="1" dirty="0"/>
                    </a:p>
                  </a:txBody>
                  <a:tcPr marL="89518" marR="89518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Рожденные ползать</a:t>
                      </a:r>
                      <a:endParaRPr lang="ru-RU" sz="2000" b="1" dirty="0"/>
                    </a:p>
                  </a:txBody>
                  <a:tcPr marL="89518" marR="89518"/>
                </a:tc>
              </a:tr>
              <a:tr h="175877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Борьба с общей угрозой. Счастье</a:t>
                      </a:r>
                      <a:r>
                        <a:rPr lang="ru-RU" sz="2000" b="1" baseline="0" dirty="0" smtClean="0"/>
                        <a:t> во </a:t>
                      </a:r>
                      <a:r>
                        <a:rPr lang="ru-RU" sz="2000" b="1" baseline="0" dirty="0" smtClean="0"/>
                        <a:t>всеобщем </a:t>
                      </a:r>
                      <a:r>
                        <a:rPr lang="ru-RU" sz="2000" b="1" baseline="0" dirty="0" smtClean="0"/>
                        <a:t>хаосе. </a:t>
                      </a:r>
                      <a:endParaRPr lang="ru-RU" sz="2000" b="1" dirty="0"/>
                    </a:p>
                  </a:txBody>
                  <a:tcPr marL="89518" marR="89518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Защита</a:t>
                      </a:r>
                      <a:r>
                        <a:rPr lang="ru-RU" sz="2000" b="1" baseline="0" dirty="0" smtClean="0"/>
                        <a:t> ценностей, вопреки всем наваждениям и обстоятельствам. </a:t>
                      </a:r>
                      <a:endParaRPr lang="ru-RU" sz="2000" b="1" dirty="0"/>
                    </a:p>
                  </a:txBody>
                  <a:tcPr marL="89518" marR="89518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Помощь</a:t>
                      </a:r>
                      <a:r>
                        <a:rPr lang="ru-RU" sz="2000" b="1" baseline="0" dirty="0" smtClean="0"/>
                        <a:t> и солидарность людей к людям.</a:t>
                      </a:r>
                      <a:endParaRPr lang="ru-RU" sz="2000" b="1" dirty="0"/>
                    </a:p>
                  </a:txBody>
                  <a:tcPr marL="89518" marR="89518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41910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Общая тема.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46482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Выживание во время </a:t>
            </a:r>
            <a:r>
              <a:rPr lang="ru-RU" dirty="0" err="1" smtClean="0"/>
              <a:t>постапокалипсиса</a:t>
            </a:r>
            <a:r>
              <a:rPr lang="ru-RU" dirty="0" smtClean="0"/>
              <a:t>.  </a:t>
            </a:r>
            <a:endParaRPr lang="ru-RU" dirty="0"/>
          </a:p>
        </p:txBody>
      </p:sp>
      <p:pic>
        <p:nvPicPr>
          <p:cNvPr id="3074" name="Picture 2" descr="C:\Users\ОГЭ\Documents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495801"/>
            <a:ext cx="2390775" cy="1905000"/>
          </a:xfrm>
          <a:prstGeom prst="rect">
            <a:avLst/>
          </a:prstGeom>
          <a:noFill/>
        </p:spPr>
      </p:pic>
      <p:pic>
        <p:nvPicPr>
          <p:cNvPr id="3075" name="Picture 3" descr="C:\Users\ОГЭ\Documents\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5105400"/>
            <a:ext cx="2667000" cy="1295400"/>
          </a:xfrm>
          <a:prstGeom prst="rect">
            <a:avLst/>
          </a:prstGeom>
          <a:noFill/>
        </p:spPr>
      </p:pic>
      <p:pic>
        <p:nvPicPr>
          <p:cNvPr id="3076" name="Picture 4" descr="C:\Users\ОГЭ\Documents\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5105400"/>
            <a:ext cx="2514600" cy="1295400"/>
          </a:xfrm>
          <a:prstGeom prst="rect">
            <a:avLst/>
          </a:prstGeom>
          <a:noFill/>
        </p:spPr>
      </p:pic>
      <p:pic>
        <p:nvPicPr>
          <p:cNvPr id="3077" name="Picture 5" descr="C:\Users\ОГЭ\Documents\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5105400"/>
            <a:ext cx="1905001" cy="129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Действие в книгах  динамичное</a:t>
            </a:r>
            <a:r>
              <a:rPr lang="ru-RU" sz="3600" dirty="0" smtClean="0"/>
              <a:t>, </a:t>
            </a:r>
            <a:r>
              <a:rPr lang="ru-RU" sz="3600" dirty="0" smtClean="0"/>
              <a:t>интересное</a:t>
            </a:r>
            <a:r>
              <a:rPr lang="ru-RU" sz="3600" dirty="0" smtClean="0"/>
              <a:t>, </a:t>
            </a:r>
            <a:r>
              <a:rPr lang="ru-RU" sz="3600" dirty="0" smtClean="0"/>
              <a:t>захватывающее</a:t>
            </a:r>
            <a:r>
              <a:rPr lang="ru-RU" sz="3600" dirty="0" smtClean="0"/>
              <a:t>, оторваться сложно. Герои, кроме второстепенных персонажей, получились живыми, следить за их мыслями и действиями не скучно. </a:t>
            </a:r>
            <a:endParaRPr lang="ru-RU" sz="3600" dirty="0" smtClean="0"/>
          </a:p>
          <a:p>
            <a:r>
              <a:rPr lang="ru-RU" sz="3600" dirty="0" smtClean="0"/>
              <a:t>К </a:t>
            </a:r>
            <a:r>
              <a:rPr lang="ru-RU" sz="3600" dirty="0" smtClean="0"/>
              <a:t>чтению рекомендую.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Рожденные Ползать.</a:t>
            </a:r>
            <a:endParaRPr lang="ru-RU" dirty="0"/>
          </a:p>
        </p:txBody>
      </p:sp>
      <p:pic>
        <p:nvPicPr>
          <p:cNvPr id="1026" name="Picture 2" descr="C:\Users\nlib8\Documents\кн.кон 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9512" y="1412776"/>
            <a:ext cx="4320480" cy="468052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Рожденные ползать.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/>
              <a:t>Создатель - </a:t>
            </a:r>
            <a:r>
              <a:rPr lang="ru-RU" dirty="0" smtClean="0"/>
              <a:t>Виктор Лебедев.</a:t>
            </a:r>
          </a:p>
          <a:p>
            <a:pPr>
              <a:buNone/>
            </a:pPr>
            <a:r>
              <a:rPr lang="ru-RU" dirty="0" smtClean="0"/>
              <a:t>    Жанр </a:t>
            </a:r>
            <a:r>
              <a:rPr lang="ru-RU" dirty="0" smtClean="0"/>
              <a:t> - Фантастический роман</a:t>
            </a:r>
            <a:r>
              <a:rPr lang="en-US" dirty="0" smtClean="0"/>
              <a:t>    </a:t>
            </a:r>
            <a:r>
              <a:rPr lang="sah-RU" dirty="0" smtClean="0"/>
              <a:t>Год </a:t>
            </a:r>
            <a:r>
              <a:rPr lang="sah-RU" dirty="0" smtClean="0"/>
              <a:t>выхода- </a:t>
            </a:r>
            <a:r>
              <a:rPr lang="fr-FR" dirty="0" smtClean="0"/>
              <a:t>2014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Виктор Лебедев.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Виктор Лебедев – русский писатель </a:t>
            </a:r>
            <a:r>
              <a:rPr lang="ru-RU" dirty="0" smtClean="0"/>
              <a:t>-фантаст </a:t>
            </a:r>
            <a:r>
              <a:rPr lang="ru-RU" dirty="0" smtClean="0"/>
              <a:t>, создатель четырех произведений. Родился в городе Волгоград пятого апреля 1982 года.</a:t>
            </a:r>
            <a:endParaRPr lang="ru-RU" dirty="0"/>
          </a:p>
        </p:txBody>
      </p:sp>
      <p:pic>
        <p:nvPicPr>
          <p:cNvPr id="1026" name="Picture 2" descr="C:\Users\ОГЭ\Documents\кн.кон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009" y="1340768"/>
            <a:ext cx="3988135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Третья сила.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Создан Дмитрием Ярмоковым и Анастасией Осиповой.</a:t>
            </a:r>
          </a:p>
          <a:p>
            <a:r>
              <a:rPr lang="ru-RU" dirty="0" smtClean="0"/>
              <a:t>Жанр </a:t>
            </a:r>
            <a:r>
              <a:rPr lang="ru-RU" dirty="0" smtClean="0"/>
              <a:t> - фантастический роман.</a:t>
            </a:r>
            <a:endParaRPr lang="ru-RU" dirty="0" smtClean="0"/>
          </a:p>
          <a:p>
            <a:r>
              <a:rPr lang="ru-RU" dirty="0" smtClean="0"/>
              <a:t>Год </a:t>
            </a:r>
            <a:r>
              <a:rPr lang="ru-RU" dirty="0" smtClean="0"/>
              <a:t>выхода- 2015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1026" name="Picture 2" descr="c:\Users\ОГЭ\Documents\третья си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4019550" cy="47282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Д.С.Ермаков, А.А.Осипова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51155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Ермаков Учитель МХК.  </a:t>
            </a:r>
          </a:p>
          <a:p>
            <a:r>
              <a:rPr lang="ru-RU" sz="4400" dirty="0" smtClean="0"/>
              <a:t>Осипова Писатель.</a:t>
            </a:r>
          </a:p>
          <a:p>
            <a:pPr>
              <a:buNone/>
            </a:pPr>
            <a:endParaRPr lang="ru-RU" sz="4400" dirty="0"/>
          </a:p>
        </p:txBody>
      </p:sp>
      <p:pic>
        <p:nvPicPr>
          <p:cNvPr id="1026" name="Picture 2" descr="C:\Users\1\Desktop\Д.С.Ермак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505200"/>
            <a:ext cx="2432304" cy="2743200"/>
          </a:xfrm>
          <a:prstGeom prst="rect">
            <a:avLst/>
          </a:prstGeom>
          <a:noFill/>
        </p:spPr>
      </p:pic>
      <p:pic>
        <p:nvPicPr>
          <p:cNvPr id="1027" name="Picture 3" descr="C:\Users\1\Desktop\А.А.Осипо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429000"/>
            <a:ext cx="2133600" cy="3013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Крым 2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Создан Никитой Авереным. </a:t>
            </a:r>
          </a:p>
          <a:p>
            <a:r>
              <a:rPr lang="ru-RU" dirty="0" smtClean="0"/>
              <a:t>Жанр </a:t>
            </a:r>
            <a:r>
              <a:rPr lang="ru-RU" dirty="0" smtClean="0"/>
              <a:t>– Фантастический</a:t>
            </a:r>
            <a:r>
              <a:rPr lang="ru-RU" dirty="0" smtClean="0"/>
              <a:t> роман</a:t>
            </a:r>
            <a:endParaRPr lang="ru-RU" dirty="0" smtClean="0"/>
          </a:p>
          <a:p>
            <a:r>
              <a:rPr lang="ru-RU" dirty="0" smtClean="0"/>
              <a:t>Год </a:t>
            </a:r>
            <a:r>
              <a:rPr lang="ru-RU" dirty="0" smtClean="0"/>
              <a:t>выхода - 2014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2" descr="E:\крым 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36576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Никита Аверин.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1978152"/>
          </a:xfrm>
        </p:spPr>
        <p:txBody>
          <a:bodyPr/>
          <a:lstStyle/>
          <a:p>
            <a:r>
              <a:rPr lang="ru-RU" b="1" dirty="0" smtClean="0"/>
              <a:t>Никита Владимирович Аверин</a:t>
            </a:r>
            <a:r>
              <a:rPr lang="ru-RU" dirty="0" smtClean="0"/>
              <a:t> — современный российский писатель, сценарист и блогер, автор книг в жанрах боевой и детективной фантастики.</a:t>
            </a:r>
            <a:endParaRPr lang="ru-RU" dirty="0"/>
          </a:p>
        </p:txBody>
      </p:sp>
      <p:pic>
        <p:nvPicPr>
          <p:cNvPr id="2050" name="Picture 2" descr="C:\Users\ОГЭ\Documents\н авер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4830" y="3581400"/>
            <a:ext cx="4245970" cy="284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Сюжет метро 2033.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nlib8\Documents\кн.кон 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496944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Сюжет метро 2033.</a:t>
            </a:r>
            <a:endParaRPr lang="ru-RU" dirty="0"/>
          </a:p>
        </p:txBody>
      </p:sp>
      <p:pic>
        <p:nvPicPr>
          <p:cNvPr id="3074" name="Picture 2" descr="C:\Users\nlib8\Documents\кн.кон 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84784"/>
            <a:ext cx="4412679" cy="4896544"/>
          </a:xfrm>
          <a:prstGeom prst="rect">
            <a:avLst/>
          </a:prstGeom>
          <a:noFill/>
        </p:spPr>
      </p:pic>
      <p:pic>
        <p:nvPicPr>
          <p:cNvPr id="3075" name="Picture 3" descr="C:\Users\nlib8\Documents\кн.кон 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4784"/>
            <a:ext cx="4392488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214</TotalTime>
  <Words>450</Words>
  <Application>Microsoft Office PowerPoint</Application>
  <PresentationFormat>Экран (4:3)</PresentationFormat>
  <Paragraphs>84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Официальная</vt:lpstr>
      <vt:lpstr>Метро 2033</vt:lpstr>
      <vt:lpstr>Рожденные Ползать.</vt:lpstr>
      <vt:lpstr>Виктор Лебедев.</vt:lpstr>
      <vt:lpstr>Третья сила.</vt:lpstr>
      <vt:lpstr>Д.С.Ермаков, А.А.Осипова</vt:lpstr>
      <vt:lpstr>Крым 2</vt:lpstr>
      <vt:lpstr>Никита Аверин.</vt:lpstr>
      <vt:lpstr>Сюжет метро 2033.</vt:lpstr>
      <vt:lpstr>Сюжет метро 2033.</vt:lpstr>
      <vt:lpstr>Слайд 10</vt:lpstr>
      <vt:lpstr>Сюжет метро 2033.</vt:lpstr>
      <vt:lpstr>Сюжет Метро 2033</vt:lpstr>
      <vt:lpstr>История метро.</vt:lpstr>
      <vt:lpstr>Анализ</vt:lpstr>
      <vt:lpstr>Анализ.</vt:lpstr>
      <vt:lpstr>Характеристика описания персонажей.</vt:lpstr>
      <vt:lpstr>Темы книг.</vt:lpstr>
      <vt:lpstr>Вывод.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Метро 2033</dc:title>
  <dc:creator>ОГЭ</dc:creator>
  <cp:lastModifiedBy>308</cp:lastModifiedBy>
  <cp:revision>24</cp:revision>
  <dcterms:created xsi:type="dcterms:W3CDTF">2016-04-04T08:05:03Z</dcterms:created>
  <dcterms:modified xsi:type="dcterms:W3CDTF">2016-04-06T01:08:14Z</dcterms:modified>
</cp:coreProperties>
</file>