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72" r:id="rId4"/>
    <p:sldId id="262" r:id="rId5"/>
    <p:sldId id="261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slide" Target="slide2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Relationship Id="rId22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12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9.jpeg"/><Relationship Id="rId5" Type="http://schemas.openxmlformats.org/officeDocument/2006/relationships/image" Target="../media/image7.jpeg"/><Relationship Id="rId10" Type="http://schemas.openxmlformats.org/officeDocument/2006/relationships/image" Target="../media/image17.jpeg"/><Relationship Id="rId4" Type="http://schemas.openxmlformats.org/officeDocument/2006/relationships/image" Target="../media/image5.jpeg"/><Relationship Id="rId9" Type="http://schemas.openxmlformats.org/officeDocument/2006/relationships/image" Target="../media/image15.jpeg"/><Relationship Id="rId14" Type="http://schemas.openxmlformats.org/officeDocument/2006/relationships/image" Target="../media/image2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.diary.ru/userdir/1/4/6/9/1469250/62171187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ocuments\практика\Фоны для презентаций. 105 штук\5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0" y="908720"/>
            <a:ext cx="9144000" cy="518457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19672" y="2060848"/>
            <a:ext cx="5904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</a:rPr>
              <a:t>ГДЕ СПРЯТАЛСЯ ЗВУК?</a:t>
            </a:r>
          </a:p>
          <a:p>
            <a:endParaRPr lang="ru-RU" dirty="0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100392" y="5517232"/>
            <a:ext cx="104360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87824" y="4221088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tx2"/>
                </a:solidFill>
              </a:rPr>
              <a:t>Жуковина</a:t>
            </a:r>
            <a:r>
              <a:rPr lang="ru-RU" dirty="0" smtClean="0">
                <a:solidFill>
                  <a:schemeClr val="tx2"/>
                </a:solidFill>
              </a:rPr>
              <a:t> Анна Ивановна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Учитель-логопед МОУ «</a:t>
            </a:r>
            <a:r>
              <a:rPr lang="ru-RU" dirty="0" err="1" smtClean="0">
                <a:solidFill>
                  <a:schemeClr val="tx2"/>
                </a:solidFill>
              </a:rPr>
              <a:t>Мясоедовская</a:t>
            </a:r>
            <a:r>
              <a:rPr lang="ru-RU" dirty="0" smtClean="0">
                <a:solidFill>
                  <a:schemeClr val="tx2"/>
                </a:solidFill>
              </a:rPr>
              <a:t> ООШ Белгородского района Белгородской области»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ocuments\практика\Фоны для презентаций. 105 штук\5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0" y="836712"/>
            <a:ext cx="9144000" cy="518457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1340768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70C0"/>
                </a:solidFill>
              </a:rPr>
              <a:t>Цель:</a:t>
            </a:r>
          </a:p>
          <a:p>
            <a:pPr algn="ctr">
              <a:buFont typeface="Arial" pitchFamily="34" charset="0"/>
              <a:buChar char="•"/>
            </a:pPr>
            <a:r>
              <a:rPr lang="ru-RU" sz="4000" i="1" dirty="0" smtClean="0">
                <a:solidFill>
                  <a:srgbClr val="0070C0"/>
                </a:solidFill>
              </a:rPr>
              <a:t> автоматизировать звука </a:t>
            </a:r>
            <a:r>
              <a:rPr lang="en-US" sz="4000" i="1" dirty="0" smtClean="0">
                <a:solidFill>
                  <a:srgbClr val="0070C0"/>
                </a:solidFill>
              </a:rPr>
              <a:t>[</a:t>
            </a:r>
            <a:r>
              <a:rPr lang="ru-RU" sz="4000" i="1" dirty="0" smtClean="0">
                <a:solidFill>
                  <a:srgbClr val="0070C0"/>
                </a:solidFill>
              </a:rPr>
              <a:t>Л</a:t>
            </a:r>
            <a:r>
              <a:rPr lang="en-US" sz="4000" i="1" dirty="0" smtClean="0">
                <a:solidFill>
                  <a:srgbClr val="0070C0"/>
                </a:solidFill>
              </a:rPr>
              <a:t>]</a:t>
            </a:r>
            <a:r>
              <a:rPr lang="ru-RU" sz="4000" i="1" dirty="0" smtClean="0">
                <a:solidFill>
                  <a:srgbClr val="0070C0"/>
                </a:solidFill>
              </a:rPr>
              <a:t> в словах и слогах;</a:t>
            </a:r>
          </a:p>
          <a:p>
            <a:pPr algn="ctr">
              <a:buFont typeface="Arial" pitchFamily="34" charset="0"/>
              <a:buChar char="•"/>
            </a:pPr>
            <a:r>
              <a:rPr lang="ru-RU" sz="4000" i="1" dirty="0" smtClean="0">
                <a:solidFill>
                  <a:srgbClr val="0070C0"/>
                </a:solidFill>
              </a:rPr>
              <a:t> развивать фонематические процессы;</a:t>
            </a:r>
          </a:p>
          <a:p>
            <a:pPr algn="ctr">
              <a:buFont typeface="Arial" pitchFamily="34" charset="0"/>
              <a:buChar char="•"/>
            </a:pPr>
            <a:r>
              <a:rPr lang="ru-RU" sz="4000" i="1" dirty="0" smtClean="0">
                <a:solidFill>
                  <a:srgbClr val="0070C0"/>
                </a:solidFill>
              </a:rPr>
              <a:t> расширять словарный запас.</a:t>
            </a: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100392" y="5517232"/>
            <a:ext cx="104360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ocuments\практика\Фоны для презентаций. 105 штук\5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0" y="908720"/>
            <a:ext cx="9144000" cy="518457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70C0"/>
                </a:solidFill>
              </a:rPr>
              <a:t>ЗАДАНИЕ</a:t>
            </a:r>
          </a:p>
          <a:p>
            <a:pPr algn="ctr"/>
            <a:r>
              <a:rPr lang="ru-RU" sz="4000" i="1" dirty="0" smtClean="0">
                <a:solidFill>
                  <a:srgbClr val="0070C0"/>
                </a:solidFill>
              </a:rPr>
              <a:t>Рассмотри картинки внимательно, назови их. Найди четыре солнышка, которые спрятались под картинки в названии которых есть звук</a:t>
            </a:r>
            <a:r>
              <a:rPr lang="en-US" sz="4000" i="1" dirty="0" smtClean="0">
                <a:solidFill>
                  <a:srgbClr val="0070C0"/>
                </a:solidFill>
              </a:rPr>
              <a:t>[</a:t>
            </a:r>
            <a:r>
              <a:rPr lang="ru-RU" sz="4000" i="1" dirty="0" smtClean="0">
                <a:solidFill>
                  <a:srgbClr val="0070C0"/>
                </a:solidFill>
              </a:rPr>
              <a:t>Л</a:t>
            </a:r>
            <a:r>
              <a:rPr lang="en-US" sz="4000" i="1" dirty="0" smtClean="0">
                <a:solidFill>
                  <a:srgbClr val="0070C0"/>
                </a:solidFill>
              </a:rPr>
              <a:t>]</a:t>
            </a:r>
            <a:r>
              <a:rPr lang="ru-RU" sz="4000" i="1" dirty="0" smtClean="0">
                <a:solidFill>
                  <a:srgbClr val="0070C0"/>
                </a:solidFill>
              </a:rPr>
              <a:t>. Повтори чисто говорку правильно  и чётко. </a:t>
            </a:r>
            <a:endParaRPr lang="ru-RU" sz="4000" i="1" dirty="0" smtClean="0"/>
          </a:p>
          <a:p>
            <a:pPr algn="ctr"/>
            <a:endParaRPr lang="ru-RU" sz="4000" i="1" dirty="0" smtClean="0">
              <a:solidFill>
                <a:srgbClr val="0070C0"/>
              </a:solidFill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100392" y="5517232"/>
            <a:ext cx="104360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ocuments\практика\Фоны для презентаций. 105 штук\52-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4" name="Скругленный прямоугольник 53"/>
          <p:cNvSpPr/>
          <p:nvPr/>
        </p:nvSpPr>
        <p:spPr>
          <a:xfrm>
            <a:off x="1763688" y="836712"/>
            <a:ext cx="1856401" cy="171451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763688" y="836712"/>
            <a:ext cx="1857389" cy="171451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691680" y="836712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707904" y="836712"/>
            <a:ext cx="1856401" cy="171451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707904" y="836712"/>
            <a:ext cx="1857389" cy="1714512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635896" y="836712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5652120" y="836712"/>
            <a:ext cx="1856401" cy="171451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5652120" y="836712"/>
            <a:ext cx="1857389" cy="1714512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580112" y="764704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835696" y="2636912"/>
            <a:ext cx="1856401" cy="1714512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1835696" y="2636912"/>
            <a:ext cx="1857389" cy="1714512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763688" y="2636912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779912" y="2636912"/>
            <a:ext cx="1856401" cy="1714512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79912" y="2636912"/>
            <a:ext cx="1857389" cy="171451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707904" y="2636912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5724128" y="2636912"/>
            <a:ext cx="1856401" cy="1714512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724128" y="2636912"/>
            <a:ext cx="1857389" cy="1714512"/>
          </a:xfrm>
          <a:prstGeom prst="roundRect">
            <a:avLst/>
          </a:prstGeom>
          <a:blipFill>
            <a:blip r:embed="rId1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652120" y="2636912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1835696" y="4365104"/>
            <a:ext cx="1856401" cy="1714512"/>
          </a:xfrm>
          <a:prstGeom prst="roundRect">
            <a:avLst/>
          </a:prstGeom>
          <a:blipFill>
            <a:blip r:embed="rId1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1835696" y="4365104"/>
            <a:ext cx="1857389" cy="1714512"/>
          </a:xfrm>
          <a:prstGeom prst="roundRect">
            <a:avLst/>
          </a:prstGeom>
          <a:blipFill>
            <a:blip r:embed="rId1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1835696" y="4365104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3779912" y="4365104"/>
            <a:ext cx="1856401" cy="1714512"/>
          </a:xfrm>
          <a:prstGeom prst="roundRect">
            <a:avLst/>
          </a:prstGeom>
          <a:blipFill>
            <a:blip r:embed="rId1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3779912" y="4365104"/>
            <a:ext cx="1857389" cy="1714512"/>
          </a:xfrm>
          <a:prstGeom prst="roundRect">
            <a:avLst/>
          </a:prstGeom>
          <a:blipFill>
            <a:blip r:embed="rId19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3779912" y="4365104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5724128" y="4365104"/>
            <a:ext cx="1856401" cy="1714512"/>
          </a:xfrm>
          <a:prstGeom prst="roundRect">
            <a:avLst/>
          </a:prstGeom>
          <a:blipFill>
            <a:blip r:embed="rId20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5724128" y="4365104"/>
            <a:ext cx="1857389" cy="1714512"/>
          </a:xfrm>
          <a:prstGeom prst="roundRect">
            <a:avLst/>
          </a:prstGeom>
          <a:blipFill>
            <a:blip r:embed="rId21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5652120" y="4365104"/>
            <a:ext cx="1960563" cy="17145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36" name="Стрелка вправо 35">
            <a:hlinkClick r:id="rId22" action="ppaction://hlinksldjump"/>
          </p:cNvPr>
          <p:cNvSpPr/>
          <p:nvPr/>
        </p:nvSpPr>
        <p:spPr>
          <a:xfrm>
            <a:off x="8100392" y="5517232"/>
            <a:ext cx="104360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38" name="Стрелка вправо 37">
            <a:hlinkClick r:id="rId2" action="ppaction://hlinksldjump"/>
          </p:cNvPr>
          <p:cNvSpPr/>
          <p:nvPr/>
        </p:nvSpPr>
        <p:spPr>
          <a:xfrm flipH="1">
            <a:off x="0" y="5517232"/>
            <a:ext cx="116051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ocuments\практика\Фоны для презентаций. 105 штук\5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Скругленный прямоугольник 13"/>
          <p:cNvSpPr/>
          <p:nvPr/>
        </p:nvSpPr>
        <p:spPr>
          <a:xfrm>
            <a:off x="3059832" y="836712"/>
            <a:ext cx="1872208" cy="1728192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32040" y="836712"/>
            <a:ext cx="1872208" cy="172819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04248" y="836712"/>
            <a:ext cx="1872208" cy="172819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59832" y="2564904"/>
            <a:ext cx="1872208" cy="172819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932040" y="2564904"/>
            <a:ext cx="1872208" cy="1728192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04248" y="2564904"/>
            <a:ext cx="1872208" cy="172819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59832" y="4293096"/>
            <a:ext cx="1872208" cy="1728192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32040" y="4293096"/>
            <a:ext cx="1872208" cy="1728192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04248" y="4293096"/>
            <a:ext cx="1872208" cy="1728192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>
            <a:hlinkClick r:id="rId12" action="ppaction://hlinksldjump"/>
          </p:cNvPr>
          <p:cNvSpPr/>
          <p:nvPr/>
        </p:nvSpPr>
        <p:spPr>
          <a:xfrm>
            <a:off x="8100392" y="5517232"/>
            <a:ext cx="104360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1490" y="2564904"/>
            <a:ext cx="2662897" cy="1573894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1520" y="2564904"/>
            <a:ext cx="2662897" cy="158417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latin typeface="Bookman Old Style" pitchFamily="18" charset="0"/>
              </a:rPr>
              <a:t>приборы  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51520" y="2564904"/>
            <a:ext cx="2664296" cy="16561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3498" y="4293096"/>
            <a:ext cx="2662897" cy="1717910"/>
          </a:xfrm>
          <a:prstGeom prst="round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23528" y="4293096"/>
            <a:ext cx="2662897" cy="172819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Bookman Old Style" pitchFamily="18" charset="0"/>
              </a:rPr>
              <a:t>Инструменты</a:t>
            </a:r>
            <a:r>
              <a:rPr lang="ru-RU" sz="3000" dirty="0" smtClean="0">
                <a:latin typeface="Bookman Old Style" pitchFamily="18" charset="0"/>
              </a:rPr>
              <a:t>   </a:t>
            </a:r>
            <a:endParaRPr lang="ru-RU" sz="3000" dirty="0">
              <a:latin typeface="Bookman Old Style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3528" y="4293096"/>
            <a:ext cx="2664296" cy="172819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836712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Каким словом можно назвать эти предметы?</a:t>
            </a:r>
            <a:endParaRPr lang="ru-RU" sz="28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на\Documents\практика\Фоны для презентаций. 105 штук\5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0" y="908720"/>
            <a:ext cx="9144000" cy="518457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2636912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Используемые ресурсы:</a:t>
            </a:r>
            <a:endParaRPr lang="ru-RU" b="1" dirty="0" smtClean="0">
              <a:hlinkClick r:id="rId3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>
                <a:solidFill>
                  <a:srgbClr val="0070C0"/>
                </a:solidFill>
              </a:rPr>
              <a:t>Фон для слайдов - </a:t>
            </a:r>
            <a:r>
              <a:rPr lang="en-US" sz="1600" dirty="0" smtClean="0">
                <a:hlinkClick r:id="rId3"/>
              </a:rPr>
              <a:t>http://static.diary.ru/userdir/1/4/6/9/1469250/62171187.jpg</a:t>
            </a:r>
            <a:endParaRPr lang="ru-RU" sz="1600" dirty="0" smtClean="0">
              <a:hlinkClick r:id="rId3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0070C0"/>
                </a:solidFill>
              </a:rPr>
              <a:t>Картинки – сканер  детское лото </a:t>
            </a:r>
            <a:r>
              <a:rPr lang="ru-RU" sz="1600" dirty="0" smtClean="0">
                <a:solidFill>
                  <a:srgbClr val="0070C0"/>
                </a:solidFill>
              </a:rPr>
              <a:t>«Инструменты»; производитель </a:t>
            </a:r>
            <a:r>
              <a:rPr lang="ru-RU" sz="1600" dirty="0" smtClean="0">
                <a:solidFill>
                  <a:srgbClr val="0070C0"/>
                </a:solidFill>
              </a:rPr>
              <a:t>«ЭДУСТРОНГ».</a:t>
            </a:r>
          </a:p>
        </p:txBody>
      </p:sp>
      <p:sp>
        <p:nvSpPr>
          <p:cNvPr id="8" name="Стрелка вправо 7">
            <a:hlinkClick r:id="" action="ppaction://hlinkshowjump?jump=endshow"/>
          </p:cNvPr>
          <p:cNvSpPr/>
          <p:nvPr/>
        </p:nvSpPr>
        <p:spPr>
          <a:xfrm>
            <a:off x="8100392" y="5517232"/>
            <a:ext cx="1043608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33CC"/>
                </a:solidFill>
              </a:rPr>
              <a:t>выход</a:t>
            </a:r>
            <a:endParaRPr lang="ru-RU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110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70</cp:revision>
  <dcterms:created xsi:type="dcterms:W3CDTF">2015-02-05T17:56:42Z</dcterms:created>
  <dcterms:modified xsi:type="dcterms:W3CDTF">2016-09-30T20:11:01Z</dcterms:modified>
</cp:coreProperties>
</file>