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0" r:id="rId1"/>
  </p:sldMasterIdLst>
  <p:notesMasterIdLst>
    <p:notesMasterId r:id="rId23"/>
  </p:notesMasterIdLst>
  <p:sldIdLst>
    <p:sldId id="257" r:id="rId2"/>
    <p:sldId id="283" r:id="rId3"/>
    <p:sldId id="284" r:id="rId4"/>
    <p:sldId id="258" r:id="rId5"/>
    <p:sldId id="266" r:id="rId6"/>
    <p:sldId id="259" r:id="rId7"/>
    <p:sldId id="279" r:id="rId8"/>
    <p:sldId id="260" r:id="rId9"/>
    <p:sldId id="268" r:id="rId10"/>
    <p:sldId id="261" r:id="rId11"/>
    <p:sldId id="269" r:id="rId12"/>
    <p:sldId id="262" r:id="rId13"/>
    <p:sldId id="270" r:id="rId14"/>
    <p:sldId id="263" r:id="rId15"/>
    <p:sldId id="285" r:id="rId16"/>
    <p:sldId id="264" r:id="rId17"/>
    <p:sldId id="276" r:id="rId18"/>
    <p:sldId id="273" r:id="rId19"/>
    <p:sldId id="282" r:id="rId20"/>
    <p:sldId id="275" r:id="rId21"/>
    <p:sldId id="277" r:id="rId22"/>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20043" autoAdjust="0"/>
    <p:restoredTop sz="94660" autoAdjust="0"/>
  </p:normalViewPr>
  <p:slideViewPr>
    <p:cSldViewPr snapToGrid="0">
      <p:cViewPr varScale="1">
        <p:scale>
          <a:sx n="55" d="100"/>
          <a:sy n="55" d="100"/>
        </p:scale>
        <p:origin x="-84" y="-36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162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2BE152-D418-4792-B87C-4C6F1698F6FD}" type="datetimeFigureOut">
              <a:rPr lang="ru-RU" smtClean="0"/>
              <a:pPr/>
              <a:t>30.09.2016</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37C687-3263-4D6B-B0D7-A449872DB776}" type="slidenum">
              <a:rPr lang="ru-RU" smtClean="0"/>
              <a:pPr/>
              <a:t>‹#›</a:t>
            </a:fld>
            <a:endParaRPr lang="ru-RU"/>
          </a:p>
        </p:txBody>
      </p:sp>
    </p:spTree>
    <p:extLst>
      <p:ext uri="{BB962C8B-B14F-4D97-AF65-F5344CB8AC3E}">
        <p14:creationId xmlns="" xmlns:p14="http://schemas.microsoft.com/office/powerpoint/2010/main" val="1128713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2037C687-3263-4D6B-B0D7-A449872DB776}" type="slidenum">
              <a:rPr lang="ru-RU" smtClean="0"/>
              <a:pPr/>
              <a:t>4</a:t>
            </a:fld>
            <a:endParaRPr lang="ru-RU"/>
          </a:p>
        </p:txBody>
      </p:sp>
    </p:spTree>
    <p:extLst>
      <p:ext uri="{BB962C8B-B14F-4D97-AF65-F5344CB8AC3E}">
        <p14:creationId xmlns="" xmlns:p14="http://schemas.microsoft.com/office/powerpoint/2010/main" val="11383326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D2BDC171-D7F4-469E-A1BF-F6F3B8C79F60}" type="datetimeFigureOut">
              <a:rPr lang="ru-RU" smtClean="0"/>
              <a:pPr/>
              <a:t>30.09.2016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EA72947-E261-44B6-B7A9-A4678360D9B7}" type="slidenum">
              <a:rPr lang="ru-RU" smtClean="0"/>
              <a:pPr/>
              <a:t>‹#›</a:t>
            </a:fld>
            <a:endParaRPr lang="ru-RU"/>
          </a:p>
        </p:txBody>
      </p:sp>
    </p:spTree>
    <p:extLst>
      <p:ext uri="{BB962C8B-B14F-4D97-AF65-F5344CB8AC3E}">
        <p14:creationId xmlns="" xmlns:p14="http://schemas.microsoft.com/office/powerpoint/2010/main" val="9030191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D2BDC171-D7F4-469E-A1BF-F6F3B8C79F60}" type="datetimeFigureOut">
              <a:rPr lang="ru-RU" smtClean="0"/>
              <a:pPr/>
              <a:t>30.09.2016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EA72947-E261-44B6-B7A9-A4678360D9B7}" type="slidenum">
              <a:rPr lang="ru-RU" smtClean="0"/>
              <a:pPr/>
              <a:t>‹#›</a:t>
            </a:fld>
            <a:endParaRPr lang="ru-RU"/>
          </a:p>
        </p:txBody>
      </p:sp>
    </p:spTree>
    <p:extLst>
      <p:ext uri="{BB962C8B-B14F-4D97-AF65-F5344CB8AC3E}">
        <p14:creationId xmlns="" xmlns:p14="http://schemas.microsoft.com/office/powerpoint/2010/main" val="37575189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D2BDC171-D7F4-469E-A1BF-F6F3B8C79F60}" type="datetimeFigureOut">
              <a:rPr lang="ru-RU" smtClean="0"/>
              <a:pPr/>
              <a:t>30.09.2016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EA72947-E261-44B6-B7A9-A4678360D9B7}" type="slidenum">
              <a:rPr lang="ru-RU" smtClean="0"/>
              <a:pPr/>
              <a:t>‹#›</a:t>
            </a:fld>
            <a:endParaRPr lang="ru-RU"/>
          </a:p>
        </p:txBody>
      </p:sp>
    </p:spTree>
    <p:extLst>
      <p:ext uri="{BB962C8B-B14F-4D97-AF65-F5344CB8AC3E}">
        <p14:creationId xmlns="" xmlns:p14="http://schemas.microsoft.com/office/powerpoint/2010/main" val="20449403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D2BDC171-D7F4-469E-A1BF-F6F3B8C79F60}" type="datetimeFigureOut">
              <a:rPr lang="ru-RU" smtClean="0"/>
              <a:pPr/>
              <a:t>30.09.2016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EA72947-E261-44B6-B7A9-A4678360D9B7}" type="slidenum">
              <a:rPr lang="ru-RU" smtClean="0"/>
              <a:pPr/>
              <a:t>‹#›</a:t>
            </a:fld>
            <a:endParaRPr lang="ru-RU"/>
          </a:p>
        </p:txBody>
      </p:sp>
    </p:spTree>
    <p:extLst>
      <p:ext uri="{BB962C8B-B14F-4D97-AF65-F5344CB8AC3E}">
        <p14:creationId xmlns="" xmlns:p14="http://schemas.microsoft.com/office/powerpoint/2010/main" val="5477136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D2BDC171-D7F4-469E-A1BF-F6F3B8C79F60}" type="datetimeFigureOut">
              <a:rPr lang="ru-RU" smtClean="0"/>
              <a:pPr/>
              <a:t>30.09.2016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EA72947-E261-44B6-B7A9-A4678360D9B7}" type="slidenum">
              <a:rPr lang="ru-RU" smtClean="0"/>
              <a:pPr/>
              <a:t>‹#›</a:t>
            </a:fld>
            <a:endParaRPr lang="ru-RU"/>
          </a:p>
        </p:txBody>
      </p:sp>
    </p:spTree>
    <p:extLst>
      <p:ext uri="{BB962C8B-B14F-4D97-AF65-F5344CB8AC3E}">
        <p14:creationId xmlns="" xmlns:p14="http://schemas.microsoft.com/office/powerpoint/2010/main" val="11656007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D2BDC171-D7F4-469E-A1BF-F6F3B8C79F60}" type="datetimeFigureOut">
              <a:rPr lang="ru-RU" smtClean="0"/>
              <a:pPr/>
              <a:t>30.09.2016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EA72947-E261-44B6-B7A9-A4678360D9B7}" type="slidenum">
              <a:rPr lang="ru-RU" smtClean="0"/>
              <a:pPr/>
              <a:t>‹#›</a:t>
            </a:fld>
            <a:endParaRPr lang="ru-RU"/>
          </a:p>
        </p:txBody>
      </p:sp>
    </p:spTree>
    <p:extLst>
      <p:ext uri="{BB962C8B-B14F-4D97-AF65-F5344CB8AC3E}">
        <p14:creationId xmlns="" xmlns:p14="http://schemas.microsoft.com/office/powerpoint/2010/main" val="39107096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D2BDC171-D7F4-469E-A1BF-F6F3B8C79F60}" type="datetimeFigureOut">
              <a:rPr lang="ru-RU" smtClean="0"/>
              <a:pPr/>
              <a:t>30.09.2016</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EA72947-E261-44B6-B7A9-A4678360D9B7}" type="slidenum">
              <a:rPr lang="ru-RU" smtClean="0"/>
              <a:pPr/>
              <a:t>‹#›</a:t>
            </a:fld>
            <a:endParaRPr lang="ru-RU"/>
          </a:p>
        </p:txBody>
      </p:sp>
    </p:spTree>
    <p:extLst>
      <p:ext uri="{BB962C8B-B14F-4D97-AF65-F5344CB8AC3E}">
        <p14:creationId xmlns="" xmlns:p14="http://schemas.microsoft.com/office/powerpoint/2010/main" val="40545193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D2BDC171-D7F4-469E-A1BF-F6F3B8C79F60}" type="datetimeFigureOut">
              <a:rPr lang="ru-RU" smtClean="0"/>
              <a:pPr/>
              <a:t>30.09.2016</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EA72947-E261-44B6-B7A9-A4678360D9B7}" type="slidenum">
              <a:rPr lang="ru-RU" smtClean="0"/>
              <a:pPr/>
              <a:t>‹#›</a:t>
            </a:fld>
            <a:endParaRPr lang="ru-RU"/>
          </a:p>
        </p:txBody>
      </p:sp>
    </p:spTree>
    <p:extLst>
      <p:ext uri="{BB962C8B-B14F-4D97-AF65-F5344CB8AC3E}">
        <p14:creationId xmlns="" xmlns:p14="http://schemas.microsoft.com/office/powerpoint/2010/main" val="22104595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BDC171-D7F4-469E-A1BF-F6F3B8C79F60}" type="datetimeFigureOut">
              <a:rPr lang="ru-RU" smtClean="0"/>
              <a:pPr/>
              <a:t>30.09.2016</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8EA72947-E261-44B6-B7A9-A4678360D9B7}" type="slidenum">
              <a:rPr lang="ru-RU" smtClean="0"/>
              <a:pPr/>
              <a:t>‹#›</a:t>
            </a:fld>
            <a:endParaRPr lang="ru-RU"/>
          </a:p>
        </p:txBody>
      </p:sp>
    </p:spTree>
    <p:extLst>
      <p:ext uri="{BB962C8B-B14F-4D97-AF65-F5344CB8AC3E}">
        <p14:creationId xmlns="" xmlns:p14="http://schemas.microsoft.com/office/powerpoint/2010/main" val="30642527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D2BDC171-D7F4-469E-A1BF-F6F3B8C79F60}" type="datetimeFigureOut">
              <a:rPr lang="ru-RU" smtClean="0"/>
              <a:pPr/>
              <a:t>30.09.2016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EA72947-E261-44B6-B7A9-A4678360D9B7}" type="slidenum">
              <a:rPr lang="ru-RU" smtClean="0"/>
              <a:pPr/>
              <a:t>‹#›</a:t>
            </a:fld>
            <a:endParaRPr lang="ru-RU"/>
          </a:p>
        </p:txBody>
      </p:sp>
    </p:spTree>
    <p:extLst>
      <p:ext uri="{BB962C8B-B14F-4D97-AF65-F5344CB8AC3E}">
        <p14:creationId xmlns="" xmlns:p14="http://schemas.microsoft.com/office/powerpoint/2010/main" val="23872959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D2BDC171-D7F4-469E-A1BF-F6F3B8C79F60}" type="datetimeFigureOut">
              <a:rPr lang="ru-RU" smtClean="0"/>
              <a:pPr/>
              <a:t>30.09.2016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EA72947-E261-44B6-B7A9-A4678360D9B7}" type="slidenum">
              <a:rPr lang="ru-RU" smtClean="0"/>
              <a:pPr/>
              <a:t>‹#›</a:t>
            </a:fld>
            <a:endParaRPr lang="ru-RU"/>
          </a:p>
        </p:txBody>
      </p:sp>
    </p:spTree>
    <p:extLst>
      <p:ext uri="{BB962C8B-B14F-4D97-AF65-F5344CB8AC3E}">
        <p14:creationId xmlns="" xmlns:p14="http://schemas.microsoft.com/office/powerpoint/2010/main" val="29128752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BDC171-D7F4-469E-A1BF-F6F3B8C79F60}" type="datetimeFigureOut">
              <a:rPr lang="ru-RU" smtClean="0"/>
              <a:pPr/>
              <a:t>30.09.2016</a:t>
            </a:fld>
            <a:endParaRPr lang="ru-R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A72947-E261-44B6-B7A9-A4678360D9B7}" type="slidenum">
              <a:rPr lang="ru-RU" smtClean="0"/>
              <a:pPr/>
              <a:t>‹#›</a:t>
            </a:fld>
            <a:endParaRPr lang="ru-RU"/>
          </a:p>
        </p:txBody>
      </p:sp>
    </p:spTree>
    <p:extLst>
      <p:ext uri="{BB962C8B-B14F-4D97-AF65-F5344CB8AC3E}">
        <p14:creationId xmlns="" xmlns:p14="http://schemas.microsoft.com/office/powerpoint/2010/main" val="2228451080"/>
      </p:ext>
    </p:extLst>
  </p:cSld>
  <p:clrMap bg1="lt1" tx1="dk1" bg2="lt2" tx2="dk2" accent1="accent1" accent2="accent2" accent3="accent3" accent4="accent4" accent5="accent5" accent6="accent6" hlink="hlink" folHlink="folHlink"/>
  <p:sldLayoutIdLst>
    <p:sldLayoutId id="2147483911" r:id="rId1"/>
    <p:sldLayoutId id="2147483912" r:id="rId2"/>
    <p:sldLayoutId id="2147483913" r:id="rId3"/>
    <p:sldLayoutId id="2147483914" r:id="rId4"/>
    <p:sldLayoutId id="2147483915" r:id="rId5"/>
    <p:sldLayoutId id="2147483916" r:id="rId6"/>
    <p:sldLayoutId id="2147483917" r:id="rId7"/>
    <p:sldLayoutId id="2147483918" r:id="rId8"/>
    <p:sldLayoutId id="2147483919" r:id="rId9"/>
    <p:sldLayoutId id="2147483920" r:id="rId10"/>
    <p:sldLayoutId id="214748392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t="-3000" b="-3000"/>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0" y="5288340"/>
            <a:ext cx="11845037" cy="1569660"/>
          </a:xfrm>
          <a:prstGeom prst="rect">
            <a:avLst/>
          </a:prstGeom>
          <a:solidFill>
            <a:schemeClr val="bg2"/>
          </a:solidFill>
        </p:spPr>
        <p:txBody>
          <a:bodyPr wrap="none">
            <a:spAutoFit/>
          </a:bodyPr>
          <a:lstStyle/>
          <a:p>
            <a:r>
              <a:rPr lang="en-US" sz="3200" b="1" dirty="0">
                <a:latin typeface="Times New Roman" panose="02020603050405020304" pitchFamily="18" charset="0"/>
                <a:cs typeface="Times New Roman" panose="02020603050405020304" pitchFamily="18" charset="0"/>
              </a:rPr>
              <a:t>Let's go on an excursion of our school. </a:t>
            </a:r>
            <a:endParaRPr lang="ru-RU" sz="3200" b="1" dirty="0" smtClean="0">
              <a:latin typeface="Times New Roman" panose="02020603050405020304" pitchFamily="18" charset="0"/>
              <a:cs typeface="Times New Roman" panose="02020603050405020304" pitchFamily="18" charset="0"/>
            </a:endParaRPr>
          </a:p>
          <a:p>
            <a:r>
              <a:rPr lang="en-US" sz="3200" b="1" dirty="0" smtClean="0">
                <a:latin typeface="Times New Roman" panose="02020603050405020304" pitchFamily="18" charset="0"/>
                <a:cs typeface="Times New Roman" panose="02020603050405020304" pitchFamily="18" charset="0"/>
              </a:rPr>
              <a:t>Welcome to our school! My school is a two-storied </a:t>
            </a:r>
            <a:endParaRPr lang="ru-RU" sz="3200" b="1" dirty="0" smtClean="0">
              <a:latin typeface="Times New Roman" panose="02020603050405020304" pitchFamily="18" charset="0"/>
              <a:cs typeface="Times New Roman" panose="02020603050405020304" pitchFamily="18" charset="0"/>
            </a:endParaRPr>
          </a:p>
          <a:p>
            <a:r>
              <a:rPr lang="en-US" sz="3200" b="1" dirty="0" smtClean="0">
                <a:latin typeface="Times New Roman" panose="02020603050405020304" pitchFamily="18" charset="0"/>
                <a:cs typeface="Times New Roman" panose="02020603050405020304" pitchFamily="18" charset="0"/>
              </a:rPr>
              <a:t>building with a lot of classrooms, where we learn different subjects</a:t>
            </a:r>
            <a:endParaRPr lang="ru-RU" sz="3200" b="1" dirty="0">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4134929" y="0"/>
            <a:ext cx="6096000" cy="3046988"/>
          </a:xfrm>
          <a:prstGeom prst="rect">
            <a:avLst/>
          </a:prstGeom>
        </p:spPr>
        <p:txBody>
          <a:bodyPr>
            <a:spAutoFit/>
          </a:bodyPr>
          <a:lstStyle/>
          <a:p>
            <a:pPr algn="ctr"/>
            <a:r>
              <a:rPr lang="en-US" sz="9600" dirty="0" smtClean="0">
                <a:solidFill>
                  <a:srgbClr val="FF0000"/>
                </a:solidFill>
              </a:rPr>
              <a:t>My </a:t>
            </a:r>
          </a:p>
          <a:p>
            <a:pPr algn="ctr"/>
            <a:r>
              <a:rPr lang="en-US" sz="9600" dirty="0" smtClean="0">
                <a:solidFill>
                  <a:srgbClr val="FF0000"/>
                </a:solidFill>
              </a:rPr>
              <a:t>School </a:t>
            </a:r>
            <a:endParaRPr lang="ru-RU" dirty="0">
              <a:solidFill>
                <a:srgbClr val="FF0000"/>
              </a:solidFill>
            </a:endParaRPr>
          </a:p>
        </p:txBody>
      </p:sp>
    </p:spTree>
    <p:extLst>
      <p:ext uri="{BB962C8B-B14F-4D97-AF65-F5344CB8AC3E}">
        <p14:creationId xmlns="" xmlns:p14="http://schemas.microsoft.com/office/powerpoint/2010/main" val="413801065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t="-4000" b="-4000"/>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2853697" y="2255793"/>
            <a:ext cx="6210354" cy="1862048"/>
          </a:xfrm>
          <a:prstGeom prst="rect">
            <a:avLst/>
          </a:prstGeom>
        </p:spPr>
        <p:txBody>
          <a:bodyPr wrap="none">
            <a:spAutoFit/>
          </a:bodyPr>
          <a:lstStyle/>
          <a:p>
            <a:r>
              <a:rPr lang="en-US" sz="11500" b="1" dirty="0">
                <a:solidFill>
                  <a:schemeClr val="bg1"/>
                </a:solidFill>
                <a:latin typeface="Curlz MT" panose="04040404050702020202" pitchFamily="82" charset="0"/>
              </a:rPr>
              <a:t>Classrooms</a:t>
            </a:r>
            <a:endParaRPr lang="ru-RU" sz="11500" b="1" dirty="0">
              <a:solidFill>
                <a:schemeClr val="bg1"/>
              </a:solidFill>
            </a:endParaRPr>
          </a:p>
        </p:txBody>
      </p:sp>
    </p:spTree>
    <p:extLst>
      <p:ext uri="{BB962C8B-B14F-4D97-AF65-F5344CB8AC3E}">
        <p14:creationId xmlns="" xmlns:p14="http://schemas.microsoft.com/office/powerpoint/2010/main" val="3770239407"/>
      </p:ext>
    </p:extLst>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t="-17000" b="-17000"/>
          </a:stretch>
        </a:blipFill>
        <a:effectLst/>
      </p:bgPr>
    </p:bg>
    <p:spTree>
      <p:nvGrpSpPr>
        <p:cNvPr id="1" name=""/>
        <p:cNvGrpSpPr/>
        <p:nvPr/>
      </p:nvGrpSpPr>
      <p:grpSpPr>
        <a:xfrm>
          <a:off x="0" y="0"/>
          <a:ext cx="0" cy="0"/>
          <a:chOff x="0" y="0"/>
          <a:chExt cx="0" cy="0"/>
        </a:xfrm>
      </p:grpSpPr>
      <p:sp>
        <p:nvSpPr>
          <p:cNvPr id="6" name="Прямоугольник 5"/>
          <p:cNvSpPr/>
          <p:nvPr/>
        </p:nvSpPr>
        <p:spPr>
          <a:xfrm>
            <a:off x="0" y="-227185"/>
            <a:ext cx="7178842" cy="1877437"/>
          </a:xfrm>
          <a:prstGeom prst="rect">
            <a:avLst/>
          </a:prstGeom>
        </p:spPr>
        <p:txBody>
          <a:bodyPr wrap="square">
            <a:spAutoFit/>
          </a:bodyPr>
          <a:lstStyle/>
          <a:p>
            <a:endParaRPr lang="en-US" dirty="0"/>
          </a:p>
          <a:p>
            <a:r>
              <a:rPr lang="en-US" sz="4000" b="1" dirty="0">
                <a:latin typeface="Times New Roman" panose="02020603050405020304" pitchFamily="18" charset="0"/>
                <a:cs typeface="Times New Roman" panose="02020603050405020304" pitchFamily="18" charset="0"/>
              </a:rPr>
              <a:t>All the classrooms of our school are spacious and </a:t>
            </a:r>
            <a:r>
              <a:rPr lang="en-US" sz="4000" b="1" dirty="0" smtClean="0">
                <a:latin typeface="Times New Roman" panose="02020603050405020304" pitchFamily="18" charset="0"/>
                <a:cs typeface="Times New Roman" panose="02020603050405020304" pitchFamily="18" charset="0"/>
              </a:rPr>
              <a:t>light</a:t>
            </a:r>
            <a:r>
              <a:rPr lang="en-US" sz="4000" b="1" dirty="0">
                <a:latin typeface="Times New Roman" panose="02020603050405020304" pitchFamily="18" charset="0"/>
                <a:cs typeface="Times New Roman" panose="02020603050405020304" pitchFamily="18" charset="0"/>
              </a:rPr>
              <a:t>.</a:t>
            </a:r>
          </a:p>
          <a:p>
            <a:endParaRPr lang="en-US" dirty="0"/>
          </a:p>
        </p:txBody>
      </p:sp>
      <p:sp>
        <p:nvSpPr>
          <p:cNvPr id="8" name="Прямоугольник 7"/>
          <p:cNvSpPr/>
          <p:nvPr/>
        </p:nvSpPr>
        <p:spPr>
          <a:xfrm>
            <a:off x="0" y="5050502"/>
            <a:ext cx="7804485" cy="1446550"/>
          </a:xfrm>
          <a:prstGeom prst="rect">
            <a:avLst/>
          </a:prstGeom>
        </p:spPr>
        <p:txBody>
          <a:bodyPr wrap="square">
            <a:spAutoFit/>
          </a:bodyPr>
          <a:lstStyle/>
          <a:p>
            <a:r>
              <a:rPr lang="en-US" sz="4400" b="1" dirty="0">
                <a:latin typeface="Times New Roman" panose="02020603050405020304" pitchFamily="18" charset="0"/>
                <a:cs typeface="Times New Roman" panose="02020603050405020304" pitchFamily="18" charset="0"/>
              </a:rPr>
              <a:t>Everything is new in our school – desks, tables, chairs.</a:t>
            </a:r>
            <a:endParaRPr lang="ru-RU" sz="4400" b="1" dirty="0">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0" y="0"/>
            <a:ext cx="10725665" cy="2308324"/>
          </a:xfrm>
          <a:prstGeom prst="rect">
            <a:avLst/>
          </a:prstGeom>
        </p:spPr>
        <p:txBody>
          <a:bodyPr wrap="square">
            <a:spAutoFit/>
          </a:bodyPr>
          <a:lstStyle/>
          <a:p>
            <a:r>
              <a:rPr lang="en-US" sz="4800" b="1" dirty="0">
                <a:latin typeface="Times New Roman" panose="02020603050405020304" pitchFamily="18" charset="0"/>
                <a:cs typeface="Times New Roman" panose="02020603050405020304" pitchFamily="18" charset="0"/>
              </a:rPr>
              <a:t>We can see a computer classroom where students learn to work on computers and make programs on subjects.</a:t>
            </a:r>
            <a:endParaRPr lang="ru-RU" sz="4800" b="1"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36563282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ppt_x"/>
                                          </p:val>
                                        </p:tav>
                                        <p:tav tm="100000">
                                          <p:val>
                                            <p:strVal val="#ppt_x"/>
                                          </p:val>
                                        </p:tav>
                                      </p:tavLst>
                                    </p:anim>
                                    <p:anim calcmode="lin" valueType="num">
                                      <p:cBhvr additive="base">
                                        <p:cTn id="21"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t="-4000" b="-4000"/>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3925045" y="2281807"/>
            <a:ext cx="4028667" cy="1862048"/>
          </a:xfrm>
          <a:prstGeom prst="rect">
            <a:avLst/>
          </a:prstGeom>
        </p:spPr>
        <p:txBody>
          <a:bodyPr wrap="none">
            <a:spAutoFit/>
          </a:bodyPr>
          <a:lstStyle/>
          <a:p>
            <a:r>
              <a:rPr lang="en-US" sz="11500" b="1" dirty="0">
                <a:solidFill>
                  <a:schemeClr val="bg1"/>
                </a:solidFill>
                <a:latin typeface="Curlz MT" panose="04040404050702020202" pitchFamily="82" charset="0"/>
                <a:cs typeface="Times New Roman" panose="02020603050405020304" pitchFamily="18" charset="0"/>
              </a:rPr>
              <a:t>Library</a:t>
            </a:r>
            <a:endParaRPr lang="ru-RU"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3308529392"/>
      </p:ext>
    </p:extLst>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t="-17000" b="-17000"/>
          </a:stretch>
        </a:blipFill>
        <a:effectLst/>
      </p:bgPr>
    </p:bg>
    <p:spTree>
      <p:nvGrpSpPr>
        <p:cNvPr id="1" name=""/>
        <p:cNvGrpSpPr/>
        <p:nvPr/>
      </p:nvGrpSpPr>
      <p:grpSpPr>
        <a:xfrm>
          <a:off x="0" y="0"/>
          <a:ext cx="0" cy="0"/>
          <a:chOff x="0" y="0"/>
          <a:chExt cx="0" cy="0"/>
        </a:xfrm>
      </p:grpSpPr>
      <p:sp>
        <p:nvSpPr>
          <p:cNvPr id="3" name="Прямоугольник 2"/>
          <p:cNvSpPr/>
          <p:nvPr/>
        </p:nvSpPr>
        <p:spPr>
          <a:xfrm>
            <a:off x="-1" y="-4512"/>
            <a:ext cx="10058401" cy="3785652"/>
          </a:xfrm>
          <a:prstGeom prst="rect">
            <a:avLst/>
          </a:prstGeom>
        </p:spPr>
        <p:txBody>
          <a:bodyPr wrap="square">
            <a:spAutoFit/>
          </a:bodyPr>
          <a:lstStyle/>
          <a:p>
            <a:pPr algn="just"/>
            <a:r>
              <a:rPr lang="en-US" sz="4000" b="1" dirty="0">
                <a:solidFill>
                  <a:srgbClr val="FFFF00"/>
                </a:solidFill>
                <a:latin typeface="Times New Roman" panose="02020603050405020304" pitchFamily="18" charset="0"/>
                <a:cs typeface="Times New Roman" panose="02020603050405020304" pitchFamily="18" charset="0"/>
              </a:rPr>
              <a:t>We often take books in our </a:t>
            </a:r>
            <a:r>
              <a:rPr lang="en-US" sz="4000" b="1" dirty="0" smtClean="0">
                <a:solidFill>
                  <a:srgbClr val="FFFF00"/>
                </a:solidFill>
                <a:latin typeface="Times New Roman" panose="02020603050405020304" pitchFamily="18" charset="0"/>
                <a:cs typeface="Times New Roman" panose="02020603050405020304" pitchFamily="18" charset="0"/>
              </a:rPr>
              <a:t>library.</a:t>
            </a:r>
            <a:r>
              <a:rPr lang="ru-RU" sz="4000" b="1" dirty="0" smtClean="0">
                <a:solidFill>
                  <a:srgbClr val="FFFF00"/>
                </a:solidFill>
                <a:latin typeface="Times New Roman" panose="02020603050405020304" pitchFamily="18" charset="0"/>
                <a:cs typeface="Times New Roman" panose="02020603050405020304" pitchFamily="18" charset="0"/>
              </a:rPr>
              <a:t> </a:t>
            </a:r>
            <a:r>
              <a:rPr lang="en-US" sz="4000" b="1" dirty="0" smtClean="0">
                <a:solidFill>
                  <a:srgbClr val="FFFF00"/>
                </a:solidFill>
                <a:latin typeface="Times New Roman" panose="02020603050405020304" pitchFamily="18" charset="0"/>
                <a:cs typeface="Times New Roman" panose="02020603050405020304" pitchFamily="18" charset="0"/>
              </a:rPr>
              <a:t>There </a:t>
            </a:r>
            <a:r>
              <a:rPr lang="en-US" sz="4000" b="1" dirty="0">
                <a:solidFill>
                  <a:srgbClr val="FFFF00"/>
                </a:solidFill>
                <a:latin typeface="Times New Roman" panose="02020603050405020304" pitchFamily="18" charset="0"/>
                <a:cs typeface="Times New Roman" panose="02020603050405020304" pitchFamily="18" charset="0"/>
              </a:rPr>
              <a:t>are collections of </a:t>
            </a:r>
            <a:r>
              <a:rPr lang="en-US" sz="4000" b="1" dirty="0" smtClean="0">
                <a:solidFill>
                  <a:srgbClr val="FFFF00"/>
                </a:solidFill>
                <a:latin typeface="Times New Roman" panose="02020603050405020304" pitchFamily="18" charset="0"/>
                <a:cs typeface="Times New Roman" panose="02020603050405020304" pitchFamily="18" charset="0"/>
              </a:rPr>
              <a:t>short</a:t>
            </a:r>
            <a:r>
              <a:rPr lang="ru-RU" sz="4000" b="1" dirty="0" smtClean="0">
                <a:solidFill>
                  <a:srgbClr val="FFFF00"/>
                </a:solidFill>
                <a:latin typeface="Times New Roman" panose="02020603050405020304" pitchFamily="18" charset="0"/>
                <a:cs typeface="Times New Roman" panose="02020603050405020304" pitchFamily="18" charset="0"/>
              </a:rPr>
              <a:t> </a:t>
            </a:r>
            <a:r>
              <a:rPr lang="en-US" sz="4000" b="1" dirty="0" smtClean="0">
                <a:solidFill>
                  <a:srgbClr val="FFFF00"/>
                </a:solidFill>
                <a:latin typeface="Times New Roman" panose="02020603050405020304" pitchFamily="18" charset="0"/>
                <a:cs typeface="Times New Roman" panose="02020603050405020304" pitchFamily="18" charset="0"/>
              </a:rPr>
              <a:t>stories</a:t>
            </a:r>
            <a:r>
              <a:rPr lang="en-US" sz="4000" b="1" dirty="0">
                <a:solidFill>
                  <a:srgbClr val="FFFF00"/>
                </a:solidFill>
                <a:latin typeface="Times New Roman" panose="02020603050405020304" pitchFamily="18" charset="0"/>
                <a:cs typeface="Times New Roman" panose="02020603050405020304" pitchFamily="18" charset="0"/>
              </a:rPr>
              <a:t>, books of </a:t>
            </a:r>
            <a:r>
              <a:rPr lang="en-US" sz="4000" b="1" dirty="0" smtClean="0">
                <a:solidFill>
                  <a:srgbClr val="FFFF00"/>
                </a:solidFill>
                <a:latin typeface="Times New Roman" panose="02020603050405020304" pitchFamily="18" charset="0"/>
                <a:cs typeface="Times New Roman" panose="02020603050405020304" pitchFamily="18" charset="0"/>
              </a:rPr>
              <a:t>adventure</a:t>
            </a:r>
            <a:r>
              <a:rPr lang="en-US" sz="4000" b="1" dirty="0">
                <a:solidFill>
                  <a:srgbClr val="FFFF00"/>
                </a:solidFill>
                <a:latin typeface="Times New Roman" panose="02020603050405020304" pitchFamily="18" charset="0"/>
                <a:cs typeface="Times New Roman" panose="02020603050405020304" pitchFamily="18" charset="0"/>
              </a:rPr>
              <a:t>, </a:t>
            </a:r>
            <a:r>
              <a:rPr lang="en-US" sz="4000" b="1" dirty="0" smtClean="0">
                <a:solidFill>
                  <a:srgbClr val="FFFF00"/>
                </a:solidFill>
                <a:latin typeface="Times New Roman" panose="02020603050405020304" pitchFamily="18" charset="0"/>
                <a:cs typeface="Times New Roman" panose="02020603050405020304" pitchFamily="18" charset="0"/>
              </a:rPr>
              <a:t>tales</a:t>
            </a:r>
            <a:r>
              <a:rPr lang="ru-RU" sz="4000" b="1" dirty="0" smtClean="0">
                <a:solidFill>
                  <a:srgbClr val="FFFF00"/>
                </a:solidFill>
                <a:latin typeface="Times New Roman" panose="02020603050405020304" pitchFamily="18" charset="0"/>
                <a:cs typeface="Times New Roman" panose="02020603050405020304" pitchFamily="18" charset="0"/>
              </a:rPr>
              <a:t>  </a:t>
            </a:r>
            <a:r>
              <a:rPr lang="en-US" sz="4000" b="1" dirty="0" smtClean="0">
                <a:solidFill>
                  <a:srgbClr val="FFFF00"/>
                </a:solidFill>
                <a:latin typeface="Times New Roman" panose="02020603050405020304" pitchFamily="18" charset="0"/>
                <a:cs typeface="Times New Roman" panose="02020603050405020304" pitchFamily="18" charset="0"/>
              </a:rPr>
              <a:t>and </a:t>
            </a:r>
            <a:r>
              <a:rPr lang="en-US" sz="4000" b="1" dirty="0">
                <a:solidFill>
                  <a:srgbClr val="FFFF00"/>
                </a:solidFill>
                <a:latin typeface="Times New Roman" panose="02020603050405020304" pitchFamily="18" charset="0"/>
                <a:cs typeface="Times New Roman" panose="02020603050405020304" pitchFamily="18" charset="0"/>
              </a:rPr>
              <a:t>historical novels that </a:t>
            </a:r>
            <a:r>
              <a:rPr lang="en-US" sz="4000" b="1" dirty="0" smtClean="0">
                <a:solidFill>
                  <a:srgbClr val="FFFF00"/>
                </a:solidFill>
                <a:latin typeface="Times New Roman" panose="02020603050405020304" pitchFamily="18" charset="0"/>
                <a:cs typeface="Times New Roman" panose="02020603050405020304" pitchFamily="18" charset="0"/>
              </a:rPr>
              <a:t>discover</a:t>
            </a:r>
            <a:r>
              <a:rPr lang="ru-RU" sz="4000" b="1" dirty="0" smtClean="0">
                <a:solidFill>
                  <a:srgbClr val="FFFF00"/>
                </a:solidFill>
                <a:latin typeface="Times New Roman" panose="02020603050405020304" pitchFamily="18" charset="0"/>
                <a:cs typeface="Times New Roman" panose="02020603050405020304" pitchFamily="18" charset="0"/>
              </a:rPr>
              <a:t> </a:t>
            </a:r>
            <a:r>
              <a:rPr lang="en-US" sz="4000" b="1" dirty="0" smtClean="0">
                <a:solidFill>
                  <a:srgbClr val="FFFF00"/>
                </a:solidFill>
                <a:latin typeface="Times New Roman" panose="02020603050405020304" pitchFamily="18" charset="0"/>
                <a:cs typeface="Times New Roman" panose="02020603050405020304" pitchFamily="18" charset="0"/>
              </a:rPr>
              <a:t>panoramas </a:t>
            </a:r>
            <a:r>
              <a:rPr lang="en-US" sz="4000" b="1" dirty="0">
                <a:solidFill>
                  <a:srgbClr val="FFFF00"/>
                </a:solidFill>
                <a:latin typeface="Times New Roman" panose="02020603050405020304" pitchFamily="18" charset="0"/>
                <a:cs typeface="Times New Roman" panose="02020603050405020304" pitchFamily="18" charset="0"/>
              </a:rPr>
              <a:t>of history and life </a:t>
            </a:r>
            <a:r>
              <a:rPr lang="en-US" sz="4000" b="1" dirty="0" smtClean="0">
                <a:solidFill>
                  <a:srgbClr val="FFFF00"/>
                </a:solidFill>
                <a:latin typeface="Times New Roman" panose="02020603050405020304" pitchFamily="18" charset="0"/>
                <a:cs typeface="Times New Roman" panose="02020603050405020304" pitchFamily="18" charset="0"/>
              </a:rPr>
              <a:t>of</a:t>
            </a:r>
            <a:r>
              <a:rPr lang="ru-RU" sz="4000" b="1" dirty="0" smtClean="0">
                <a:solidFill>
                  <a:srgbClr val="FFFF00"/>
                </a:solidFill>
                <a:latin typeface="Times New Roman" panose="02020603050405020304" pitchFamily="18" charset="0"/>
                <a:cs typeface="Times New Roman" panose="02020603050405020304" pitchFamily="18" charset="0"/>
              </a:rPr>
              <a:t> </a:t>
            </a:r>
            <a:r>
              <a:rPr lang="en-US" sz="4000" b="1" dirty="0" smtClean="0">
                <a:solidFill>
                  <a:srgbClr val="FFFF00"/>
                </a:solidFill>
                <a:latin typeface="Times New Roman" panose="02020603050405020304" pitchFamily="18" charset="0"/>
                <a:cs typeface="Times New Roman" panose="02020603050405020304" pitchFamily="18" charset="0"/>
              </a:rPr>
              <a:t>foreign </a:t>
            </a:r>
            <a:r>
              <a:rPr lang="en-US" sz="4000" b="1" dirty="0">
                <a:solidFill>
                  <a:srgbClr val="FFFF00"/>
                </a:solidFill>
                <a:latin typeface="Times New Roman" panose="02020603050405020304" pitchFamily="18" charset="0"/>
                <a:cs typeface="Times New Roman" panose="02020603050405020304" pitchFamily="18" charset="0"/>
              </a:rPr>
              <a:t>countries, </a:t>
            </a:r>
            <a:r>
              <a:rPr lang="en-US" sz="4000" b="1" dirty="0" smtClean="0">
                <a:solidFill>
                  <a:srgbClr val="FFFF00"/>
                </a:solidFill>
                <a:latin typeface="Times New Roman" panose="02020603050405020304" pitchFamily="18" charset="0"/>
                <a:cs typeface="Times New Roman" panose="02020603050405020304" pitchFamily="18" charset="0"/>
              </a:rPr>
              <a:t>psychological</a:t>
            </a:r>
            <a:r>
              <a:rPr lang="ru-RU" sz="4000" b="1" dirty="0" smtClean="0">
                <a:solidFill>
                  <a:srgbClr val="FFFF00"/>
                </a:solidFill>
                <a:latin typeface="Times New Roman" panose="02020603050405020304" pitchFamily="18" charset="0"/>
                <a:cs typeface="Times New Roman" panose="02020603050405020304" pitchFamily="18" charset="0"/>
              </a:rPr>
              <a:t> </a:t>
            </a:r>
            <a:r>
              <a:rPr lang="en-US" sz="4000" b="1" dirty="0" smtClean="0">
                <a:solidFill>
                  <a:srgbClr val="FFFF00"/>
                </a:solidFill>
                <a:latin typeface="Times New Roman" panose="02020603050405020304" pitchFamily="18" charset="0"/>
                <a:cs typeface="Times New Roman" panose="02020603050405020304" pitchFamily="18" charset="0"/>
              </a:rPr>
              <a:t>novels</a:t>
            </a:r>
            <a:r>
              <a:rPr lang="en-US" sz="4000" b="1" dirty="0">
                <a:solidFill>
                  <a:srgbClr val="FFFF00"/>
                </a:solidFill>
                <a:latin typeface="Times New Roman" panose="02020603050405020304" pitchFamily="18" charset="0"/>
                <a:cs typeface="Times New Roman" panose="02020603050405020304" pitchFamily="18" charset="0"/>
              </a:rPr>
              <a:t>, and the immortal classics. </a:t>
            </a:r>
            <a:endParaRPr lang="ru-RU" sz="40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56260540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t="-4000" b="-4000"/>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3519745" y="2257745"/>
            <a:ext cx="4685898" cy="1862048"/>
          </a:xfrm>
          <a:prstGeom prst="rect">
            <a:avLst/>
          </a:prstGeom>
        </p:spPr>
        <p:txBody>
          <a:bodyPr wrap="none">
            <a:spAutoFit/>
          </a:bodyPr>
          <a:lstStyle/>
          <a:p>
            <a:r>
              <a:rPr lang="en-US" sz="11500" b="1" dirty="0">
                <a:solidFill>
                  <a:schemeClr val="bg1"/>
                </a:solidFill>
                <a:latin typeface="Curlz MT" panose="04040404050702020202" pitchFamily="82" charset="0"/>
              </a:rPr>
              <a:t>Canteen</a:t>
            </a:r>
            <a:endParaRPr lang="ru-RU" sz="11500" b="1" dirty="0">
              <a:solidFill>
                <a:schemeClr val="bg1"/>
              </a:solidFill>
            </a:endParaRPr>
          </a:p>
        </p:txBody>
      </p:sp>
    </p:spTree>
    <p:extLst>
      <p:ext uri="{BB962C8B-B14F-4D97-AF65-F5344CB8AC3E}">
        <p14:creationId xmlns="" xmlns:p14="http://schemas.microsoft.com/office/powerpoint/2010/main" val="3435583299"/>
      </p:ext>
    </p:extLst>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t="-17000" b="-17000"/>
          </a:stretch>
        </a:blipFill>
        <a:effectLst/>
      </p:bgPr>
    </p:bg>
    <p:spTree>
      <p:nvGrpSpPr>
        <p:cNvPr id="1" name=""/>
        <p:cNvGrpSpPr/>
        <p:nvPr/>
      </p:nvGrpSpPr>
      <p:grpSpPr>
        <a:xfrm>
          <a:off x="0" y="0"/>
          <a:ext cx="0" cy="0"/>
          <a:chOff x="0" y="0"/>
          <a:chExt cx="0" cy="0"/>
        </a:xfrm>
      </p:grpSpPr>
      <p:sp>
        <p:nvSpPr>
          <p:cNvPr id="4" name="Прямоугольник 3"/>
          <p:cNvSpPr/>
          <p:nvPr/>
        </p:nvSpPr>
        <p:spPr>
          <a:xfrm>
            <a:off x="0" y="0"/>
            <a:ext cx="12192000" cy="2554545"/>
          </a:xfrm>
          <a:prstGeom prst="rect">
            <a:avLst/>
          </a:prstGeom>
        </p:spPr>
        <p:txBody>
          <a:bodyPr wrap="square">
            <a:spAutoFit/>
          </a:bodyPr>
          <a:lstStyle/>
          <a:p>
            <a:pPr algn="ctr"/>
            <a:r>
              <a:rPr lang="en-US" sz="4000" b="1" dirty="0">
                <a:latin typeface="Times New Roman" panose="02020603050405020304" pitchFamily="18" charset="0"/>
                <a:cs typeface="Times New Roman" panose="02020603050405020304" pitchFamily="18" charset="0"/>
              </a:rPr>
              <a:t>The school canteen is one of the biggest and liveliest places of our school. There are enough tables and chairs for all the students of our school to sit and enjoy their time there.</a:t>
            </a:r>
          </a:p>
        </p:txBody>
      </p:sp>
    </p:spTree>
    <p:extLst>
      <p:ext uri="{BB962C8B-B14F-4D97-AF65-F5344CB8AC3E}">
        <p14:creationId xmlns="" xmlns:p14="http://schemas.microsoft.com/office/powerpoint/2010/main" val="178509814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t="-4000" b="-4000"/>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3300869" y="1680228"/>
            <a:ext cx="5719836" cy="3631763"/>
          </a:xfrm>
          <a:prstGeom prst="rect">
            <a:avLst/>
          </a:prstGeom>
        </p:spPr>
        <p:txBody>
          <a:bodyPr wrap="none">
            <a:spAutoFit/>
          </a:bodyPr>
          <a:lstStyle/>
          <a:p>
            <a:pPr algn="just"/>
            <a:r>
              <a:rPr lang="en-US" sz="11500" b="1" dirty="0">
                <a:solidFill>
                  <a:schemeClr val="bg1"/>
                </a:solidFill>
                <a:latin typeface="Curlz MT" panose="04040404050702020202" pitchFamily="82" charset="0"/>
              </a:rPr>
              <a:t>Assembly </a:t>
            </a:r>
            <a:endParaRPr lang="en-US" sz="11500" b="1" dirty="0" smtClean="0">
              <a:solidFill>
                <a:schemeClr val="bg1"/>
              </a:solidFill>
              <a:latin typeface="Curlz MT" panose="04040404050702020202" pitchFamily="82" charset="0"/>
            </a:endParaRPr>
          </a:p>
          <a:p>
            <a:pPr algn="just"/>
            <a:r>
              <a:rPr lang="en-US" sz="11500" b="1" dirty="0" smtClean="0">
                <a:solidFill>
                  <a:schemeClr val="bg1"/>
                </a:solidFill>
                <a:latin typeface="Curlz MT" panose="04040404050702020202" pitchFamily="82" charset="0"/>
              </a:rPr>
              <a:t>    hall</a:t>
            </a:r>
            <a:endParaRPr lang="ru-RU" sz="11500" b="1" dirty="0">
              <a:solidFill>
                <a:schemeClr val="bg1"/>
              </a:solidFill>
            </a:endParaRPr>
          </a:p>
        </p:txBody>
      </p:sp>
    </p:spTree>
    <p:extLst>
      <p:ext uri="{BB962C8B-B14F-4D97-AF65-F5344CB8AC3E}">
        <p14:creationId xmlns="" xmlns:p14="http://schemas.microsoft.com/office/powerpoint/2010/main" val="1462822091"/>
      </p:ext>
    </p:extLst>
  </p:cSld>
  <p:clrMapOvr>
    <a:masterClrMapping/>
  </p:clrMapOvr>
  <p:transition spd="slow">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bg>
      <p:bgPr>
        <a:blipFill dpi="0" rotWithShape="1">
          <a:blip r:embed="rId2" cstate="email">
            <a:lum/>
          </a:blip>
          <a:srcRect/>
          <a:stretch>
            <a:fillRect t="-17000" b="-17000"/>
          </a:stretch>
        </a:blipFill>
        <a:effectLst/>
      </p:bgPr>
    </p:bg>
    <p:spTree>
      <p:nvGrpSpPr>
        <p:cNvPr id="1" name=""/>
        <p:cNvGrpSpPr/>
        <p:nvPr/>
      </p:nvGrpSpPr>
      <p:grpSpPr>
        <a:xfrm>
          <a:off x="0" y="0"/>
          <a:ext cx="0" cy="0"/>
          <a:chOff x="0" y="0"/>
          <a:chExt cx="0" cy="0"/>
        </a:xfrm>
      </p:grpSpPr>
      <p:sp>
        <p:nvSpPr>
          <p:cNvPr id="4" name="Прямоугольник 3"/>
          <p:cNvSpPr/>
          <p:nvPr/>
        </p:nvSpPr>
        <p:spPr>
          <a:xfrm>
            <a:off x="2879557" y="0"/>
            <a:ext cx="6601327" cy="1754326"/>
          </a:xfrm>
          <a:prstGeom prst="rect">
            <a:avLst/>
          </a:prstGeom>
        </p:spPr>
        <p:txBody>
          <a:bodyPr wrap="square">
            <a:spAutoFit/>
          </a:bodyPr>
          <a:lstStyle/>
          <a:p>
            <a:pPr algn="ctr"/>
            <a:r>
              <a:rPr lang="en-US" sz="3600" b="1" dirty="0">
                <a:latin typeface="Times New Roman" panose="02020603050405020304" pitchFamily="18" charset="0"/>
                <a:cs typeface="Times New Roman" panose="02020603050405020304" pitchFamily="18" charset="0"/>
              </a:rPr>
              <a:t>We also have a big assembly hall. Different competitions and events are held there.</a:t>
            </a:r>
          </a:p>
        </p:txBody>
      </p:sp>
    </p:spTree>
    <p:extLst>
      <p:ext uri="{BB962C8B-B14F-4D97-AF65-F5344CB8AC3E}">
        <p14:creationId xmlns="" xmlns:p14="http://schemas.microsoft.com/office/powerpoint/2010/main" val="46151655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t="-4000" b="-4000"/>
          </a:stretch>
        </a:blipFill>
        <a:effectLst/>
      </p:bgPr>
    </p:bg>
    <p:spTree>
      <p:nvGrpSpPr>
        <p:cNvPr id="1" name=""/>
        <p:cNvGrpSpPr/>
        <p:nvPr/>
      </p:nvGrpSpPr>
      <p:grpSpPr>
        <a:xfrm>
          <a:off x="0" y="0"/>
          <a:ext cx="0" cy="0"/>
          <a:chOff x="0" y="0"/>
          <a:chExt cx="0" cy="0"/>
        </a:xfrm>
      </p:grpSpPr>
      <p:sp>
        <p:nvSpPr>
          <p:cNvPr id="4" name="Прямоугольник 3"/>
          <p:cNvSpPr/>
          <p:nvPr/>
        </p:nvSpPr>
        <p:spPr>
          <a:xfrm>
            <a:off x="3470931" y="2281807"/>
            <a:ext cx="4951997" cy="1862048"/>
          </a:xfrm>
          <a:prstGeom prst="rect">
            <a:avLst/>
          </a:prstGeom>
        </p:spPr>
        <p:txBody>
          <a:bodyPr wrap="none">
            <a:spAutoFit/>
          </a:bodyPr>
          <a:lstStyle/>
          <a:p>
            <a:r>
              <a:rPr lang="en-US" sz="11500" b="1" dirty="0">
                <a:solidFill>
                  <a:schemeClr val="bg1"/>
                </a:solidFill>
                <a:latin typeface="Curlz MT" panose="04040404050702020202" pitchFamily="82" charset="0"/>
              </a:rPr>
              <a:t>Mu</a:t>
            </a:r>
            <a:r>
              <a:rPr lang="en-US" sz="11500" b="1" dirty="0" smtClean="0">
                <a:solidFill>
                  <a:schemeClr val="bg1"/>
                </a:solidFill>
                <a:latin typeface="Curlz MT" panose="04040404050702020202" pitchFamily="82" charset="0"/>
              </a:rPr>
              <a:t>seum</a:t>
            </a:r>
            <a:endParaRPr lang="ru-RU" sz="11500" b="1" dirty="0">
              <a:solidFill>
                <a:schemeClr val="bg1"/>
              </a:solidFill>
            </a:endParaRPr>
          </a:p>
        </p:txBody>
      </p:sp>
    </p:spTree>
    <p:extLst>
      <p:ext uri="{BB962C8B-B14F-4D97-AF65-F5344CB8AC3E}">
        <p14:creationId xmlns="" xmlns:p14="http://schemas.microsoft.com/office/powerpoint/2010/main" val="3808465755"/>
      </p:ext>
    </p:extLst>
  </p:cSld>
  <p:clrMapOvr>
    <a:masterClrMapping/>
  </p:clrMapOvr>
  <p:transition spd="slow">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t="-17000" b="-17000"/>
          </a:stretch>
        </a:blipFill>
        <a:effectLst/>
      </p:bgPr>
    </p:bg>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a:stretch>
            <a:fillRect/>
          </a:stretch>
        </p:blipFill>
        <p:spPr>
          <a:xfrm>
            <a:off x="5528494" y="0"/>
            <a:ext cx="6663506" cy="1682642"/>
          </a:xfrm>
          <a:prstGeom prst="rect">
            <a:avLst/>
          </a:prstGeom>
        </p:spPr>
      </p:pic>
      <p:pic>
        <p:nvPicPr>
          <p:cNvPr id="5" name="Рисунок 4"/>
          <p:cNvPicPr>
            <a:picLocks noChangeAspect="1"/>
          </p:cNvPicPr>
          <p:nvPr/>
        </p:nvPicPr>
        <p:blipFill>
          <a:blip r:embed="rId4"/>
          <a:stretch>
            <a:fillRect/>
          </a:stretch>
        </p:blipFill>
        <p:spPr>
          <a:xfrm>
            <a:off x="0" y="0"/>
            <a:ext cx="12192000" cy="6858001"/>
          </a:xfrm>
          <a:prstGeom prst="rect">
            <a:avLst/>
          </a:prstGeom>
        </p:spPr>
      </p:pic>
      <p:sp>
        <p:nvSpPr>
          <p:cNvPr id="12" name="Прямоугольник 11"/>
          <p:cNvSpPr/>
          <p:nvPr/>
        </p:nvSpPr>
        <p:spPr>
          <a:xfrm>
            <a:off x="810882" y="5658929"/>
            <a:ext cx="5532767" cy="1384995"/>
          </a:xfrm>
          <a:prstGeom prst="rect">
            <a:avLst/>
          </a:prstGeom>
          <a:solidFill>
            <a:schemeClr val="bg1"/>
          </a:solidFill>
        </p:spPr>
        <p:txBody>
          <a:bodyPr wrap="square">
            <a:spAutoFit/>
          </a:bodyPr>
          <a:lstStyle/>
          <a:p>
            <a:pPr algn="ctr"/>
            <a:r>
              <a:rPr lang="en-US" sz="2800" b="1" dirty="0">
                <a:latin typeface="Times New Roman" panose="02020603050405020304" pitchFamily="18" charset="0"/>
                <a:cs typeface="Times New Roman" panose="02020603050405020304" pitchFamily="18" charset="0"/>
              </a:rPr>
              <a:t>We learn </a:t>
            </a:r>
            <a:r>
              <a:rPr lang="en-US" sz="2800" b="1" dirty="0" smtClean="0">
                <a:latin typeface="Times New Roman" panose="02020603050405020304" pitchFamily="18" charset="0"/>
                <a:cs typeface="Times New Roman" panose="02020603050405020304" pitchFamily="18" charset="0"/>
              </a:rPr>
              <a:t>information </a:t>
            </a:r>
            <a:r>
              <a:rPr lang="en-US" sz="2800" b="1" dirty="0">
                <a:latin typeface="Times New Roman" panose="02020603050405020304" pitchFamily="18" charset="0"/>
                <a:cs typeface="Times New Roman" panose="02020603050405020304" pitchFamily="18" charset="0"/>
              </a:rPr>
              <a:t>about some periods of Russian </a:t>
            </a:r>
            <a:r>
              <a:rPr lang="en-US" sz="2800" b="1" dirty="0" smtClean="0">
                <a:latin typeface="Times New Roman" panose="02020603050405020304" pitchFamily="18" charset="0"/>
                <a:cs typeface="Times New Roman" panose="02020603050405020304" pitchFamily="18" charset="0"/>
              </a:rPr>
              <a:t>history</a:t>
            </a:r>
            <a:r>
              <a:rPr lang="ru-RU" sz="2800" b="1" dirty="0" smtClean="0">
                <a:latin typeface="Times New Roman" panose="02020603050405020304" pitchFamily="18" charset="0"/>
                <a:cs typeface="Times New Roman" panose="02020603050405020304" pitchFamily="18" charset="0"/>
              </a:rPr>
              <a:t>:</a:t>
            </a:r>
            <a:r>
              <a:rPr lang="en-US" sz="2800" b="1" dirty="0" smtClean="0">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The World War II.</a:t>
            </a:r>
            <a:endParaRPr lang="ru-RU"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398733052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randombar(horizontal)">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t="-4000" b="-4000"/>
          </a:stretch>
        </a:blipFill>
        <a:effectLst/>
      </p:bgPr>
    </p:bg>
    <p:spTree>
      <p:nvGrpSpPr>
        <p:cNvPr id="1" name=""/>
        <p:cNvGrpSpPr/>
        <p:nvPr/>
      </p:nvGrpSpPr>
      <p:grpSpPr>
        <a:xfrm>
          <a:off x="0" y="0"/>
          <a:ext cx="0" cy="0"/>
          <a:chOff x="0" y="0"/>
          <a:chExt cx="0" cy="0"/>
        </a:xfrm>
      </p:grpSpPr>
      <p:sp>
        <p:nvSpPr>
          <p:cNvPr id="4" name="Прямоугольник 3"/>
          <p:cNvSpPr/>
          <p:nvPr/>
        </p:nvSpPr>
        <p:spPr>
          <a:xfrm>
            <a:off x="2977935" y="1967984"/>
            <a:ext cx="5931432" cy="3046988"/>
          </a:xfrm>
          <a:prstGeom prst="rect">
            <a:avLst/>
          </a:prstGeom>
        </p:spPr>
        <p:txBody>
          <a:bodyPr wrap="none">
            <a:spAutoFit/>
          </a:bodyPr>
          <a:lstStyle/>
          <a:p>
            <a:pPr algn="ctr"/>
            <a:r>
              <a:rPr lang="en-US" sz="9600" b="1" dirty="0" smtClean="0">
                <a:solidFill>
                  <a:schemeClr val="bg1"/>
                </a:solidFill>
                <a:latin typeface="Curlz MT" panose="04040404050702020202" pitchFamily="82" charset="0"/>
              </a:rPr>
              <a:t>Pedagogical </a:t>
            </a:r>
            <a:endParaRPr lang="ru-RU" sz="9600" b="1" dirty="0" smtClean="0">
              <a:solidFill>
                <a:schemeClr val="bg1"/>
              </a:solidFill>
              <a:latin typeface="Curlz MT" panose="04040404050702020202" pitchFamily="82" charset="0"/>
            </a:endParaRPr>
          </a:p>
          <a:p>
            <a:pPr algn="ctr"/>
            <a:r>
              <a:rPr lang="en-US" sz="9600" b="1" dirty="0" smtClean="0">
                <a:solidFill>
                  <a:schemeClr val="bg1"/>
                </a:solidFill>
                <a:latin typeface="Curlz MT" panose="04040404050702020202" pitchFamily="82" charset="0"/>
              </a:rPr>
              <a:t>staff</a:t>
            </a:r>
            <a:endParaRPr lang="ru-RU" sz="9600" b="1" dirty="0">
              <a:solidFill>
                <a:schemeClr val="bg1"/>
              </a:solidFill>
            </a:endParaRPr>
          </a:p>
        </p:txBody>
      </p:sp>
    </p:spTree>
    <p:extLst>
      <p:ext uri="{BB962C8B-B14F-4D97-AF65-F5344CB8AC3E}">
        <p14:creationId xmlns="" xmlns:p14="http://schemas.microsoft.com/office/powerpoint/2010/main" val="3367914624"/>
      </p:ext>
    </p:extLst>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t="-4000" b="-4000"/>
          </a:stretch>
        </a:blipFill>
        <a:effectLst/>
      </p:bgPr>
    </p:bg>
    <p:spTree>
      <p:nvGrpSpPr>
        <p:cNvPr id="1" name=""/>
        <p:cNvGrpSpPr/>
        <p:nvPr/>
      </p:nvGrpSpPr>
      <p:grpSpPr>
        <a:xfrm>
          <a:off x="0" y="0"/>
          <a:ext cx="0" cy="0"/>
          <a:chOff x="0" y="0"/>
          <a:chExt cx="0" cy="0"/>
        </a:xfrm>
      </p:grpSpPr>
      <p:sp>
        <p:nvSpPr>
          <p:cNvPr id="5" name="Прямоугольник 4"/>
          <p:cNvSpPr/>
          <p:nvPr/>
        </p:nvSpPr>
        <p:spPr>
          <a:xfrm>
            <a:off x="3646568" y="2233682"/>
            <a:ext cx="4536178" cy="1862048"/>
          </a:xfrm>
          <a:prstGeom prst="rect">
            <a:avLst/>
          </a:prstGeom>
        </p:spPr>
        <p:txBody>
          <a:bodyPr wrap="none">
            <a:spAutoFit/>
          </a:bodyPr>
          <a:lstStyle/>
          <a:p>
            <a:r>
              <a:rPr lang="en-US" sz="11500" b="1" dirty="0">
                <a:solidFill>
                  <a:schemeClr val="bg1"/>
                </a:solidFill>
                <a:latin typeface="Curlz MT" panose="04040404050702020202" pitchFamily="82" charset="0"/>
              </a:rPr>
              <a:t>Hobbies</a:t>
            </a:r>
            <a:endParaRPr lang="ru-RU" sz="11500" b="1" dirty="0">
              <a:solidFill>
                <a:schemeClr val="bg1"/>
              </a:solidFill>
            </a:endParaRPr>
          </a:p>
        </p:txBody>
      </p:sp>
    </p:spTree>
    <p:extLst>
      <p:ext uri="{BB962C8B-B14F-4D97-AF65-F5344CB8AC3E}">
        <p14:creationId xmlns="" xmlns:p14="http://schemas.microsoft.com/office/powerpoint/2010/main" val="2346984193"/>
      </p:ext>
    </p:extLst>
  </p:cSld>
  <p:clrMapOvr>
    <a:masterClrMapping/>
  </p:clrMapOvr>
  <p:transition spd="slow">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4" name="Прямоугольник 3"/>
          <p:cNvSpPr/>
          <p:nvPr/>
        </p:nvSpPr>
        <p:spPr>
          <a:xfrm>
            <a:off x="-1" y="0"/>
            <a:ext cx="12192001" cy="1569660"/>
          </a:xfrm>
          <a:prstGeom prst="rect">
            <a:avLst/>
          </a:prstGeom>
        </p:spPr>
        <p:txBody>
          <a:bodyPr wrap="square">
            <a:spAutoFit/>
          </a:bodyPr>
          <a:lstStyle/>
          <a:p>
            <a:r>
              <a:rPr lang="en-US" sz="3200" b="1" dirty="0">
                <a:solidFill>
                  <a:schemeClr val="bg1"/>
                </a:solidFill>
                <a:latin typeface="Times New Roman" panose="02020603050405020304" pitchFamily="18" charset="0"/>
                <a:cs typeface="Times New Roman" panose="02020603050405020304" pitchFamily="18" charset="0"/>
              </a:rPr>
              <a:t>I like to play hockey. Hockey is very popular now. I take part in different competitions. I think that it is very important for a man to be healthy and keep fit. I like my team.</a:t>
            </a:r>
            <a:endParaRPr lang="ru-RU" sz="3200" b="1" dirty="0">
              <a:solidFill>
                <a:schemeClr val="bg1"/>
              </a:solidFill>
              <a:latin typeface="Times New Roman" panose="02020603050405020304" pitchFamily="18" charset="0"/>
              <a:cs typeface="Times New Roman" panose="02020603050405020304" pitchFamily="18" charset="0"/>
            </a:endParaRPr>
          </a:p>
        </p:txBody>
      </p:sp>
      <p:pic>
        <p:nvPicPr>
          <p:cNvPr id="7" name="Рисунок 6"/>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2" y="0"/>
            <a:ext cx="12192002" cy="6840471"/>
          </a:xfrm>
          <a:prstGeom prst="rect">
            <a:avLst/>
          </a:prstGeom>
        </p:spPr>
      </p:pic>
      <p:sp>
        <p:nvSpPr>
          <p:cNvPr id="8" name="Прямоугольник 7"/>
          <p:cNvSpPr/>
          <p:nvPr/>
        </p:nvSpPr>
        <p:spPr>
          <a:xfrm>
            <a:off x="0" y="-9254"/>
            <a:ext cx="12192000" cy="2062103"/>
          </a:xfrm>
          <a:prstGeom prst="rect">
            <a:avLst/>
          </a:prstGeom>
        </p:spPr>
        <p:txBody>
          <a:bodyPr wrap="square">
            <a:spAutoFit/>
          </a:bodyPr>
          <a:lstStyle/>
          <a:p>
            <a:r>
              <a:rPr lang="en-US" sz="3200" b="1" dirty="0">
                <a:solidFill>
                  <a:schemeClr val="bg1"/>
                </a:solidFill>
                <a:latin typeface="Times New Roman" panose="02020603050405020304" pitchFamily="18" charset="0"/>
                <a:cs typeface="Times New Roman" panose="02020603050405020304" pitchFamily="18" charset="0"/>
              </a:rPr>
              <a:t>We often perform at many concerts and festivals. We learn a lot of dances and they come from different country. If you have chosen a hobby according to your character and taste you are lucky, because you life becomes more interesting.</a:t>
            </a:r>
            <a:endParaRPr lang="ru-RU" sz="32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327650441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arn(inVertical)">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7" name="Прямоугольник 6"/>
          <p:cNvSpPr/>
          <p:nvPr/>
        </p:nvSpPr>
        <p:spPr>
          <a:xfrm>
            <a:off x="-533400" y="-279400"/>
            <a:ext cx="12909227" cy="2123658"/>
          </a:xfrm>
          <a:prstGeom prst="rect">
            <a:avLst/>
          </a:prstGeom>
        </p:spPr>
        <p:txBody>
          <a:bodyPr wrap="square">
            <a:spAutoFit/>
          </a:bodyPr>
          <a:lstStyle/>
          <a:p>
            <a:pPr algn="ctr"/>
            <a:r>
              <a:rPr lang="en-US" sz="6600" b="1" dirty="0"/>
              <a:t>We are thankful for our teachers who work with us.</a:t>
            </a:r>
            <a:endParaRPr lang="ru-RU" sz="6600" b="1" dirty="0"/>
          </a:p>
        </p:txBody>
      </p:sp>
      <p:pic>
        <p:nvPicPr>
          <p:cNvPr id="2" name="Рисунок 1"/>
          <p:cNvPicPr>
            <a:picLocks noChangeAspect="1"/>
          </p:cNvPicPr>
          <p:nvPr/>
        </p:nvPicPr>
        <p:blipFill>
          <a:blip r:embed="rId3"/>
          <a:stretch>
            <a:fillRect/>
          </a:stretch>
        </p:blipFill>
        <p:spPr>
          <a:xfrm>
            <a:off x="0" y="-1"/>
            <a:ext cx="12192000" cy="6858001"/>
          </a:xfrm>
          <a:prstGeom prst="rect">
            <a:avLst/>
          </a:prstGeom>
        </p:spPr>
      </p:pic>
    </p:spTree>
    <p:extLst>
      <p:ext uri="{BB962C8B-B14F-4D97-AF65-F5344CB8AC3E}">
        <p14:creationId xmlns="" xmlns:p14="http://schemas.microsoft.com/office/powerpoint/2010/main" val="3488417784"/>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7">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7">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1000" fill="hold"/>
                                        <p:tgtEl>
                                          <p:spTgt spid="2"/>
                                        </p:tgtEl>
                                        <p:attrNameLst>
                                          <p:attrName>ppt_w</p:attrName>
                                        </p:attrNameLst>
                                      </p:cBhvr>
                                      <p:tavLst>
                                        <p:tav tm="0">
                                          <p:val>
                                            <p:fltVal val="0"/>
                                          </p:val>
                                        </p:tav>
                                        <p:tav tm="100000">
                                          <p:val>
                                            <p:strVal val="#ppt_w"/>
                                          </p:val>
                                        </p:tav>
                                      </p:tavLst>
                                    </p:anim>
                                    <p:anim calcmode="lin" valueType="num">
                                      <p:cBhvr>
                                        <p:cTn id="15" dur="1000" fill="hold"/>
                                        <p:tgtEl>
                                          <p:spTgt spid="2"/>
                                        </p:tgtEl>
                                        <p:attrNameLst>
                                          <p:attrName>ppt_h</p:attrName>
                                        </p:attrNameLst>
                                      </p:cBhvr>
                                      <p:tavLst>
                                        <p:tav tm="0">
                                          <p:val>
                                            <p:fltVal val="0"/>
                                          </p:val>
                                        </p:tav>
                                        <p:tav tm="100000">
                                          <p:val>
                                            <p:strVal val="#ppt_h"/>
                                          </p:val>
                                        </p:tav>
                                      </p:tavLst>
                                    </p:anim>
                                    <p:anim calcmode="lin" valueType="num">
                                      <p:cBhvr>
                                        <p:cTn id="16" dur="1000" fill="hold"/>
                                        <p:tgtEl>
                                          <p:spTgt spid="2"/>
                                        </p:tgtEl>
                                        <p:attrNameLst>
                                          <p:attrName>style.rotation</p:attrName>
                                        </p:attrNameLst>
                                      </p:cBhvr>
                                      <p:tavLst>
                                        <p:tav tm="0">
                                          <p:val>
                                            <p:fltVal val="90"/>
                                          </p:val>
                                        </p:tav>
                                        <p:tav tm="100000">
                                          <p:val>
                                            <p:fltVal val="0"/>
                                          </p:val>
                                        </p:tav>
                                      </p:tavLst>
                                    </p:anim>
                                    <p:animEffect transition="in" filter="fade">
                                      <p:cBhvr>
                                        <p:cTn id="1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blip>
          <a:srcRect/>
          <a:stretch>
            <a:fillRect t="-4000" b="-4000"/>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3199053" y="2329935"/>
            <a:ext cx="5432898" cy="1862048"/>
          </a:xfrm>
          <a:prstGeom prst="rect">
            <a:avLst/>
          </a:prstGeom>
        </p:spPr>
        <p:txBody>
          <a:bodyPr wrap="none">
            <a:spAutoFit/>
          </a:bodyPr>
          <a:lstStyle/>
          <a:p>
            <a:r>
              <a:rPr lang="en-US" sz="11500" b="1" dirty="0">
                <a:solidFill>
                  <a:schemeClr val="bg1"/>
                </a:solidFill>
                <a:latin typeface="Curlz MT" panose="04040404050702020202" pitchFamily="82" charset="0"/>
              </a:rPr>
              <a:t>C</a:t>
            </a:r>
            <a:r>
              <a:rPr lang="en-US" sz="11500" b="1" dirty="0" smtClean="0">
                <a:solidFill>
                  <a:schemeClr val="bg1"/>
                </a:solidFill>
                <a:latin typeface="Curlz MT" panose="04040404050702020202" pitchFamily="82" charset="0"/>
              </a:rPr>
              <a:t>orridors</a:t>
            </a:r>
            <a:endParaRPr lang="ru-RU" sz="11500" b="1" dirty="0">
              <a:solidFill>
                <a:schemeClr val="bg1"/>
              </a:solidFill>
            </a:endParaRPr>
          </a:p>
        </p:txBody>
      </p:sp>
    </p:spTree>
    <p:extLst>
      <p:ext uri="{BB962C8B-B14F-4D97-AF65-F5344CB8AC3E}">
        <p14:creationId xmlns="" xmlns:p14="http://schemas.microsoft.com/office/powerpoint/2010/main" val="457677706"/>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t="-17000" b="-17000"/>
          </a:stretch>
        </a:blipFill>
        <a:effectLst/>
      </p:bgPr>
    </p:bg>
    <p:spTree>
      <p:nvGrpSpPr>
        <p:cNvPr id="1" name=""/>
        <p:cNvGrpSpPr/>
        <p:nvPr/>
      </p:nvGrpSpPr>
      <p:grpSpPr>
        <a:xfrm>
          <a:off x="0" y="0"/>
          <a:ext cx="0" cy="0"/>
          <a:chOff x="0" y="0"/>
          <a:chExt cx="0" cy="0"/>
        </a:xfrm>
      </p:grpSpPr>
      <p:sp>
        <p:nvSpPr>
          <p:cNvPr id="7" name="Прямоугольник 6"/>
          <p:cNvSpPr/>
          <p:nvPr/>
        </p:nvSpPr>
        <p:spPr>
          <a:xfrm>
            <a:off x="492369" y="3995678"/>
            <a:ext cx="6400800" cy="2308324"/>
          </a:xfrm>
          <a:prstGeom prst="rect">
            <a:avLst/>
          </a:prstGeom>
        </p:spPr>
        <p:txBody>
          <a:bodyPr wrap="square">
            <a:spAutoFit/>
          </a:bodyPr>
          <a:lstStyle/>
          <a:p>
            <a:pPr algn="just"/>
            <a:r>
              <a:rPr lang="en-US" sz="3600" b="1" dirty="0">
                <a:latin typeface="Times New Roman" panose="02020603050405020304" pitchFamily="18" charset="0"/>
                <a:cs typeface="Times New Roman" panose="02020603050405020304" pitchFamily="18" charset="0"/>
              </a:rPr>
              <a:t>The classrooms for the primary school are on the first floor and the classrooms for the high school are on the second floors.</a:t>
            </a:r>
            <a:endParaRPr lang="ru-RU" sz="3600" b="1"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355580033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t="-4000" b="-4000"/>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2891988" y="2376826"/>
            <a:ext cx="6109365" cy="1862048"/>
          </a:xfrm>
          <a:prstGeom prst="rect">
            <a:avLst/>
          </a:prstGeom>
        </p:spPr>
        <p:txBody>
          <a:bodyPr wrap="none">
            <a:spAutoFit/>
          </a:bodyPr>
          <a:lstStyle/>
          <a:p>
            <a:r>
              <a:rPr lang="en-US" sz="11500" b="1" dirty="0" smtClean="0">
                <a:solidFill>
                  <a:schemeClr val="bg1"/>
                </a:solidFill>
                <a:latin typeface="Curlz MT" panose="04040404050702020202" pitchFamily="82" charset="0"/>
              </a:rPr>
              <a:t>Sports </a:t>
            </a:r>
            <a:r>
              <a:rPr lang="en-US" sz="11500" b="1" dirty="0">
                <a:solidFill>
                  <a:schemeClr val="bg1"/>
                </a:solidFill>
                <a:latin typeface="Curlz MT" panose="04040404050702020202" pitchFamily="82" charset="0"/>
              </a:rPr>
              <a:t>hall</a:t>
            </a:r>
            <a:endParaRPr lang="ru-RU" sz="11500" b="1" dirty="0">
              <a:solidFill>
                <a:schemeClr val="bg1"/>
              </a:solidFill>
            </a:endParaRPr>
          </a:p>
        </p:txBody>
      </p:sp>
    </p:spTree>
    <p:extLst>
      <p:ext uri="{BB962C8B-B14F-4D97-AF65-F5344CB8AC3E}">
        <p14:creationId xmlns="" xmlns:p14="http://schemas.microsoft.com/office/powerpoint/2010/main" val="3147502954"/>
      </p:ext>
    </p:extLst>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t="-17000" b="-17000"/>
          </a:stretch>
        </a:blipFill>
        <a:effectLst/>
      </p:bgPr>
    </p:bg>
    <p:spTree>
      <p:nvGrpSpPr>
        <p:cNvPr id="1" name=""/>
        <p:cNvGrpSpPr/>
        <p:nvPr/>
      </p:nvGrpSpPr>
      <p:grpSpPr>
        <a:xfrm>
          <a:off x="0" y="0"/>
          <a:ext cx="0" cy="0"/>
          <a:chOff x="0" y="0"/>
          <a:chExt cx="0" cy="0"/>
        </a:xfrm>
      </p:grpSpPr>
      <p:pic>
        <p:nvPicPr>
          <p:cNvPr id="8" name="Рисунок 7"/>
          <p:cNvPicPr>
            <a:picLocks noChangeAspect="1"/>
          </p:cNvPicPr>
          <p:nvPr/>
        </p:nvPicPr>
        <p:blipFill>
          <a:blip r:embed="rId3"/>
          <a:stretch>
            <a:fillRect/>
          </a:stretch>
        </p:blipFill>
        <p:spPr>
          <a:xfrm>
            <a:off x="0" y="4535223"/>
            <a:ext cx="8650974" cy="2322777"/>
          </a:xfrm>
          <a:prstGeom prst="rect">
            <a:avLst/>
          </a:prstGeom>
        </p:spPr>
      </p:pic>
    </p:spTree>
    <p:extLst>
      <p:ext uri="{BB962C8B-B14F-4D97-AF65-F5344CB8AC3E}">
        <p14:creationId xmlns="" xmlns:p14="http://schemas.microsoft.com/office/powerpoint/2010/main" val="30368108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t="-4000" b="-4000"/>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2331408" y="2181653"/>
            <a:ext cx="6991016" cy="2800767"/>
          </a:xfrm>
          <a:prstGeom prst="rect">
            <a:avLst/>
          </a:prstGeom>
        </p:spPr>
        <p:txBody>
          <a:bodyPr wrap="none">
            <a:spAutoFit/>
          </a:bodyPr>
          <a:lstStyle/>
          <a:p>
            <a:pPr algn="just"/>
            <a:r>
              <a:rPr lang="en-US" sz="8800" b="1" dirty="0">
                <a:solidFill>
                  <a:schemeClr val="bg1"/>
                </a:solidFill>
                <a:latin typeface="Curlz MT" panose="04040404050702020202" pitchFamily="82" charset="0"/>
              </a:rPr>
              <a:t>Manual </a:t>
            </a:r>
            <a:r>
              <a:rPr lang="en-US" sz="8800" b="1" dirty="0" smtClean="0">
                <a:solidFill>
                  <a:schemeClr val="bg1"/>
                </a:solidFill>
                <a:latin typeface="Curlz MT" panose="04040404050702020202" pitchFamily="82" charset="0"/>
              </a:rPr>
              <a:t>training</a:t>
            </a:r>
          </a:p>
          <a:p>
            <a:pPr algn="just"/>
            <a:r>
              <a:rPr lang="en-US" sz="8800" b="1" dirty="0" smtClean="0">
                <a:solidFill>
                  <a:schemeClr val="bg1"/>
                </a:solidFill>
                <a:latin typeface="Curlz MT" panose="04040404050702020202" pitchFamily="82" charset="0"/>
              </a:rPr>
              <a:t>      </a:t>
            </a:r>
            <a:r>
              <a:rPr lang="en-US" sz="8800" b="1" dirty="0">
                <a:solidFill>
                  <a:schemeClr val="bg1"/>
                </a:solidFill>
                <a:latin typeface="Curlz MT" panose="04040404050702020202" pitchFamily="82" charset="0"/>
              </a:rPr>
              <a:t>lessons</a:t>
            </a:r>
            <a:endParaRPr lang="ru-RU" sz="8800" b="1" dirty="0">
              <a:solidFill>
                <a:schemeClr val="bg1"/>
              </a:solidFill>
            </a:endParaRPr>
          </a:p>
        </p:txBody>
      </p:sp>
    </p:spTree>
    <p:extLst>
      <p:ext uri="{BB962C8B-B14F-4D97-AF65-F5344CB8AC3E}">
        <p14:creationId xmlns="" xmlns:p14="http://schemas.microsoft.com/office/powerpoint/2010/main" val="2186809999"/>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t="-17000" b="-17000"/>
          </a:stretch>
        </a:blipFill>
        <a:effectLst/>
      </p:bgPr>
    </p:bg>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cstate="email">
            <a:extLst>
              <a:ext uri="{28A0092B-C50C-407E-A947-70E740481C1C}">
                <a14:useLocalDpi xmlns="" xmlns:a14="http://schemas.microsoft.com/office/drawing/2010/main" val="0"/>
              </a:ext>
            </a:extLst>
          </a:blip>
          <a:stretch>
            <a:fillRect/>
          </a:stretch>
        </p:blipFill>
        <p:spPr>
          <a:xfrm>
            <a:off x="0" y="0"/>
            <a:ext cx="12192000" cy="6858000"/>
          </a:xfrm>
          <a:prstGeom prst="rect">
            <a:avLst/>
          </a:prstGeom>
        </p:spPr>
      </p:pic>
      <p:sp>
        <p:nvSpPr>
          <p:cNvPr id="7" name="Прямоугольник 6"/>
          <p:cNvSpPr/>
          <p:nvPr/>
        </p:nvSpPr>
        <p:spPr>
          <a:xfrm>
            <a:off x="3422821" y="4549676"/>
            <a:ext cx="8769179" cy="2308324"/>
          </a:xfrm>
          <a:prstGeom prst="rect">
            <a:avLst/>
          </a:prstGeom>
        </p:spPr>
        <p:txBody>
          <a:bodyPr wrap="square">
            <a:spAutoFit/>
          </a:bodyPr>
          <a:lstStyle/>
          <a:p>
            <a:pPr algn="ctr"/>
            <a:r>
              <a:rPr lang="en-US" sz="4800" b="1" dirty="0">
                <a:solidFill>
                  <a:schemeClr val="bg1"/>
                </a:solidFill>
                <a:latin typeface="Times New Roman" panose="02020603050405020304" pitchFamily="18" charset="0"/>
                <a:cs typeface="Times New Roman" panose="02020603050405020304" pitchFamily="18" charset="0"/>
              </a:rPr>
              <a:t>We have manual training lessons where boys do woodwork and girls learn how to sew and cook.</a:t>
            </a:r>
            <a:endParaRPr lang="ru-RU" sz="48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77912723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Effect transition="in" filter="fade">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heme/theme1.xml><?xml version="1.0" encoding="utf-8"?>
<a:theme xmlns:a="http://schemas.openxmlformats.org/drawingml/2006/main" name="Office Theme">
  <a:themeElements>
    <a:clrScheme name="Тема Offic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AE6F2518-B084-4896-AF52-66CC2144AA26}"/>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624</TotalTime>
  <Words>342</Words>
  <Application>Microsoft Office PowerPoint</Application>
  <PresentationFormat>Произвольный</PresentationFormat>
  <Paragraphs>32</Paragraphs>
  <Slides>21</Slides>
  <Notes>1</Notes>
  <HiddenSlides>1</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Office Theme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Раиля</dc:creator>
  <cp:lastModifiedBy>1</cp:lastModifiedBy>
  <cp:revision>71</cp:revision>
  <dcterms:created xsi:type="dcterms:W3CDTF">2016-03-02T14:30:09Z</dcterms:created>
  <dcterms:modified xsi:type="dcterms:W3CDTF">2016-09-30T18:26:04Z</dcterms:modified>
</cp:coreProperties>
</file>