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4"/>
  </p:notesMasterIdLst>
  <p:sldIdLst>
    <p:sldId id="256" r:id="rId2"/>
    <p:sldId id="257" r:id="rId3"/>
    <p:sldId id="260" r:id="rId4"/>
    <p:sldId id="261" r:id="rId5"/>
    <p:sldId id="262" r:id="rId6"/>
    <p:sldId id="263" r:id="rId7"/>
    <p:sldId id="264" r:id="rId8"/>
    <p:sldId id="265" r:id="rId9"/>
    <p:sldId id="266" r:id="rId10"/>
    <p:sldId id="258" r:id="rId11"/>
    <p:sldId id="267" r:id="rId12"/>
    <p:sldId id="274" r:id="rId13"/>
    <p:sldId id="273" r:id="rId14"/>
    <p:sldId id="272" r:id="rId15"/>
    <p:sldId id="271" r:id="rId16"/>
    <p:sldId id="270" r:id="rId17"/>
    <p:sldId id="269" r:id="rId18"/>
    <p:sldId id="268" r:id="rId19"/>
    <p:sldId id="275" r:id="rId20"/>
    <p:sldId id="278" r:id="rId21"/>
    <p:sldId id="279" r:id="rId22"/>
    <p:sldId id="277" r:id="rId23"/>
    <p:sldId id="280" r:id="rId24"/>
    <p:sldId id="281" r:id="rId25"/>
    <p:sldId id="282" r:id="rId26"/>
    <p:sldId id="276" r:id="rId27"/>
    <p:sldId id="283" r:id="rId28"/>
    <p:sldId id="259" r:id="rId29"/>
    <p:sldId id="284" r:id="rId30"/>
    <p:sldId id="285" r:id="rId31"/>
    <p:sldId id="286" r:id="rId32"/>
    <p:sldId id="287"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varScale="1">
        <p:scale>
          <a:sx n="62" d="100"/>
          <a:sy n="62" d="100"/>
        </p:scale>
        <p:origin x="90" y="6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68DBDA-B044-45D1-B317-5E946F0F0556}" type="datetimeFigureOut">
              <a:rPr lang="ru-RU" smtClean="0"/>
              <a:t>30.09.2016</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C283D4-736A-45B5-AE8B-23FEA4A09973}" type="slidenum">
              <a:rPr lang="ru-RU" smtClean="0"/>
              <a:t>‹#›</a:t>
            </a:fld>
            <a:endParaRPr lang="ru-RU"/>
          </a:p>
        </p:txBody>
      </p:sp>
    </p:spTree>
    <p:extLst>
      <p:ext uri="{BB962C8B-B14F-4D97-AF65-F5344CB8AC3E}">
        <p14:creationId xmlns:p14="http://schemas.microsoft.com/office/powerpoint/2010/main" val="2240612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4C283D4-736A-45B5-AE8B-23FEA4A09973}" type="slidenum">
              <a:rPr lang="ru-RU" smtClean="0"/>
              <a:t>1</a:t>
            </a:fld>
            <a:endParaRPr lang="ru-RU"/>
          </a:p>
        </p:txBody>
      </p:sp>
    </p:spTree>
    <p:extLst>
      <p:ext uri="{BB962C8B-B14F-4D97-AF65-F5344CB8AC3E}">
        <p14:creationId xmlns:p14="http://schemas.microsoft.com/office/powerpoint/2010/main" val="366981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088AD5C-0FB2-422F-ACEB-7042E4EC44D3}" type="datetime1">
              <a:rPr lang="en-US" smtClean="0"/>
              <a:t>9/30/2016</a:t>
            </a:fld>
            <a:endParaRPr lang="en-US" dirty="0"/>
          </a:p>
        </p:txBody>
      </p:sp>
      <p:sp>
        <p:nvSpPr>
          <p:cNvPr id="5" name="Footer Placeholder 4"/>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DBF0AC2-3B2E-425A-A846-33358BEF1F8F}" type="datetime1">
              <a:rPr lang="en-US" smtClean="0"/>
              <a:t>9/30/2016</a:t>
            </a:fld>
            <a:endParaRPr lang="en-US" dirty="0"/>
          </a:p>
        </p:txBody>
      </p:sp>
      <p:sp>
        <p:nvSpPr>
          <p:cNvPr id="5" name="Footer Placeholder 4"/>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618B7B5-47E8-4BC5-8DC6-2A5B72AD7C37}" type="datetime1">
              <a:rPr lang="en-US" smtClean="0"/>
              <a:t>9/30/2016</a:t>
            </a:fld>
            <a:endParaRPr lang="en-US" dirty="0"/>
          </a:p>
        </p:txBody>
      </p:sp>
      <p:sp>
        <p:nvSpPr>
          <p:cNvPr id="5" name="Footer Placeholder 4"/>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AEF08BAC-C272-4B19-9AEA-938CF5D7F8DB}" type="datetime1">
              <a:rPr lang="en-US" smtClean="0"/>
              <a:t>9/30/2016</a:t>
            </a:fld>
            <a:endParaRPr lang="en-US" dirty="0"/>
          </a:p>
        </p:txBody>
      </p:sp>
      <p:sp>
        <p:nvSpPr>
          <p:cNvPr id="6" name="Footer Placeholder 5"/>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56B0A477-0D4A-45DB-80BE-1CE016F8288C}" type="datetime1">
              <a:rPr lang="en-US" smtClean="0"/>
              <a:t>9/30/2016</a:t>
            </a:fld>
            <a:endParaRPr lang="en-US" dirty="0"/>
          </a:p>
        </p:txBody>
      </p:sp>
      <p:sp>
        <p:nvSpPr>
          <p:cNvPr id="6" name="Footer Placeholder 5"/>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E17AADA6-9E4B-4884-AC92-33235F97B205}" type="datetime1">
              <a:rPr lang="en-US" smtClean="0"/>
              <a:t>9/30/2016</a:t>
            </a:fld>
            <a:endParaRPr lang="en-US" dirty="0"/>
          </a:p>
        </p:txBody>
      </p:sp>
      <p:sp>
        <p:nvSpPr>
          <p:cNvPr id="6" name="Footer Placeholder 5"/>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4AACF01-C751-46CF-BEF4-BED0008A40FC}" type="datetime1">
              <a:rPr lang="en-US" smtClean="0"/>
              <a:t>9/30/2016</a:t>
            </a:fld>
            <a:endParaRPr lang="en-US" dirty="0"/>
          </a:p>
        </p:txBody>
      </p:sp>
      <p:sp>
        <p:nvSpPr>
          <p:cNvPr id="5" name="Footer Placeholder 4"/>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3FC25EC-477F-4C05-917E-114AC77F5847}" type="datetime1">
              <a:rPr lang="en-US" smtClean="0"/>
              <a:t>9/30/2016</a:t>
            </a:fld>
            <a:endParaRPr lang="en-US" dirty="0"/>
          </a:p>
        </p:txBody>
      </p:sp>
      <p:sp>
        <p:nvSpPr>
          <p:cNvPr id="5" name="Footer Placeholder 4"/>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AB2CA9F-0D25-4F7B-BD3A-B5487F79CEED}" type="datetime1">
              <a:rPr lang="en-US" smtClean="0"/>
              <a:t>9/30/2016</a:t>
            </a:fld>
            <a:endParaRPr lang="en-US" dirty="0"/>
          </a:p>
        </p:txBody>
      </p:sp>
      <p:sp>
        <p:nvSpPr>
          <p:cNvPr id="5" name="Footer Placeholder 4"/>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167F41-4AF3-45E6-B571-6A9C5D6B389F}" type="datetime1">
              <a:rPr lang="en-US" smtClean="0"/>
              <a:t>9/30/2016</a:t>
            </a:fld>
            <a:endParaRPr lang="en-US" dirty="0"/>
          </a:p>
        </p:txBody>
      </p:sp>
      <p:sp>
        <p:nvSpPr>
          <p:cNvPr id="5" name="Footer Placeholder 4"/>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AA2454F-1880-461B-8C4C-8E94E2E14DE5}" type="datetime1">
              <a:rPr lang="en-US" smtClean="0"/>
              <a:t>9/30/2016</a:t>
            </a:fld>
            <a:endParaRPr lang="en-US" dirty="0"/>
          </a:p>
        </p:txBody>
      </p:sp>
      <p:sp>
        <p:nvSpPr>
          <p:cNvPr id="6" name="Footer Placeholder 5"/>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95E29EC-4465-44BB-AE4C-EA87762D95F5}" type="datetime1">
              <a:rPr lang="en-US" smtClean="0"/>
              <a:t>9/30/2016</a:t>
            </a:fld>
            <a:endParaRPr lang="en-US" dirty="0"/>
          </a:p>
        </p:txBody>
      </p:sp>
      <p:sp>
        <p:nvSpPr>
          <p:cNvPr id="8" name="Footer Placeholder 7"/>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69D1242-91BB-4757-8288-FB8A8F2A6363}" type="datetime1">
              <a:rPr lang="en-US" smtClean="0"/>
              <a:t>9/30/2016</a:t>
            </a:fld>
            <a:endParaRPr lang="en-US" dirty="0"/>
          </a:p>
        </p:txBody>
      </p:sp>
      <p:sp>
        <p:nvSpPr>
          <p:cNvPr id="4" name="Footer Placeholder 3"/>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0688EC-128B-4758-8E76-12A2E6333725}" type="datetime1">
              <a:rPr lang="en-US" smtClean="0"/>
              <a:t>9/30/2016</a:t>
            </a:fld>
            <a:endParaRPr lang="en-US" dirty="0"/>
          </a:p>
        </p:txBody>
      </p:sp>
      <p:sp>
        <p:nvSpPr>
          <p:cNvPr id="3" name="Footer Placeholder 2"/>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AC682B7-ED4B-49C6-918C-4F171679320F}" type="datetime1">
              <a:rPr lang="en-US" smtClean="0"/>
              <a:t>9/30/2016</a:t>
            </a:fld>
            <a:endParaRPr lang="en-US" dirty="0"/>
          </a:p>
        </p:txBody>
      </p:sp>
      <p:sp>
        <p:nvSpPr>
          <p:cNvPr id="6" name="Footer Placeholder 5"/>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7974221-1EBE-438F-94E4-F365DCAD8F23}" type="datetime1">
              <a:rPr lang="en-US" smtClean="0"/>
              <a:t>9/30/2016</a:t>
            </a:fld>
            <a:endParaRPr lang="en-US" dirty="0"/>
          </a:p>
        </p:txBody>
      </p:sp>
      <p:sp>
        <p:nvSpPr>
          <p:cNvPr id="6" name="Footer Placeholder 5"/>
          <p:cNvSpPr>
            <a:spLocks noGrp="1"/>
          </p:cNvSpPr>
          <p:nvPr>
            <p:ph type="ftr" sz="quarter" idx="11"/>
          </p:nvPr>
        </p:nvSpPr>
        <p:spPr/>
        <p:txBody>
          <a:bodyPr/>
          <a:lstStyle/>
          <a:p>
            <a:r>
              <a:rPr lang="ru-RU" smtClean="0"/>
              <a:t>Презентация подготовлена Трыновой И.А.</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CB72D41-B271-455D-997D-CA0BE0F71377}" type="datetime1">
              <a:rPr lang="en-US" smtClean="0"/>
              <a:t>9/30/2016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ru-RU" smtClean="0"/>
              <a:t>Презентация подготовлена Трыновой И.А.</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sldNum="0" hd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altLang="ru-RU" b="1" dirty="0">
                <a:latin typeface="Times New Roman" panose="02020603050405020304" pitchFamily="18" charset="0"/>
              </a:rPr>
              <a:t>ОРГАНИЗАЦИЯ ПЕРВИЧНОГО УЧЕТА</a:t>
            </a:r>
            <a:endParaRPr lang="ru-RU" dirty="0"/>
          </a:p>
        </p:txBody>
      </p:sp>
      <p:sp>
        <p:nvSpPr>
          <p:cNvPr id="3"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1067632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sp>
        <p:nvSpPr>
          <p:cNvPr id="3" name="Объект 2"/>
          <p:cNvSpPr>
            <a:spLocks noGrp="1"/>
          </p:cNvSpPr>
          <p:nvPr>
            <p:ph idx="1"/>
          </p:nvPr>
        </p:nvSpPr>
        <p:spPr>
          <a:xfrm>
            <a:off x="2592925" y="2020711"/>
            <a:ext cx="8915400" cy="3777622"/>
          </a:xfrm>
        </p:spPr>
        <p:txBody>
          <a:bodyPr>
            <a:noAutofit/>
          </a:bodyPr>
          <a:lstStyle/>
          <a:p>
            <a:pPr>
              <a:lnSpc>
                <a:spcPct val="90000"/>
              </a:lnSpc>
            </a:pPr>
            <a:r>
              <a:rPr lang="ru-RU" altLang="ru-RU" sz="2600" b="1" i="1" dirty="0"/>
              <a:t>По степени типизации:</a:t>
            </a:r>
          </a:p>
          <a:p>
            <a:pPr>
              <a:lnSpc>
                <a:spcPct val="90000"/>
              </a:lnSpc>
              <a:buFontTx/>
              <a:buNone/>
            </a:pPr>
            <a:r>
              <a:rPr lang="ru-RU" altLang="ru-RU" sz="2600" dirty="0"/>
              <a:t> - стандартные;</a:t>
            </a:r>
          </a:p>
          <a:p>
            <a:pPr>
              <a:lnSpc>
                <a:spcPct val="90000"/>
              </a:lnSpc>
              <a:buFontTx/>
              <a:buNone/>
            </a:pPr>
            <a:r>
              <a:rPr lang="ru-RU" altLang="ru-RU" sz="2600" dirty="0"/>
              <a:t> - нестандартные.</a:t>
            </a:r>
          </a:p>
          <a:p>
            <a:pPr>
              <a:lnSpc>
                <a:spcPct val="90000"/>
              </a:lnSpc>
            </a:pPr>
            <a:r>
              <a:rPr lang="ru-RU" altLang="ru-RU" sz="2600" b="1" i="1" dirty="0"/>
              <a:t>По сроку исполнения:</a:t>
            </a:r>
          </a:p>
          <a:p>
            <a:pPr>
              <a:lnSpc>
                <a:spcPct val="90000"/>
              </a:lnSpc>
              <a:buFontTx/>
              <a:buNone/>
            </a:pPr>
            <a:r>
              <a:rPr lang="ru-RU" altLang="ru-RU" sz="2600" dirty="0"/>
              <a:t> - срочные;</a:t>
            </a:r>
          </a:p>
          <a:p>
            <a:pPr>
              <a:lnSpc>
                <a:spcPct val="90000"/>
              </a:lnSpc>
              <a:buFontTx/>
              <a:buNone/>
            </a:pPr>
            <a:r>
              <a:rPr lang="ru-RU" altLang="ru-RU" sz="2600" dirty="0"/>
              <a:t> - несрочные.</a:t>
            </a:r>
          </a:p>
          <a:p>
            <a:pPr>
              <a:lnSpc>
                <a:spcPct val="90000"/>
              </a:lnSpc>
            </a:pPr>
            <a:r>
              <a:rPr lang="ru-RU" altLang="ru-RU" sz="2600" b="1" i="1" dirty="0"/>
              <a:t>По подлинности составления:</a:t>
            </a:r>
          </a:p>
          <a:p>
            <a:pPr>
              <a:lnSpc>
                <a:spcPct val="90000"/>
              </a:lnSpc>
              <a:buFontTx/>
              <a:buNone/>
            </a:pPr>
            <a:r>
              <a:rPr lang="ru-RU" altLang="ru-RU" sz="2600" dirty="0"/>
              <a:t> - подлинные;</a:t>
            </a:r>
          </a:p>
          <a:p>
            <a:pPr>
              <a:lnSpc>
                <a:spcPct val="90000"/>
              </a:lnSpc>
              <a:buFontTx/>
              <a:buNone/>
            </a:pPr>
            <a:r>
              <a:rPr lang="ru-RU" altLang="ru-RU" sz="2600" dirty="0"/>
              <a:t> - копии</a:t>
            </a:r>
            <a:r>
              <a:rPr lang="ru-RU" altLang="ru-RU" sz="2600" dirty="0" smtClean="0"/>
              <a:t>.</a:t>
            </a:r>
            <a:endParaRPr lang="ru-RU" altLang="ru-RU" sz="2600"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330095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sp>
        <p:nvSpPr>
          <p:cNvPr id="3" name="Объект 2"/>
          <p:cNvSpPr>
            <a:spLocks noGrp="1"/>
          </p:cNvSpPr>
          <p:nvPr>
            <p:ph idx="1"/>
          </p:nvPr>
        </p:nvSpPr>
        <p:spPr/>
        <p:txBody>
          <a:bodyPr/>
          <a:lstStyle/>
          <a:p>
            <a:r>
              <a:rPr lang="ru-RU" altLang="ru-RU" sz="2600" b="1" i="1" dirty="0"/>
              <a:t>По назначению</a:t>
            </a:r>
            <a:r>
              <a:rPr lang="ru-RU" altLang="ru-RU" sz="2600" dirty="0"/>
              <a:t>:</a:t>
            </a:r>
          </a:p>
          <a:p>
            <a:pPr>
              <a:buFontTx/>
              <a:buNone/>
            </a:pPr>
            <a:r>
              <a:rPr lang="ru-RU" altLang="ru-RU" sz="2600" dirty="0"/>
              <a:t> - организационно-распорядительные; </a:t>
            </a:r>
          </a:p>
          <a:p>
            <a:pPr>
              <a:buFontTx/>
              <a:buNone/>
            </a:pPr>
            <a:r>
              <a:rPr lang="ru-RU" altLang="ru-RU" sz="2600" dirty="0"/>
              <a:t> - оправдательные документы;</a:t>
            </a:r>
          </a:p>
          <a:p>
            <a:pPr>
              <a:buFontTx/>
              <a:buNone/>
            </a:pPr>
            <a:r>
              <a:rPr lang="ru-RU" altLang="ru-RU" sz="2600" dirty="0"/>
              <a:t> - документы бухгалтерского оформления;</a:t>
            </a:r>
          </a:p>
          <a:p>
            <a:pPr>
              <a:buFontTx/>
              <a:buNone/>
            </a:pPr>
            <a:r>
              <a:rPr lang="ru-RU" altLang="ru-RU" sz="2600" dirty="0"/>
              <a:t> - комбинированные.</a:t>
            </a:r>
          </a:p>
          <a:p>
            <a:pPr marL="0" indent="0">
              <a:buNone/>
            </a:pPr>
            <a:endParaRPr lang="ru-RU"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3942137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sp>
        <p:nvSpPr>
          <p:cNvPr id="3" name="Объект 2"/>
          <p:cNvSpPr>
            <a:spLocks noGrp="1"/>
          </p:cNvSpPr>
          <p:nvPr>
            <p:ph idx="1"/>
          </p:nvPr>
        </p:nvSpPr>
        <p:spPr/>
        <p:txBody>
          <a:bodyPr>
            <a:noAutofit/>
          </a:bodyPr>
          <a:lstStyle/>
          <a:p>
            <a:pPr>
              <a:lnSpc>
                <a:spcPct val="90000"/>
              </a:lnSpc>
            </a:pPr>
            <a:r>
              <a:rPr lang="ru-RU" altLang="ru-RU" sz="2600" i="1" dirty="0"/>
              <a:t>Организационно-распорядительные документы </a:t>
            </a:r>
            <a:r>
              <a:rPr lang="ru-RU" altLang="ru-RU" sz="2600" dirty="0"/>
              <a:t>отражают вопросы общего руководства предприятием и его хозяйственной деятельностью. Они представляют собой приказ о выполнении определенного хозяйственного действия, например, платежное поручение (рис.1) или чек для получения денег из банка.</a:t>
            </a:r>
          </a:p>
          <a:p>
            <a:pPr>
              <a:lnSpc>
                <a:spcPct val="90000"/>
              </a:lnSpc>
            </a:pPr>
            <a:r>
              <a:rPr lang="ru-RU" altLang="ru-RU" sz="2600" dirty="0"/>
              <a:t>Организационно-распорядительные документы составляют работники всех структурных подразделений предприятия</a:t>
            </a:r>
            <a:r>
              <a:rPr lang="ru-RU" altLang="ru-RU" sz="2600" dirty="0" smtClean="0"/>
              <a:t>.</a:t>
            </a:r>
            <a:endParaRPr lang="ru-RU" altLang="ru-RU" sz="2600" i="1"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957019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pic>
        <p:nvPicPr>
          <p:cNvPr id="4" name="Picture 8" descr="сканирование0001"/>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889493" y="1905000"/>
            <a:ext cx="7157618" cy="4383062"/>
          </a:xfrm>
          <a:extLst>
            <a:ext uri="{909E8E84-426E-40DD-AFC4-6F175D3DCCD1}">
              <a14:hiddenFill xmlns:a14="http://schemas.microsoft.com/office/drawing/2010/main">
                <a:solidFill>
                  <a:srgbClr val="FFFFFF"/>
                </a:solidFill>
              </a14:hiddenFill>
            </a:ext>
          </a:extLst>
        </p:spPr>
      </p:pic>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28072621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sp>
        <p:nvSpPr>
          <p:cNvPr id="3" name="Объект 2"/>
          <p:cNvSpPr>
            <a:spLocks noGrp="1"/>
          </p:cNvSpPr>
          <p:nvPr>
            <p:ph idx="1"/>
          </p:nvPr>
        </p:nvSpPr>
        <p:spPr/>
        <p:txBody>
          <a:bodyPr>
            <a:normAutofit/>
          </a:bodyPr>
          <a:lstStyle/>
          <a:p>
            <a:r>
              <a:rPr lang="ru-RU" altLang="ru-RU" sz="2600" i="1" dirty="0"/>
              <a:t>Оправдательные</a:t>
            </a:r>
            <a:r>
              <a:rPr lang="ru-RU" altLang="ru-RU" sz="2600" dirty="0"/>
              <a:t> </a:t>
            </a:r>
            <a:r>
              <a:rPr lang="ru-RU" altLang="ru-RU" sz="2600" i="1" dirty="0"/>
              <a:t>документы </a:t>
            </a:r>
            <a:r>
              <a:rPr lang="ru-RU" altLang="ru-RU" sz="2600" dirty="0"/>
              <a:t>составляют и подписывают лица, ответственные за осуществление ФХЖ и его оформление. Они подтверждают совершение хозяйственного факта, а для материально ответственных лиц считаются оправданием в расходовании или получении ценностей, например, приходный кассовый ордер (рис.2)  </a:t>
            </a:r>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15133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pic>
        <p:nvPicPr>
          <p:cNvPr id="4" name="Picture 6" descr="сканирование0002"/>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592925" y="1905000"/>
            <a:ext cx="7598855" cy="4724400"/>
          </a:xfrm>
          <a:extLst>
            <a:ext uri="{909E8E84-426E-40DD-AFC4-6F175D3DCCD1}">
              <a14:hiddenFill xmlns:a14="http://schemas.microsoft.com/office/drawing/2010/main">
                <a:solidFill>
                  <a:srgbClr val="FFFFFF"/>
                </a:solidFill>
              </a14:hiddenFill>
            </a:ext>
          </a:extLst>
        </p:spPr>
      </p:pic>
      <p:sp>
        <p:nvSpPr>
          <p:cNvPr id="5" name="Нижний колонтитул 2"/>
          <p:cNvSpPr>
            <a:spLocks noGrp="1"/>
          </p:cNvSpPr>
          <p:nvPr>
            <p:ph type="ftr" sz="quarter" idx="11"/>
          </p:nvPr>
        </p:nvSpPr>
        <p:spPr>
          <a:xfrm>
            <a:off x="4418013" y="6446837"/>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641051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sp>
        <p:nvSpPr>
          <p:cNvPr id="3" name="Объект 2"/>
          <p:cNvSpPr>
            <a:spLocks noGrp="1"/>
          </p:cNvSpPr>
          <p:nvPr>
            <p:ph idx="1"/>
          </p:nvPr>
        </p:nvSpPr>
        <p:spPr/>
        <p:txBody>
          <a:bodyPr>
            <a:normAutofit/>
          </a:bodyPr>
          <a:lstStyle/>
          <a:p>
            <a:pPr>
              <a:lnSpc>
                <a:spcPct val="80000"/>
              </a:lnSpc>
            </a:pPr>
            <a:r>
              <a:rPr lang="ru-RU" altLang="ru-RU" sz="2600" i="1" dirty="0"/>
              <a:t>Документы бухгалтерского оформления </a:t>
            </a:r>
            <a:r>
              <a:rPr lang="ru-RU" altLang="ru-RU" sz="2600" dirty="0"/>
              <a:t>составляются на основе распорядительных и оправдательных документов для систематизации учетных записей и определения корреспонденции счетов.</a:t>
            </a:r>
          </a:p>
          <a:p>
            <a:pPr>
              <a:lnSpc>
                <a:spcPct val="80000"/>
              </a:lnSpc>
            </a:pPr>
            <a:r>
              <a:rPr lang="ru-RU" altLang="ru-RU" sz="2600" dirty="0"/>
              <a:t>Они прилагаются к распорядительным и оправдательным документам и самостоятельного значения не имеют, кроме случая, когда бухгалтер составляет справки и расчеты на основе действующих инструкций о начислении амортизации основных средств и пр</a:t>
            </a:r>
            <a:r>
              <a:rPr lang="ru-RU" altLang="ru-RU" sz="2600" dirty="0" smtClean="0"/>
              <a:t>.</a:t>
            </a:r>
            <a:endParaRPr lang="ru-RU" altLang="ru-RU" sz="2600"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3333839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sp>
        <p:nvSpPr>
          <p:cNvPr id="3" name="Объект 2"/>
          <p:cNvSpPr>
            <a:spLocks noGrp="1"/>
          </p:cNvSpPr>
          <p:nvPr>
            <p:ph idx="1"/>
          </p:nvPr>
        </p:nvSpPr>
        <p:spPr/>
        <p:txBody>
          <a:bodyPr>
            <a:normAutofit/>
          </a:bodyPr>
          <a:lstStyle/>
          <a:p>
            <a:r>
              <a:rPr lang="ru-RU" altLang="ru-RU" sz="2600" i="1" dirty="0"/>
              <a:t>Комбинированные документы</a:t>
            </a:r>
            <a:r>
              <a:rPr lang="ru-RU" altLang="ru-RU" sz="2600" dirty="0"/>
              <a:t> (рис.3) сочетают в себе разные виды документов, например, распорядительных и оправдательных и бухгалтерского оформления (расходный кассовый ордер, в котором сочетаются распоряжение на выдачу, оправдание расхода денег кассиром и указание корреспондирующего счета для записи операций</a:t>
            </a:r>
            <a:r>
              <a:rPr lang="ru-RU" altLang="ru-RU" sz="2600" dirty="0" smtClean="0"/>
              <a:t>).</a:t>
            </a:r>
            <a:endParaRPr lang="ru-RU" altLang="ru-RU" sz="2600" i="1"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33663613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pic>
        <p:nvPicPr>
          <p:cNvPr id="4" name="Picture 6" descr="сканирование0003"/>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572001" y="1806221"/>
            <a:ext cx="3324288" cy="4869563"/>
          </a:xfrm>
          <a:extLst>
            <a:ext uri="{909E8E84-426E-40DD-AFC4-6F175D3DCCD1}">
              <a14:hiddenFill xmlns:a14="http://schemas.microsoft.com/office/drawing/2010/main">
                <a:solidFill>
                  <a:srgbClr val="FFFFFF"/>
                </a:solidFill>
              </a14:hiddenFill>
            </a:ext>
          </a:extLst>
        </p:spPr>
      </p:pic>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459129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sp>
        <p:nvSpPr>
          <p:cNvPr id="3" name="Объект 2"/>
          <p:cNvSpPr>
            <a:spLocks noGrp="1"/>
          </p:cNvSpPr>
          <p:nvPr>
            <p:ph idx="1"/>
          </p:nvPr>
        </p:nvSpPr>
        <p:spPr/>
        <p:txBody>
          <a:bodyPr>
            <a:noAutofit/>
          </a:bodyPr>
          <a:lstStyle/>
          <a:p>
            <a:r>
              <a:rPr lang="ru-RU" altLang="ru-RU" sz="2600" b="1" i="1" dirty="0"/>
              <a:t>По степени обобщения:</a:t>
            </a:r>
          </a:p>
          <a:p>
            <a:pPr>
              <a:buFontTx/>
              <a:buNone/>
            </a:pPr>
            <a:r>
              <a:rPr lang="ru-RU" altLang="ru-RU" sz="2600" dirty="0"/>
              <a:t> - </a:t>
            </a:r>
            <a:r>
              <a:rPr lang="ru-RU" altLang="ru-RU" sz="2600" i="1" dirty="0"/>
              <a:t>документы первичного оформления</a:t>
            </a:r>
            <a:r>
              <a:rPr lang="ru-RU" altLang="ru-RU" sz="2600" dirty="0"/>
              <a:t>. Составляются в момент совершения ФХЖ, например, накладная (рис.4);</a:t>
            </a:r>
          </a:p>
          <a:p>
            <a:pPr>
              <a:buFontTx/>
              <a:buNone/>
            </a:pPr>
            <a:r>
              <a:rPr lang="ru-RU" altLang="ru-RU" sz="2600" dirty="0"/>
              <a:t> - </a:t>
            </a:r>
            <a:r>
              <a:rPr lang="ru-RU" altLang="ru-RU" sz="2600" i="1" dirty="0"/>
              <a:t>документы вторичные (сводные).</a:t>
            </a:r>
            <a:r>
              <a:rPr lang="ru-RU" altLang="ru-RU" sz="2600" dirty="0"/>
              <a:t> Обобщают данные первичных документов, например, авансовый отчет, к которому прилагаются документы (проездные билеты, квитанции об уплате за проживание в гостинице и т.д.). </a:t>
            </a:r>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693540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b="1" dirty="0">
                <a:solidFill>
                  <a:srgbClr val="000099"/>
                </a:solidFill>
              </a:rPr>
              <a:t>Первичные учетные документы </a:t>
            </a:r>
            <a:r>
              <a:rPr lang="ru-RU" altLang="ru-RU" b="1" dirty="0" smtClean="0">
                <a:solidFill>
                  <a:srgbClr val="000099"/>
                </a:solidFill>
              </a:rPr>
              <a:t/>
            </a:r>
            <a:br>
              <a:rPr lang="ru-RU" altLang="ru-RU" b="1" dirty="0" smtClean="0">
                <a:solidFill>
                  <a:srgbClr val="000099"/>
                </a:solidFill>
              </a:rPr>
            </a:br>
            <a:r>
              <a:rPr lang="ru-RU" altLang="ru-RU" b="1" dirty="0" smtClean="0">
                <a:solidFill>
                  <a:srgbClr val="000099"/>
                </a:solidFill>
              </a:rPr>
              <a:t>и </a:t>
            </a:r>
            <a:r>
              <a:rPr lang="ru-RU" altLang="ru-RU" b="1" dirty="0">
                <a:solidFill>
                  <a:srgbClr val="000099"/>
                </a:solidFill>
              </a:rPr>
              <a:t>их содержание</a:t>
            </a:r>
            <a:endParaRPr lang="ru-RU" dirty="0"/>
          </a:p>
        </p:txBody>
      </p:sp>
      <p:sp>
        <p:nvSpPr>
          <p:cNvPr id="3" name="Объект 2"/>
          <p:cNvSpPr>
            <a:spLocks noGrp="1"/>
          </p:cNvSpPr>
          <p:nvPr>
            <p:ph idx="1"/>
          </p:nvPr>
        </p:nvSpPr>
        <p:spPr/>
        <p:txBody>
          <a:bodyPr>
            <a:noAutofit/>
          </a:bodyPr>
          <a:lstStyle/>
          <a:p>
            <a:pPr>
              <a:lnSpc>
                <a:spcPct val="90000"/>
              </a:lnSpc>
            </a:pPr>
            <a:r>
              <a:rPr lang="ru-RU" altLang="ru-RU" sz="2600" dirty="0"/>
              <a:t>Все факты хозяйственной деятельности </a:t>
            </a:r>
            <a:r>
              <a:rPr lang="ru-RU" altLang="ru-RU" sz="2600" dirty="0" smtClean="0"/>
              <a:t>находят </a:t>
            </a:r>
            <a:r>
              <a:rPr lang="ru-RU" altLang="ru-RU" sz="2600" dirty="0"/>
              <a:t>сплошное и непрерывное отражение на счетах бухгалтерского учета на основе первичных документов, подтверждающих их законность и достоверность</a:t>
            </a:r>
          </a:p>
          <a:p>
            <a:pPr>
              <a:lnSpc>
                <a:spcPct val="90000"/>
              </a:lnSpc>
            </a:pPr>
            <a:r>
              <a:rPr lang="ru-RU" altLang="ru-RU" sz="2600" b="1" i="1" dirty="0"/>
              <a:t>Первичный учетный документ</a:t>
            </a:r>
            <a:r>
              <a:rPr lang="ru-RU" altLang="ru-RU" sz="2600" dirty="0"/>
              <a:t> – это оформленное в установленном порядке письменное свидетельство о совершенном факте хозяйственной </a:t>
            </a:r>
            <a:r>
              <a:rPr lang="ru-RU" altLang="ru-RU" sz="2600" dirty="0" smtClean="0"/>
              <a:t>деятельности, </a:t>
            </a:r>
            <a:r>
              <a:rPr lang="ru-RU" altLang="ru-RU" sz="2600" dirty="0"/>
              <a:t>придающее ему юридическую силу.</a:t>
            </a:r>
          </a:p>
          <a:p>
            <a:pPr>
              <a:lnSpc>
                <a:spcPct val="90000"/>
              </a:lnSpc>
            </a:pPr>
            <a:r>
              <a:rPr lang="ru-RU" altLang="ru-RU" sz="2600" dirty="0"/>
              <a:t>«Нет документа – нет записи</a:t>
            </a:r>
            <a:r>
              <a:rPr lang="ru-RU" altLang="ru-RU" sz="2600" dirty="0" smtClean="0"/>
              <a:t>»</a:t>
            </a:r>
            <a:endParaRPr lang="ru-RU" altLang="ru-RU" sz="2600" dirty="0"/>
          </a:p>
        </p:txBody>
      </p:sp>
      <p:sp>
        <p:nvSpPr>
          <p:cNvPr id="5" name="Нижний колонтитул 2"/>
          <p:cNvSpPr txBox="1">
            <a:spLocks/>
          </p:cNvSpPr>
          <p:nvPr/>
        </p:nvSpPr>
        <p:spPr>
          <a:xfrm>
            <a:off x="4418013" y="6372875"/>
            <a:ext cx="7619999"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ru-RU" sz="1100" b="1" i="1" smtClean="0">
                <a:solidFill>
                  <a:schemeClr val="accent4">
                    <a:lumMod val="50000"/>
                  </a:schemeClr>
                </a:solidFill>
              </a:rPr>
              <a:t>Презентация подготовлена Трыновой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21088691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pic>
        <p:nvPicPr>
          <p:cNvPr id="4" name="Picture 6" descr="сканирование0004"/>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244623" y="1761066"/>
            <a:ext cx="3485915" cy="5004803"/>
          </a:xfrm>
          <a:extLst>
            <a:ext uri="{909E8E84-426E-40DD-AFC4-6F175D3DCCD1}">
              <a14:hiddenFill xmlns:a14="http://schemas.microsoft.com/office/drawing/2010/main">
                <a:solidFill>
                  <a:srgbClr val="FFFFFF"/>
                </a:solidFill>
              </a14:hiddenFill>
            </a:ext>
          </a:extLst>
        </p:spPr>
      </p:pic>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2027572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sp>
        <p:nvSpPr>
          <p:cNvPr id="3" name="Объект 2"/>
          <p:cNvSpPr>
            <a:spLocks noGrp="1"/>
          </p:cNvSpPr>
          <p:nvPr>
            <p:ph idx="1"/>
          </p:nvPr>
        </p:nvSpPr>
        <p:spPr/>
        <p:txBody>
          <a:bodyPr>
            <a:normAutofit lnSpcReduction="10000"/>
          </a:bodyPr>
          <a:lstStyle/>
          <a:p>
            <a:pPr>
              <a:lnSpc>
                <a:spcPct val="90000"/>
              </a:lnSpc>
            </a:pPr>
            <a:r>
              <a:rPr lang="ru-RU" altLang="ru-RU" sz="2600" b="1" i="1" dirty="0"/>
              <a:t>По способу охвата фактов хозяйственной </a:t>
            </a:r>
            <a:r>
              <a:rPr lang="ru-RU" altLang="ru-RU" sz="2600" b="1" i="1" dirty="0" smtClean="0"/>
              <a:t>деятельности:</a:t>
            </a:r>
            <a:endParaRPr lang="ru-RU" altLang="ru-RU" sz="2600" b="1" i="1" dirty="0"/>
          </a:p>
          <a:p>
            <a:pPr>
              <a:lnSpc>
                <a:spcPct val="90000"/>
              </a:lnSpc>
              <a:buFontTx/>
              <a:buNone/>
            </a:pPr>
            <a:r>
              <a:rPr lang="ru-RU" altLang="ru-RU" sz="2600" b="1" i="1" dirty="0"/>
              <a:t> </a:t>
            </a:r>
            <a:r>
              <a:rPr lang="ru-RU" altLang="ru-RU" sz="2600" dirty="0"/>
              <a:t>- </a:t>
            </a:r>
            <a:r>
              <a:rPr lang="ru-RU" altLang="ru-RU" sz="2600" i="1" dirty="0"/>
              <a:t>разовые документы</a:t>
            </a:r>
            <a:r>
              <a:rPr lang="ru-RU" altLang="ru-RU" sz="2600" dirty="0"/>
              <a:t>. Служат для оформления одного </a:t>
            </a:r>
            <a:r>
              <a:rPr lang="ru-RU" altLang="ru-RU" sz="2600" dirty="0" smtClean="0"/>
              <a:t>ФХД </a:t>
            </a:r>
            <a:r>
              <a:rPr lang="ru-RU" altLang="ru-RU" sz="2600" dirty="0"/>
              <a:t>(приходные и расходные кассовые ордера и др.);</a:t>
            </a:r>
          </a:p>
          <a:p>
            <a:pPr>
              <a:lnSpc>
                <a:spcPct val="90000"/>
              </a:lnSpc>
              <a:buFontTx/>
              <a:buNone/>
            </a:pPr>
            <a:r>
              <a:rPr lang="ru-RU" altLang="ru-RU" sz="2600" dirty="0"/>
              <a:t> - </a:t>
            </a:r>
            <a:r>
              <a:rPr lang="ru-RU" altLang="ru-RU" sz="2600" i="1" dirty="0"/>
              <a:t>накопительные документы</a:t>
            </a:r>
            <a:r>
              <a:rPr lang="ru-RU" altLang="ru-RU" sz="2600" dirty="0"/>
              <a:t>. Применяются для оформления нескольких однородных и периодически повторяющихся </a:t>
            </a:r>
            <a:r>
              <a:rPr lang="ru-RU" altLang="ru-RU" sz="2600" dirty="0" smtClean="0"/>
              <a:t>ФХД </a:t>
            </a:r>
            <a:r>
              <a:rPr lang="ru-RU" altLang="ru-RU" sz="2600" dirty="0"/>
              <a:t>(накопительный рабочий наряд, </a:t>
            </a:r>
            <a:r>
              <a:rPr lang="ru-RU" altLang="ru-RU" sz="2600" dirty="0" err="1"/>
              <a:t>лимитно</a:t>
            </a:r>
            <a:r>
              <a:rPr lang="ru-RU" altLang="ru-RU" sz="2600" dirty="0"/>
              <a:t>-заработная карта и др.)</a:t>
            </a:r>
          </a:p>
          <a:p>
            <a:endParaRPr lang="ru-RU"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30910535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sp>
        <p:nvSpPr>
          <p:cNvPr id="3" name="Объект 2"/>
          <p:cNvSpPr>
            <a:spLocks noGrp="1"/>
          </p:cNvSpPr>
          <p:nvPr>
            <p:ph idx="1"/>
          </p:nvPr>
        </p:nvSpPr>
        <p:spPr/>
        <p:txBody>
          <a:bodyPr>
            <a:normAutofit/>
          </a:bodyPr>
          <a:lstStyle/>
          <a:p>
            <a:pPr>
              <a:lnSpc>
                <a:spcPct val="90000"/>
              </a:lnSpc>
            </a:pPr>
            <a:r>
              <a:rPr lang="ru-RU" altLang="ru-RU" sz="2600" b="1" i="1" dirty="0"/>
              <a:t>По месту составления:</a:t>
            </a:r>
          </a:p>
          <a:p>
            <a:pPr>
              <a:lnSpc>
                <a:spcPct val="90000"/>
              </a:lnSpc>
              <a:buFontTx/>
              <a:buNone/>
            </a:pPr>
            <a:r>
              <a:rPr lang="ru-RU" altLang="ru-RU" sz="2600" b="1" i="1" dirty="0"/>
              <a:t> </a:t>
            </a:r>
            <a:r>
              <a:rPr lang="ru-RU" altLang="ru-RU" sz="2600" dirty="0"/>
              <a:t>- </a:t>
            </a:r>
            <a:r>
              <a:rPr lang="ru-RU" altLang="ru-RU" sz="2600" i="1" dirty="0"/>
              <a:t>внутренние документы</a:t>
            </a:r>
            <a:r>
              <a:rPr lang="ru-RU" altLang="ru-RU" sz="2600" dirty="0"/>
              <a:t> (рис.5). Оформляются и применяются внутри одного предприятия (путевые листы, акты и др.);</a:t>
            </a:r>
          </a:p>
          <a:p>
            <a:pPr>
              <a:lnSpc>
                <a:spcPct val="90000"/>
              </a:lnSpc>
              <a:buFontTx/>
              <a:buNone/>
            </a:pPr>
            <a:r>
              <a:rPr lang="ru-RU" altLang="ru-RU" sz="2600" dirty="0"/>
              <a:t>- </a:t>
            </a:r>
            <a:r>
              <a:rPr lang="ru-RU" altLang="ru-RU" sz="2600" i="1" dirty="0"/>
              <a:t>внешние документы</a:t>
            </a:r>
            <a:r>
              <a:rPr lang="ru-RU" altLang="ru-RU" sz="2600" dirty="0"/>
              <a:t>. Поступают от других физических и юридических лиц (товарно-транспортные накладные, счета-фактуры от поставщиков и др</a:t>
            </a:r>
            <a:r>
              <a:rPr lang="ru-RU" altLang="ru-RU" sz="2600" dirty="0" smtClean="0"/>
              <a:t>.).</a:t>
            </a:r>
            <a:endParaRPr lang="ru-RU" altLang="ru-RU" sz="2600"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6431329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pic>
        <p:nvPicPr>
          <p:cNvPr id="4" name="Picture 8" descr="сканирование0005"/>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390209" y="1905000"/>
            <a:ext cx="7721813" cy="4724400"/>
          </a:xfrm>
          <a:extLst>
            <a:ext uri="{909E8E84-426E-40DD-AFC4-6F175D3DCCD1}">
              <a14:hiddenFill xmlns:a14="http://schemas.microsoft.com/office/drawing/2010/main">
                <a:solidFill>
                  <a:srgbClr val="FFFFFF"/>
                </a:solidFill>
              </a14:hiddenFill>
            </a:ext>
          </a:extLst>
        </p:spPr>
      </p:pic>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41789868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sp>
        <p:nvSpPr>
          <p:cNvPr id="3" name="Объект 2"/>
          <p:cNvSpPr>
            <a:spLocks noGrp="1"/>
          </p:cNvSpPr>
          <p:nvPr>
            <p:ph idx="1"/>
          </p:nvPr>
        </p:nvSpPr>
        <p:spPr/>
        <p:txBody>
          <a:bodyPr>
            <a:normAutofit/>
          </a:bodyPr>
          <a:lstStyle/>
          <a:p>
            <a:r>
              <a:rPr lang="ru-RU" altLang="ru-RU" sz="2600" b="1" i="1" dirty="0"/>
              <a:t>По количеству учетных позиций:</a:t>
            </a:r>
          </a:p>
          <a:p>
            <a:pPr>
              <a:buFontTx/>
              <a:buNone/>
            </a:pPr>
            <a:r>
              <a:rPr lang="ru-RU" altLang="ru-RU" sz="2600" b="1" i="1" dirty="0"/>
              <a:t> </a:t>
            </a:r>
            <a:r>
              <a:rPr lang="ru-RU" altLang="ru-RU" sz="2600" i="1" dirty="0"/>
              <a:t>- однострочные документы. </a:t>
            </a:r>
            <a:r>
              <a:rPr lang="ru-RU" altLang="ru-RU" sz="2600" dirty="0"/>
              <a:t>Содержат одну позицию (наряд на выполнение какой-либо работы);</a:t>
            </a:r>
          </a:p>
          <a:p>
            <a:pPr>
              <a:buFontTx/>
              <a:buNone/>
            </a:pPr>
            <a:r>
              <a:rPr lang="ru-RU" altLang="ru-RU" sz="2600" dirty="0"/>
              <a:t> - </a:t>
            </a:r>
            <a:r>
              <a:rPr lang="ru-RU" altLang="ru-RU" sz="2600" i="1" dirty="0"/>
              <a:t>многострочные документы. </a:t>
            </a:r>
            <a:r>
              <a:rPr lang="ru-RU" altLang="ru-RU" sz="2600" dirty="0"/>
              <a:t>Состоят из нескольких позиций и наименований (счет, товарно-транспортная накладная). </a:t>
            </a:r>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23901206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Классификация </a:t>
            </a:r>
            <a:br>
              <a:rPr lang="ru-RU" altLang="ru-RU" b="1" dirty="0">
                <a:solidFill>
                  <a:srgbClr val="000099"/>
                </a:solidFill>
              </a:rPr>
            </a:br>
            <a:r>
              <a:rPr lang="ru-RU" altLang="ru-RU" b="1" dirty="0" smtClean="0">
                <a:solidFill>
                  <a:srgbClr val="000099"/>
                </a:solidFill>
              </a:rPr>
              <a:t>первичных </a:t>
            </a:r>
            <a:r>
              <a:rPr lang="ru-RU" altLang="ru-RU" b="1" dirty="0">
                <a:solidFill>
                  <a:srgbClr val="000099"/>
                </a:solidFill>
              </a:rPr>
              <a:t>учетных документов</a:t>
            </a:r>
            <a:endParaRPr lang="ru-RU" b="1" dirty="0">
              <a:solidFill>
                <a:srgbClr val="000099"/>
              </a:solidFill>
            </a:endParaRPr>
          </a:p>
        </p:txBody>
      </p:sp>
      <p:sp>
        <p:nvSpPr>
          <p:cNvPr id="3" name="Объект 2"/>
          <p:cNvSpPr>
            <a:spLocks noGrp="1"/>
          </p:cNvSpPr>
          <p:nvPr>
            <p:ph idx="1"/>
          </p:nvPr>
        </p:nvSpPr>
        <p:spPr/>
        <p:txBody>
          <a:bodyPr>
            <a:noAutofit/>
          </a:bodyPr>
          <a:lstStyle/>
          <a:p>
            <a:pPr>
              <a:lnSpc>
                <a:spcPct val="90000"/>
              </a:lnSpc>
            </a:pPr>
            <a:r>
              <a:rPr lang="ru-RU" altLang="ru-RU" sz="2600" b="1" i="1" dirty="0"/>
              <a:t>По характеру </a:t>
            </a:r>
            <a:r>
              <a:rPr lang="ru-RU" altLang="ru-RU" sz="2600" b="1" i="1" dirty="0" smtClean="0"/>
              <a:t>ФХД:</a:t>
            </a:r>
            <a:endParaRPr lang="ru-RU" altLang="ru-RU" sz="2600" b="1" i="1" dirty="0"/>
          </a:p>
          <a:p>
            <a:pPr>
              <a:lnSpc>
                <a:spcPct val="90000"/>
              </a:lnSpc>
              <a:buFontTx/>
              <a:buNone/>
            </a:pPr>
            <a:r>
              <a:rPr lang="ru-RU" altLang="ru-RU" sz="2600" dirty="0"/>
              <a:t> - кассовые;</a:t>
            </a:r>
          </a:p>
          <a:p>
            <a:pPr>
              <a:lnSpc>
                <a:spcPct val="90000"/>
              </a:lnSpc>
              <a:buFontTx/>
              <a:buNone/>
            </a:pPr>
            <a:r>
              <a:rPr lang="ru-RU" altLang="ru-RU" sz="2600" dirty="0"/>
              <a:t> - банковские;</a:t>
            </a:r>
          </a:p>
          <a:p>
            <a:pPr>
              <a:lnSpc>
                <a:spcPct val="90000"/>
              </a:lnSpc>
              <a:buFontTx/>
              <a:buNone/>
            </a:pPr>
            <a:r>
              <a:rPr lang="ru-RU" altLang="ru-RU" sz="2600" dirty="0"/>
              <a:t> - материальные;</a:t>
            </a:r>
          </a:p>
          <a:p>
            <a:pPr>
              <a:lnSpc>
                <a:spcPct val="90000"/>
              </a:lnSpc>
              <a:buFontTx/>
              <a:buNone/>
            </a:pPr>
            <a:r>
              <a:rPr lang="ru-RU" altLang="ru-RU" sz="2600" dirty="0"/>
              <a:t> - расчетные.</a:t>
            </a:r>
          </a:p>
          <a:p>
            <a:pPr>
              <a:lnSpc>
                <a:spcPct val="90000"/>
              </a:lnSpc>
            </a:pPr>
            <a:r>
              <a:rPr lang="ru-RU" altLang="ru-RU" sz="2600" b="1" i="1" dirty="0"/>
              <a:t>По авторскому составлению:</a:t>
            </a:r>
          </a:p>
          <a:p>
            <a:pPr>
              <a:lnSpc>
                <a:spcPct val="90000"/>
              </a:lnSpc>
              <a:buFontTx/>
              <a:buNone/>
            </a:pPr>
            <a:r>
              <a:rPr lang="ru-RU" altLang="ru-RU" sz="2600" dirty="0"/>
              <a:t> - служебные;</a:t>
            </a:r>
          </a:p>
          <a:p>
            <a:pPr>
              <a:lnSpc>
                <a:spcPct val="90000"/>
              </a:lnSpc>
              <a:buFontTx/>
              <a:buNone/>
            </a:pPr>
            <a:r>
              <a:rPr lang="ru-RU" altLang="ru-RU" sz="2600" dirty="0"/>
              <a:t> - личные</a:t>
            </a:r>
            <a:r>
              <a:rPr lang="ru-RU" altLang="ru-RU" sz="2600" dirty="0" smtClean="0"/>
              <a:t>.</a:t>
            </a:r>
            <a:endParaRPr lang="ru-RU" altLang="ru-RU" sz="2600"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8134924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Стандартизация и унификация первичных документов</a:t>
            </a:r>
            <a:endParaRPr lang="ru-RU" b="1" dirty="0">
              <a:solidFill>
                <a:srgbClr val="000099"/>
              </a:solidFill>
            </a:endParaRPr>
          </a:p>
        </p:txBody>
      </p:sp>
      <p:sp>
        <p:nvSpPr>
          <p:cNvPr id="3" name="Объект 2"/>
          <p:cNvSpPr>
            <a:spLocks noGrp="1"/>
          </p:cNvSpPr>
          <p:nvPr>
            <p:ph idx="1"/>
          </p:nvPr>
        </p:nvSpPr>
        <p:spPr/>
        <p:txBody>
          <a:bodyPr>
            <a:noAutofit/>
          </a:bodyPr>
          <a:lstStyle/>
          <a:p>
            <a:r>
              <a:rPr lang="ru-RU" altLang="ru-RU" sz="2600" dirty="0"/>
              <a:t>Централизованная разработка документов одной формы на однородные операции, совершаемые различными организациями, с целью упрощения заполнения, оформления и обработки первичной документации называется </a:t>
            </a:r>
            <a:r>
              <a:rPr lang="ru-RU" altLang="ru-RU" sz="2600" b="1" i="1" dirty="0"/>
              <a:t>унификацией.</a:t>
            </a:r>
          </a:p>
          <a:p>
            <a:r>
              <a:rPr lang="ru-RU" altLang="ru-RU" sz="2600" dirty="0"/>
              <a:t>Установление строго определенных размеров бланков типовых документов получило название</a:t>
            </a:r>
            <a:r>
              <a:rPr lang="ru-RU" altLang="ru-RU" sz="2600" b="1" i="1" dirty="0"/>
              <a:t> стандартизации</a:t>
            </a:r>
            <a:r>
              <a:rPr lang="ru-RU" altLang="ru-RU" sz="2600" b="1" i="1" dirty="0" smtClean="0"/>
              <a:t>.</a:t>
            </a:r>
            <a:endParaRPr lang="ru-RU" altLang="ru-RU" sz="2600" b="1" i="1"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20837023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Стандартизация и унификация первичных документов</a:t>
            </a:r>
            <a:endParaRPr lang="ru-RU" b="1" dirty="0">
              <a:solidFill>
                <a:srgbClr val="000099"/>
              </a:solidFill>
            </a:endParaRPr>
          </a:p>
        </p:txBody>
      </p:sp>
      <p:sp>
        <p:nvSpPr>
          <p:cNvPr id="3" name="Объект 2"/>
          <p:cNvSpPr>
            <a:spLocks noGrp="1"/>
          </p:cNvSpPr>
          <p:nvPr>
            <p:ph idx="1"/>
          </p:nvPr>
        </p:nvSpPr>
        <p:spPr>
          <a:xfrm>
            <a:off x="2589211" y="2133600"/>
            <a:ext cx="9185099" cy="3777622"/>
          </a:xfrm>
        </p:spPr>
        <p:txBody>
          <a:bodyPr>
            <a:noAutofit/>
          </a:bodyPr>
          <a:lstStyle/>
          <a:p>
            <a:r>
              <a:rPr lang="ru-RU" altLang="ru-RU" sz="2600" dirty="0"/>
              <a:t>В Росси установлена система стандартов, в которых определены назначение и виды документов, требования к их составлению.</a:t>
            </a:r>
          </a:p>
          <a:p>
            <a:r>
              <a:rPr lang="ru-RU" altLang="ru-RU" sz="2600" dirty="0"/>
              <a:t>С 1998 г. формы первичной учетной документации разрабатываются Государственным комитетом РФ по статистике по согласованию с Министерством финансов и Министерством экономики РФ, а документы по учету банковских операций разрабатываются Центральным банком РФ</a:t>
            </a:r>
            <a:r>
              <a:rPr lang="ru-RU" altLang="ru-RU" sz="2600" dirty="0" smtClean="0"/>
              <a:t>.</a:t>
            </a:r>
            <a:endParaRPr lang="ru-RU" altLang="ru-RU" sz="2600"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2872225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Документирование хозяйственных операций и документооборот</a:t>
            </a:r>
            <a:endParaRPr lang="ru-RU" b="1" dirty="0">
              <a:solidFill>
                <a:srgbClr val="000099"/>
              </a:solidFill>
            </a:endParaRPr>
          </a:p>
        </p:txBody>
      </p:sp>
      <p:sp>
        <p:nvSpPr>
          <p:cNvPr id="3" name="Объект 2"/>
          <p:cNvSpPr>
            <a:spLocks noGrp="1"/>
          </p:cNvSpPr>
          <p:nvPr>
            <p:ph idx="1"/>
          </p:nvPr>
        </p:nvSpPr>
        <p:spPr/>
        <p:txBody>
          <a:bodyPr>
            <a:normAutofit/>
          </a:bodyPr>
          <a:lstStyle/>
          <a:p>
            <a:r>
              <a:rPr lang="ru-RU" altLang="ru-RU" sz="2600" dirty="0"/>
              <a:t>Процесс отражения совершаемых экономическим субъектом операций в первичных документах принято называть </a:t>
            </a:r>
            <a:r>
              <a:rPr lang="ru-RU" altLang="ru-RU" sz="2600" b="1" i="1" dirty="0"/>
              <a:t>документированием хозяйственных операций.</a:t>
            </a:r>
          </a:p>
          <a:p>
            <a:r>
              <a:rPr lang="ru-RU" altLang="ru-RU" sz="2600" dirty="0"/>
              <a:t>Движение документов с момента их возникновения (получения) до сдачи в архив после обработки и отражения в учете называется</a:t>
            </a:r>
            <a:r>
              <a:rPr lang="ru-RU" altLang="ru-RU" sz="2600" b="1" i="1" dirty="0"/>
              <a:t> документооборотом</a:t>
            </a:r>
            <a:r>
              <a:rPr lang="ru-RU" altLang="ru-RU" sz="2600" b="1" i="1" dirty="0" smtClean="0"/>
              <a:t>.</a:t>
            </a:r>
            <a:endParaRPr lang="ru-RU" altLang="ru-RU" sz="2600" b="1" i="1"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6785159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Документирование хозяйственных операций и документооборот</a:t>
            </a:r>
            <a:endParaRPr lang="ru-RU" b="1" dirty="0">
              <a:solidFill>
                <a:srgbClr val="000099"/>
              </a:solidFill>
            </a:endParaRPr>
          </a:p>
        </p:txBody>
      </p:sp>
      <p:sp>
        <p:nvSpPr>
          <p:cNvPr id="3" name="Объект 2"/>
          <p:cNvSpPr>
            <a:spLocks noGrp="1"/>
          </p:cNvSpPr>
          <p:nvPr>
            <p:ph idx="1"/>
          </p:nvPr>
        </p:nvSpPr>
        <p:spPr/>
        <p:txBody>
          <a:bodyPr>
            <a:normAutofit/>
          </a:bodyPr>
          <a:lstStyle/>
          <a:p>
            <a:pPr>
              <a:lnSpc>
                <a:spcPct val="90000"/>
              </a:lnSpc>
            </a:pPr>
            <a:r>
              <a:rPr lang="ru-RU" altLang="ru-RU" sz="2600" dirty="0"/>
              <a:t>Различают три основных потока документации:</a:t>
            </a:r>
          </a:p>
          <a:p>
            <a:pPr>
              <a:lnSpc>
                <a:spcPct val="90000"/>
              </a:lnSpc>
              <a:buFontTx/>
              <a:buNone/>
            </a:pPr>
            <a:r>
              <a:rPr lang="ru-RU" altLang="ru-RU" sz="2600" dirty="0"/>
              <a:t> - документы, поступающие из других организаций (входящие);</a:t>
            </a:r>
          </a:p>
          <a:p>
            <a:pPr>
              <a:lnSpc>
                <a:spcPct val="90000"/>
              </a:lnSpc>
              <a:buFontTx/>
              <a:buNone/>
            </a:pPr>
            <a:r>
              <a:rPr lang="ru-RU" altLang="ru-RU" sz="2600" dirty="0"/>
              <a:t> - документы, отправляемые в другие организации (исходящие);</a:t>
            </a:r>
          </a:p>
          <a:p>
            <a:pPr>
              <a:lnSpc>
                <a:spcPct val="90000"/>
              </a:lnSpc>
              <a:buFontTx/>
              <a:buNone/>
            </a:pPr>
            <a:r>
              <a:rPr lang="ru-RU" altLang="ru-RU" sz="2600" dirty="0"/>
              <a:t> - документы, создаваемые и используемые работниками внутри предприятия (внутренние</a:t>
            </a:r>
            <a:r>
              <a:rPr lang="ru-RU" altLang="ru-RU" sz="2600" dirty="0" smtClean="0"/>
              <a:t>).</a:t>
            </a:r>
            <a:endParaRPr lang="ru-RU" altLang="ru-RU" sz="2600"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2954238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b="1" dirty="0">
                <a:solidFill>
                  <a:srgbClr val="000099"/>
                </a:solidFill>
              </a:rPr>
              <a:t>Первичные учетные документы </a:t>
            </a:r>
            <a:r>
              <a:rPr lang="ru-RU" altLang="ru-RU" b="1" dirty="0" smtClean="0">
                <a:solidFill>
                  <a:srgbClr val="000099"/>
                </a:solidFill>
              </a:rPr>
              <a:t/>
            </a:r>
            <a:br>
              <a:rPr lang="ru-RU" altLang="ru-RU" b="1" dirty="0" smtClean="0">
                <a:solidFill>
                  <a:srgbClr val="000099"/>
                </a:solidFill>
              </a:rPr>
            </a:br>
            <a:r>
              <a:rPr lang="ru-RU" altLang="ru-RU" b="1" dirty="0" smtClean="0">
                <a:solidFill>
                  <a:srgbClr val="000099"/>
                </a:solidFill>
              </a:rPr>
              <a:t>и </a:t>
            </a:r>
            <a:r>
              <a:rPr lang="ru-RU" altLang="ru-RU" b="1" dirty="0">
                <a:solidFill>
                  <a:srgbClr val="000099"/>
                </a:solidFill>
              </a:rPr>
              <a:t>их содержание</a:t>
            </a:r>
            <a:endParaRPr lang="ru-RU" dirty="0"/>
          </a:p>
        </p:txBody>
      </p:sp>
      <p:sp>
        <p:nvSpPr>
          <p:cNvPr id="3" name="Объект 2"/>
          <p:cNvSpPr>
            <a:spLocks noGrp="1"/>
          </p:cNvSpPr>
          <p:nvPr>
            <p:ph idx="1"/>
          </p:nvPr>
        </p:nvSpPr>
        <p:spPr/>
        <p:txBody>
          <a:bodyPr>
            <a:normAutofit/>
          </a:bodyPr>
          <a:lstStyle/>
          <a:p>
            <a:pPr>
              <a:lnSpc>
                <a:spcPct val="80000"/>
              </a:lnSpc>
            </a:pPr>
            <a:endParaRPr lang="ru-RU" altLang="ru-RU" sz="2600" dirty="0" smtClean="0"/>
          </a:p>
          <a:p>
            <a:pPr>
              <a:lnSpc>
                <a:spcPct val="80000"/>
              </a:lnSpc>
            </a:pPr>
            <a:r>
              <a:rPr lang="ru-RU" altLang="ru-RU" sz="2600" dirty="0" smtClean="0"/>
              <a:t>Необходимость </a:t>
            </a:r>
            <a:r>
              <a:rPr lang="ru-RU" altLang="ru-RU" sz="2600" dirty="0"/>
              <a:t>первичных учетных документов:</a:t>
            </a:r>
          </a:p>
          <a:p>
            <a:pPr>
              <a:lnSpc>
                <a:spcPct val="80000"/>
              </a:lnSpc>
              <a:buFontTx/>
              <a:buNone/>
            </a:pPr>
            <a:r>
              <a:rPr lang="ru-RU" altLang="ru-RU" sz="2600" dirty="0"/>
              <a:t>  - служат средством обоснования учетных записей;</a:t>
            </a:r>
          </a:p>
          <a:p>
            <a:pPr>
              <a:lnSpc>
                <a:spcPct val="80000"/>
              </a:lnSpc>
              <a:buFontTx/>
              <a:buNone/>
            </a:pPr>
            <a:r>
              <a:rPr lang="ru-RU" altLang="ru-RU" sz="2600" dirty="0"/>
              <a:t>  - используются для руководства и управления хозяйственной деятельностью </a:t>
            </a:r>
          </a:p>
          <a:p>
            <a:pPr>
              <a:lnSpc>
                <a:spcPct val="80000"/>
              </a:lnSpc>
            </a:pPr>
            <a:r>
              <a:rPr lang="ru-RU" altLang="ru-RU" sz="2600" dirty="0"/>
              <a:t>Первичные учетные документы выполняют </a:t>
            </a:r>
            <a:r>
              <a:rPr lang="ru-RU" altLang="ru-RU" sz="2600" b="1" i="1" dirty="0"/>
              <a:t>контрольно-аналитические функции.</a:t>
            </a:r>
            <a:endParaRPr lang="ru-RU" altLang="ru-RU" sz="2600"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26372270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Документирование хозяйственных операций и документооборот</a:t>
            </a:r>
            <a:endParaRPr lang="ru-RU" b="1" dirty="0">
              <a:solidFill>
                <a:srgbClr val="000099"/>
              </a:solidFill>
            </a:endParaRPr>
          </a:p>
        </p:txBody>
      </p:sp>
      <p:sp>
        <p:nvSpPr>
          <p:cNvPr id="3" name="Объект 2"/>
          <p:cNvSpPr>
            <a:spLocks noGrp="1"/>
          </p:cNvSpPr>
          <p:nvPr>
            <p:ph idx="1"/>
          </p:nvPr>
        </p:nvSpPr>
        <p:spPr/>
        <p:txBody>
          <a:bodyPr>
            <a:noAutofit/>
          </a:bodyPr>
          <a:lstStyle/>
          <a:p>
            <a:pPr>
              <a:lnSpc>
                <a:spcPct val="80000"/>
              </a:lnSpc>
            </a:pPr>
            <a:r>
              <a:rPr lang="ru-RU" altLang="ru-RU" sz="2600" dirty="0"/>
              <a:t>Главным бухгалтером составляется график документооборота в виде схемы или перечня работ по созданию, проверке и обработке документов, выполняемых инженерно-техническими, коммерческими, бухгалтерскими службами с указанием сроков выполнения.</a:t>
            </a:r>
          </a:p>
          <a:p>
            <a:pPr>
              <a:lnSpc>
                <a:spcPct val="80000"/>
              </a:lnSpc>
            </a:pPr>
            <a:r>
              <a:rPr lang="ru-RU" altLang="ru-RU" sz="2600" dirty="0"/>
              <a:t>Графики обычно имеют форму таблиц, диаграмм.</a:t>
            </a:r>
          </a:p>
          <a:p>
            <a:pPr>
              <a:lnSpc>
                <a:spcPct val="80000"/>
              </a:lnSpc>
            </a:pPr>
            <a:r>
              <a:rPr lang="ru-RU" altLang="ru-RU" sz="2600" dirty="0"/>
              <a:t>Руководители предприятий несут персональную ответственность за документарный фонд предприятия</a:t>
            </a:r>
            <a:r>
              <a:rPr lang="ru-RU" altLang="ru-RU" sz="2600" dirty="0" smtClean="0"/>
              <a:t>.</a:t>
            </a:r>
            <a:endParaRPr lang="ru-RU" altLang="ru-RU" sz="2600"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11818614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Документирование хозяйственных операций и документооборот</a:t>
            </a:r>
            <a:endParaRPr lang="ru-RU" b="1" dirty="0">
              <a:solidFill>
                <a:srgbClr val="000099"/>
              </a:solidFill>
            </a:endParaRPr>
          </a:p>
        </p:txBody>
      </p:sp>
      <p:sp>
        <p:nvSpPr>
          <p:cNvPr id="3" name="Объект 2"/>
          <p:cNvSpPr>
            <a:spLocks noGrp="1"/>
          </p:cNvSpPr>
          <p:nvPr>
            <p:ph idx="1"/>
          </p:nvPr>
        </p:nvSpPr>
        <p:spPr/>
        <p:txBody>
          <a:bodyPr>
            <a:normAutofit/>
          </a:bodyPr>
          <a:lstStyle/>
          <a:p>
            <a:r>
              <a:rPr lang="ru-RU" altLang="ru-RU" sz="2600" dirty="0"/>
              <a:t>В результате анализа содержания бухгалтерских документов выполняются три основных бухгалтерских действия:</a:t>
            </a:r>
          </a:p>
          <a:p>
            <a:pPr>
              <a:buFontTx/>
              <a:buNone/>
            </a:pPr>
            <a:r>
              <a:rPr lang="ru-RU" altLang="ru-RU" sz="2600" dirty="0"/>
              <a:t> - стоимостная оценка;</a:t>
            </a:r>
          </a:p>
          <a:p>
            <a:pPr>
              <a:buFontTx/>
              <a:buNone/>
            </a:pPr>
            <a:r>
              <a:rPr lang="ru-RU" altLang="ru-RU" sz="2600" dirty="0"/>
              <a:t> - идентификация во времени;</a:t>
            </a:r>
          </a:p>
          <a:p>
            <a:pPr>
              <a:buFontTx/>
              <a:buNone/>
            </a:pPr>
            <a:r>
              <a:rPr lang="ru-RU" altLang="ru-RU" sz="2600" dirty="0"/>
              <a:t> - классификация в номенклатуре плана счетов (корреспонденция счетов), которую обозначают на документах</a:t>
            </a:r>
            <a:endParaRPr lang="ru-RU" sz="2600"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17413901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b="1" dirty="0">
                <a:solidFill>
                  <a:srgbClr val="000099"/>
                </a:solidFill>
              </a:rPr>
              <a:t>Документирование хозяйственных операций и документооборот</a:t>
            </a:r>
            <a:endParaRPr lang="ru-RU" b="1" dirty="0">
              <a:solidFill>
                <a:srgbClr val="000099"/>
              </a:solidFill>
            </a:endParaRPr>
          </a:p>
        </p:txBody>
      </p:sp>
      <p:sp>
        <p:nvSpPr>
          <p:cNvPr id="3" name="Объект 2"/>
          <p:cNvSpPr>
            <a:spLocks noGrp="1"/>
          </p:cNvSpPr>
          <p:nvPr>
            <p:ph idx="1"/>
          </p:nvPr>
        </p:nvSpPr>
        <p:spPr/>
        <p:txBody>
          <a:bodyPr>
            <a:normAutofit/>
          </a:bodyPr>
          <a:lstStyle/>
          <a:p>
            <a:r>
              <a:rPr lang="ru-RU" altLang="ru-RU" sz="2600" dirty="0"/>
              <a:t>В результате перечисленных действий формируются основные информационные сообщения – </a:t>
            </a:r>
            <a:r>
              <a:rPr lang="ru-RU" altLang="ru-RU" sz="2600" b="1" i="1" dirty="0"/>
              <a:t>счетные записи</a:t>
            </a:r>
            <a:r>
              <a:rPr lang="ru-RU" altLang="ru-RU" sz="2600" dirty="0"/>
              <a:t>, описывающие каждый свершившийся </a:t>
            </a:r>
            <a:r>
              <a:rPr lang="ru-RU" altLang="ru-RU" sz="2600" dirty="0" smtClean="0"/>
              <a:t>ФХД </a:t>
            </a:r>
            <a:r>
              <a:rPr lang="ru-RU" altLang="ru-RU" sz="2600" dirty="0"/>
              <a:t>и представляющие вход бухгалтерской информационной системы экономического субъекта</a:t>
            </a:r>
            <a:r>
              <a:rPr lang="ru-RU" altLang="ru-RU" sz="2600" dirty="0" smtClean="0"/>
              <a:t>.</a:t>
            </a:r>
            <a:endParaRPr lang="ru-RU" altLang="ru-RU" sz="2600"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22798598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b="1" dirty="0">
                <a:solidFill>
                  <a:srgbClr val="000099"/>
                </a:solidFill>
              </a:rPr>
              <a:t>Первичные учетные документы </a:t>
            </a:r>
            <a:r>
              <a:rPr lang="ru-RU" altLang="ru-RU" b="1" dirty="0" smtClean="0">
                <a:solidFill>
                  <a:srgbClr val="000099"/>
                </a:solidFill>
              </a:rPr>
              <a:t/>
            </a:r>
            <a:br>
              <a:rPr lang="ru-RU" altLang="ru-RU" b="1" dirty="0" smtClean="0">
                <a:solidFill>
                  <a:srgbClr val="000099"/>
                </a:solidFill>
              </a:rPr>
            </a:br>
            <a:r>
              <a:rPr lang="ru-RU" altLang="ru-RU" b="1" dirty="0" smtClean="0">
                <a:solidFill>
                  <a:srgbClr val="000099"/>
                </a:solidFill>
              </a:rPr>
              <a:t>и </a:t>
            </a:r>
            <a:r>
              <a:rPr lang="ru-RU" altLang="ru-RU" b="1" dirty="0">
                <a:solidFill>
                  <a:srgbClr val="000099"/>
                </a:solidFill>
              </a:rPr>
              <a:t>их содержание</a:t>
            </a:r>
            <a:endParaRPr lang="ru-RU" dirty="0"/>
          </a:p>
        </p:txBody>
      </p:sp>
      <p:sp>
        <p:nvSpPr>
          <p:cNvPr id="3" name="Объект 2"/>
          <p:cNvSpPr>
            <a:spLocks noGrp="1"/>
          </p:cNvSpPr>
          <p:nvPr>
            <p:ph idx="1"/>
          </p:nvPr>
        </p:nvSpPr>
        <p:spPr/>
        <p:txBody>
          <a:bodyPr>
            <a:normAutofit/>
          </a:bodyPr>
          <a:lstStyle/>
          <a:p>
            <a:pPr>
              <a:lnSpc>
                <a:spcPct val="80000"/>
              </a:lnSpc>
            </a:pPr>
            <a:r>
              <a:rPr lang="ru-RU" altLang="ru-RU" sz="2600" dirty="0"/>
              <a:t>Содержание первичных учетных документов:</a:t>
            </a:r>
          </a:p>
          <a:p>
            <a:pPr>
              <a:lnSpc>
                <a:spcPct val="80000"/>
              </a:lnSpc>
              <a:buFontTx/>
              <a:buNone/>
            </a:pPr>
            <a:r>
              <a:rPr lang="ru-RU" altLang="ru-RU" sz="2600" dirty="0"/>
              <a:t>  - </a:t>
            </a:r>
            <a:r>
              <a:rPr lang="ru-RU" altLang="ru-RU" sz="2600" b="1" i="1" dirty="0"/>
              <a:t>экономическая информация</a:t>
            </a:r>
            <a:r>
              <a:rPr lang="ru-RU" altLang="ru-RU" sz="2600" dirty="0"/>
              <a:t> (с помощью документов осуществляются первичное наблюдение и первичная регистрация </a:t>
            </a:r>
            <a:r>
              <a:rPr lang="ru-RU" altLang="ru-RU" sz="2600" dirty="0" smtClean="0"/>
              <a:t>ФХД </a:t>
            </a:r>
            <a:r>
              <a:rPr lang="ru-RU" altLang="ru-RU" sz="2600" dirty="0"/>
              <a:t>с дальнейшим обобщением их цифровых показателей)</a:t>
            </a:r>
          </a:p>
          <a:p>
            <a:pPr>
              <a:lnSpc>
                <a:spcPct val="80000"/>
              </a:lnSpc>
              <a:buFontTx/>
              <a:buNone/>
            </a:pPr>
            <a:r>
              <a:rPr lang="ru-RU" altLang="ru-RU" sz="2600" dirty="0"/>
              <a:t>  - </a:t>
            </a:r>
            <a:r>
              <a:rPr lang="ru-RU" altLang="ru-RU" sz="2600" b="1" i="1" dirty="0"/>
              <a:t>юридическая информация</a:t>
            </a:r>
            <a:r>
              <a:rPr lang="ru-RU" altLang="ru-RU" sz="2600" dirty="0"/>
              <a:t> (содержат сведения, необходимые для получения представления о совершенном </a:t>
            </a:r>
            <a:r>
              <a:rPr lang="ru-RU" altLang="ru-RU" sz="2600" dirty="0" smtClean="0"/>
              <a:t>ФХД </a:t>
            </a:r>
            <a:r>
              <a:rPr lang="ru-RU" altLang="ru-RU" sz="2600" dirty="0"/>
              <a:t>и обеспечения его доказательной силы)</a:t>
            </a:r>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3541303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b="1" dirty="0">
                <a:solidFill>
                  <a:srgbClr val="000099"/>
                </a:solidFill>
              </a:rPr>
              <a:t>Первичные учетные документы </a:t>
            </a:r>
            <a:r>
              <a:rPr lang="ru-RU" altLang="ru-RU" b="1" dirty="0" smtClean="0">
                <a:solidFill>
                  <a:srgbClr val="000099"/>
                </a:solidFill>
              </a:rPr>
              <a:t/>
            </a:r>
            <a:br>
              <a:rPr lang="ru-RU" altLang="ru-RU" b="1" dirty="0" smtClean="0">
                <a:solidFill>
                  <a:srgbClr val="000099"/>
                </a:solidFill>
              </a:rPr>
            </a:br>
            <a:r>
              <a:rPr lang="ru-RU" altLang="ru-RU" b="1" dirty="0" smtClean="0">
                <a:solidFill>
                  <a:srgbClr val="000099"/>
                </a:solidFill>
              </a:rPr>
              <a:t>и </a:t>
            </a:r>
            <a:r>
              <a:rPr lang="ru-RU" altLang="ru-RU" b="1" dirty="0">
                <a:solidFill>
                  <a:srgbClr val="000099"/>
                </a:solidFill>
              </a:rPr>
              <a:t>их содержание</a:t>
            </a:r>
            <a:endParaRPr lang="ru-RU" dirty="0"/>
          </a:p>
        </p:txBody>
      </p:sp>
      <p:sp>
        <p:nvSpPr>
          <p:cNvPr id="3" name="Объект 2"/>
          <p:cNvSpPr>
            <a:spLocks noGrp="1"/>
          </p:cNvSpPr>
          <p:nvPr>
            <p:ph idx="1"/>
          </p:nvPr>
        </p:nvSpPr>
        <p:spPr>
          <a:xfrm>
            <a:off x="2589212" y="1905000"/>
            <a:ext cx="8915400" cy="3777622"/>
          </a:xfrm>
        </p:spPr>
        <p:txBody>
          <a:bodyPr>
            <a:noAutofit/>
          </a:bodyPr>
          <a:lstStyle/>
          <a:p>
            <a:pPr>
              <a:lnSpc>
                <a:spcPct val="90000"/>
              </a:lnSpc>
            </a:pPr>
            <a:r>
              <a:rPr lang="ru-RU" altLang="ru-RU" sz="2600" dirty="0"/>
              <a:t>Требования, предъявляемые к первичным учетным документам:</a:t>
            </a:r>
          </a:p>
          <a:p>
            <a:pPr>
              <a:lnSpc>
                <a:spcPct val="90000"/>
              </a:lnSpc>
              <a:spcBef>
                <a:spcPts val="0"/>
              </a:spcBef>
              <a:buFontTx/>
              <a:buNone/>
            </a:pPr>
            <a:r>
              <a:rPr lang="ru-RU" altLang="ru-RU" sz="2600" dirty="0"/>
              <a:t>  - точность и полнота отражения фактов хозяйственной жизни;</a:t>
            </a:r>
          </a:p>
          <a:p>
            <a:pPr>
              <a:lnSpc>
                <a:spcPct val="90000"/>
              </a:lnSpc>
              <a:spcBef>
                <a:spcPts val="0"/>
              </a:spcBef>
              <a:buFontTx/>
              <a:buNone/>
            </a:pPr>
            <a:r>
              <a:rPr lang="ru-RU" altLang="ru-RU" sz="2600" dirty="0"/>
              <a:t>  - своевременность составления и ясность содержания;</a:t>
            </a:r>
          </a:p>
          <a:p>
            <a:pPr>
              <a:lnSpc>
                <a:spcPct val="90000"/>
              </a:lnSpc>
              <a:spcBef>
                <a:spcPts val="0"/>
              </a:spcBef>
              <a:buFontTx/>
              <a:buNone/>
            </a:pPr>
            <a:r>
              <a:rPr lang="ru-RU" altLang="ru-RU" sz="2600" dirty="0"/>
              <a:t>  - соблюдение установленных форм и реквизитов документов.</a:t>
            </a:r>
          </a:p>
          <a:p>
            <a:pPr>
              <a:lnSpc>
                <a:spcPct val="90000"/>
              </a:lnSpc>
            </a:pPr>
            <a:r>
              <a:rPr lang="ru-RU" altLang="ru-RU" sz="2600" dirty="0"/>
              <a:t>Порядок документирования хозяйственных операций в БУ и хранения первичных документов определен Федеральным законом «О бухгалтерском учете» от 21.11.96г. №129-ФЗ</a:t>
            </a:r>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4233755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b="1" dirty="0">
                <a:solidFill>
                  <a:srgbClr val="000099"/>
                </a:solidFill>
              </a:rPr>
              <a:t>Первичные учетные документы </a:t>
            </a:r>
            <a:r>
              <a:rPr lang="ru-RU" altLang="ru-RU" b="1" dirty="0" smtClean="0">
                <a:solidFill>
                  <a:srgbClr val="000099"/>
                </a:solidFill>
              </a:rPr>
              <a:t/>
            </a:r>
            <a:br>
              <a:rPr lang="ru-RU" altLang="ru-RU" b="1" dirty="0" smtClean="0">
                <a:solidFill>
                  <a:srgbClr val="000099"/>
                </a:solidFill>
              </a:rPr>
            </a:br>
            <a:r>
              <a:rPr lang="ru-RU" altLang="ru-RU" b="1" dirty="0" smtClean="0">
                <a:solidFill>
                  <a:srgbClr val="000099"/>
                </a:solidFill>
              </a:rPr>
              <a:t>и </a:t>
            </a:r>
            <a:r>
              <a:rPr lang="ru-RU" altLang="ru-RU" b="1" dirty="0">
                <a:solidFill>
                  <a:srgbClr val="000099"/>
                </a:solidFill>
              </a:rPr>
              <a:t>их содержание</a:t>
            </a:r>
            <a:endParaRPr lang="ru-RU" dirty="0"/>
          </a:p>
        </p:txBody>
      </p:sp>
      <p:sp>
        <p:nvSpPr>
          <p:cNvPr id="3" name="Объект 2"/>
          <p:cNvSpPr>
            <a:spLocks noGrp="1"/>
          </p:cNvSpPr>
          <p:nvPr>
            <p:ph idx="1"/>
          </p:nvPr>
        </p:nvSpPr>
        <p:spPr>
          <a:xfrm>
            <a:off x="2589211" y="1905000"/>
            <a:ext cx="9433456" cy="3777622"/>
          </a:xfrm>
        </p:spPr>
        <p:txBody>
          <a:bodyPr>
            <a:noAutofit/>
          </a:bodyPr>
          <a:lstStyle/>
          <a:p>
            <a:pPr>
              <a:lnSpc>
                <a:spcPct val="80000"/>
              </a:lnSpc>
            </a:pPr>
            <a:r>
              <a:rPr lang="ru-RU" altLang="ru-RU" sz="2600" dirty="0"/>
              <a:t>Документы состоят из отдельных элементов, называемых </a:t>
            </a:r>
            <a:r>
              <a:rPr lang="ru-RU" altLang="ru-RU" sz="2600" b="1" i="1" dirty="0"/>
              <a:t>реквизитами</a:t>
            </a:r>
            <a:r>
              <a:rPr lang="ru-RU" altLang="ru-RU" sz="2600" dirty="0"/>
              <a:t>. В них фиксируются качественные </a:t>
            </a:r>
            <a:r>
              <a:rPr lang="ru-RU" altLang="ru-RU" sz="2600" b="1" i="1" dirty="0"/>
              <a:t>реквизиты-признаки</a:t>
            </a:r>
            <a:r>
              <a:rPr lang="ru-RU" altLang="ru-RU" sz="2600" dirty="0"/>
              <a:t> и образования реквизитов – </a:t>
            </a:r>
            <a:r>
              <a:rPr lang="ru-RU" altLang="ru-RU" sz="2600" b="1" i="1" dirty="0"/>
              <a:t>показатели</a:t>
            </a:r>
            <a:r>
              <a:rPr lang="ru-RU" altLang="ru-RU" sz="2600" dirty="0"/>
              <a:t>, характеризующие </a:t>
            </a:r>
            <a:r>
              <a:rPr lang="ru-RU" altLang="ru-RU" sz="2600" dirty="0" smtClean="0"/>
              <a:t>ФХД.</a:t>
            </a:r>
            <a:endParaRPr lang="ru-RU" altLang="ru-RU" sz="2600" dirty="0"/>
          </a:p>
          <a:p>
            <a:pPr>
              <a:lnSpc>
                <a:spcPct val="80000"/>
              </a:lnSpc>
              <a:spcBef>
                <a:spcPts val="0"/>
              </a:spcBef>
            </a:pPr>
            <a:r>
              <a:rPr lang="ru-RU" altLang="ru-RU" sz="2600" dirty="0"/>
              <a:t>Реквизиты бывают:</a:t>
            </a:r>
          </a:p>
          <a:p>
            <a:pPr>
              <a:lnSpc>
                <a:spcPct val="80000"/>
              </a:lnSpc>
              <a:spcBef>
                <a:spcPts val="0"/>
              </a:spcBef>
              <a:buFontTx/>
              <a:buNone/>
            </a:pPr>
            <a:r>
              <a:rPr lang="ru-RU" altLang="ru-RU" sz="2600" dirty="0"/>
              <a:t>  - </a:t>
            </a:r>
            <a:r>
              <a:rPr lang="ru-RU" altLang="ru-RU" sz="2600" b="1" i="1" dirty="0"/>
              <a:t>постоянные</a:t>
            </a:r>
            <a:r>
              <a:rPr lang="ru-RU" altLang="ru-RU" sz="2600" dirty="0"/>
              <a:t> (в рамках предприятия никогда или длительное время не меняются: наименование, адрес предприятия, номер расчетного счета и др.);</a:t>
            </a:r>
          </a:p>
          <a:p>
            <a:pPr>
              <a:lnSpc>
                <a:spcPct val="80000"/>
              </a:lnSpc>
              <a:spcBef>
                <a:spcPts val="0"/>
              </a:spcBef>
              <a:buFontTx/>
              <a:buNone/>
            </a:pPr>
            <a:r>
              <a:rPr lang="ru-RU" altLang="ru-RU" sz="2600" dirty="0"/>
              <a:t>  - </a:t>
            </a:r>
            <a:r>
              <a:rPr lang="ru-RU" altLang="ru-RU" sz="2600" b="1" i="1" dirty="0"/>
              <a:t>переменные</a:t>
            </a:r>
            <a:r>
              <a:rPr lang="ru-RU" altLang="ru-RU" sz="2600" dirty="0"/>
              <a:t> </a:t>
            </a:r>
          </a:p>
          <a:p>
            <a:pPr>
              <a:lnSpc>
                <a:spcPct val="80000"/>
              </a:lnSpc>
            </a:pPr>
            <a:r>
              <a:rPr lang="ru-RU" altLang="ru-RU" sz="2600" dirty="0"/>
              <a:t>К учету принимаются только </a:t>
            </a:r>
            <a:r>
              <a:rPr lang="ru-RU" altLang="ru-RU" sz="2600" b="1" i="1" dirty="0"/>
              <a:t>правильно оформленные документы</a:t>
            </a:r>
            <a:r>
              <a:rPr lang="ru-RU" altLang="ru-RU" sz="2600" dirty="0"/>
              <a:t>, составленные в соответствии с формой, принятой для данной категории документов.</a:t>
            </a:r>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2282561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b="1" dirty="0">
                <a:solidFill>
                  <a:srgbClr val="000099"/>
                </a:solidFill>
              </a:rPr>
              <a:t>Первичные учетные документы </a:t>
            </a:r>
            <a:r>
              <a:rPr lang="ru-RU" altLang="ru-RU" b="1" dirty="0" smtClean="0">
                <a:solidFill>
                  <a:srgbClr val="000099"/>
                </a:solidFill>
              </a:rPr>
              <a:t/>
            </a:r>
            <a:br>
              <a:rPr lang="ru-RU" altLang="ru-RU" b="1" dirty="0" smtClean="0">
                <a:solidFill>
                  <a:srgbClr val="000099"/>
                </a:solidFill>
              </a:rPr>
            </a:br>
            <a:r>
              <a:rPr lang="ru-RU" altLang="ru-RU" b="1" dirty="0" smtClean="0">
                <a:solidFill>
                  <a:srgbClr val="000099"/>
                </a:solidFill>
              </a:rPr>
              <a:t>и </a:t>
            </a:r>
            <a:r>
              <a:rPr lang="ru-RU" altLang="ru-RU" b="1" dirty="0">
                <a:solidFill>
                  <a:srgbClr val="000099"/>
                </a:solidFill>
              </a:rPr>
              <a:t>их содержание</a:t>
            </a:r>
            <a:endParaRPr lang="ru-RU" dirty="0"/>
          </a:p>
        </p:txBody>
      </p:sp>
      <p:sp>
        <p:nvSpPr>
          <p:cNvPr id="3" name="Объект 2"/>
          <p:cNvSpPr>
            <a:spLocks noGrp="1"/>
          </p:cNvSpPr>
          <p:nvPr>
            <p:ph idx="1"/>
          </p:nvPr>
        </p:nvSpPr>
        <p:spPr>
          <a:xfrm>
            <a:off x="1772356" y="1792111"/>
            <a:ext cx="10419644" cy="3777622"/>
          </a:xfrm>
        </p:spPr>
        <p:txBody>
          <a:bodyPr>
            <a:noAutofit/>
          </a:bodyPr>
          <a:lstStyle/>
          <a:p>
            <a:pPr>
              <a:lnSpc>
                <a:spcPct val="80000"/>
              </a:lnSpc>
              <a:spcBef>
                <a:spcPts val="0"/>
              </a:spcBef>
            </a:pPr>
            <a:r>
              <a:rPr lang="ru-RU" altLang="ru-RU" sz="2400" dirty="0"/>
              <a:t>Первичные документы должны содержать следующие обязательные реквизиты:</a:t>
            </a:r>
          </a:p>
          <a:p>
            <a:pPr>
              <a:lnSpc>
                <a:spcPct val="80000"/>
              </a:lnSpc>
              <a:spcBef>
                <a:spcPts val="0"/>
              </a:spcBef>
              <a:buFontTx/>
              <a:buNone/>
            </a:pPr>
            <a:r>
              <a:rPr lang="ru-RU" altLang="ru-RU" sz="2400" dirty="0"/>
              <a:t>  - </a:t>
            </a:r>
            <a:r>
              <a:rPr lang="ru-RU" altLang="ru-RU" sz="2400" i="1" dirty="0"/>
              <a:t>наименование документа</a:t>
            </a:r>
            <a:r>
              <a:rPr lang="ru-RU" altLang="ru-RU" sz="2400" dirty="0"/>
              <a:t> (формы), код формы: указывает на характер отражаемого в нем </a:t>
            </a:r>
            <a:r>
              <a:rPr lang="ru-RU" altLang="ru-RU" sz="2400" dirty="0" smtClean="0"/>
              <a:t>ФХД </a:t>
            </a:r>
            <a:r>
              <a:rPr lang="ru-RU" altLang="ru-RU" sz="2400" dirty="0"/>
              <a:t>и придает ему доказательную силу;</a:t>
            </a:r>
          </a:p>
          <a:p>
            <a:pPr>
              <a:lnSpc>
                <a:spcPct val="80000"/>
              </a:lnSpc>
              <a:spcBef>
                <a:spcPts val="0"/>
              </a:spcBef>
              <a:buFontTx/>
              <a:buNone/>
            </a:pPr>
            <a:r>
              <a:rPr lang="ru-RU" altLang="ru-RU" sz="2400" dirty="0"/>
              <a:t>  - </a:t>
            </a:r>
            <a:r>
              <a:rPr lang="ru-RU" altLang="ru-RU" sz="2400" i="1" dirty="0"/>
              <a:t>дату составления</a:t>
            </a:r>
            <a:r>
              <a:rPr lang="ru-RU" altLang="ru-RU" sz="2400" dirty="0"/>
              <a:t>: несет в себе контрольное и </a:t>
            </a:r>
            <a:r>
              <a:rPr lang="ru-RU" altLang="ru-RU" sz="2400" dirty="0" err="1" smtClean="0"/>
              <a:t>информа-ционное</a:t>
            </a:r>
            <a:r>
              <a:rPr lang="ru-RU" altLang="ru-RU" sz="2400" dirty="0" smtClean="0"/>
              <a:t> </a:t>
            </a:r>
            <a:r>
              <a:rPr lang="ru-RU" altLang="ru-RU" sz="2400" dirty="0"/>
              <a:t>значение, т.к. однородные </a:t>
            </a:r>
            <a:r>
              <a:rPr lang="ru-RU" altLang="ru-RU" sz="2400" dirty="0" smtClean="0"/>
              <a:t>ФХД </a:t>
            </a:r>
            <a:r>
              <a:rPr lang="ru-RU" altLang="ru-RU" sz="2400" dirty="0"/>
              <a:t>повторяются;</a:t>
            </a:r>
          </a:p>
          <a:p>
            <a:pPr>
              <a:lnSpc>
                <a:spcPct val="80000"/>
              </a:lnSpc>
              <a:spcBef>
                <a:spcPts val="0"/>
              </a:spcBef>
              <a:buFontTx/>
              <a:buNone/>
            </a:pPr>
            <a:r>
              <a:rPr lang="ru-RU" altLang="ru-RU" sz="2400" dirty="0"/>
              <a:t>  - </a:t>
            </a:r>
            <a:r>
              <a:rPr lang="ru-RU" altLang="ru-RU" sz="2400" i="1" dirty="0"/>
              <a:t>наименование организации</a:t>
            </a:r>
            <a:r>
              <a:rPr lang="ru-RU" altLang="ru-RU" sz="2400" dirty="0"/>
              <a:t>, от имени которой составлен документ;</a:t>
            </a:r>
          </a:p>
          <a:p>
            <a:pPr>
              <a:lnSpc>
                <a:spcPct val="80000"/>
              </a:lnSpc>
              <a:spcBef>
                <a:spcPts val="0"/>
              </a:spcBef>
              <a:buFontTx/>
              <a:buNone/>
            </a:pPr>
            <a:r>
              <a:rPr lang="ru-RU" altLang="ru-RU" sz="2400" dirty="0"/>
              <a:t>  - </a:t>
            </a:r>
            <a:r>
              <a:rPr lang="ru-RU" altLang="ru-RU" sz="2400" i="1" dirty="0"/>
              <a:t>содержание, количественную и стоимостную оценку </a:t>
            </a:r>
            <a:r>
              <a:rPr lang="ru-RU" altLang="ru-RU" sz="2400" i="1" dirty="0" smtClean="0"/>
              <a:t>ФХД</a:t>
            </a:r>
            <a:r>
              <a:rPr lang="ru-RU" altLang="ru-RU" sz="2400" dirty="0" smtClean="0"/>
              <a:t>: </a:t>
            </a:r>
            <a:r>
              <a:rPr lang="ru-RU" altLang="ru-RU" sz="2400" dirty="0"/>
              <a:t>отражаются путем регистрации данных, выраженных в </a:t>
            </a:r>
            <a:r>
              <a:rPr lang="ru-RU" altLang="ru-RU" sz="2400" dirty="0" smtClean="0"/>
              <a:t>приз-</a:t>
            </a:r>
            <a:r>
              <a:rPr lang="ru-RU" altLang="ru-RU" sz="2400" dirty="0" err="1" smtClean="0"/>
              <a:t>наках</a:t>
            </a:r>
            <a:r>
              <a:rPr lang="ru-RU" altLang="ru-RU" sz="2400" dirty="0" smtClean="0"/>
              <a:t> </a:t>
            </a:r>
            <a:r>
              <a:rPr lang="ru-RU" altLang="ru-RU" sz="2400" dirty="0"/>
              <a:t>и показателях, отличающих данный факт и полученных посредством наблюдения;</a:t>
            </a:r>
          </a:p>
          <a:p>
            <a:pPr>
              <a:lnSpc>
                <a:spcPct val="80000"/>
              </a:lnSpc>
              <a:spcBef>
                <a:spcPts val="0"/>
              </a:spcBef>
              <a:buFontTx/>
              <a:buNone/>
            </a:pPr>
            <a:r>
              <a:rPr lang="ru-RU" altLang="ru-RU" sz="2400" dirty="0"/>
              <a:t>  - </a:t>
            </a:r>
            <a:r>
              <a:rPr lang="ru-RU" altLang="ru-RU" sz="2400" i="1" dirty="0"/>
              <a:t>наименование должностных лиц</a:t>
            </a:r>
            <a:r>
              <a:rPr lang="ru-RU" altLang="ru-RU" sz="2400" dirty="0"/>
              <a:t>, ответственных за совершение ФХЖ и правильность его оформления;</a:t>
            </a:r>
          </a:p>
          <a:p>
            <a:pPr>
              <a:lnSpc>
                <a:spcPct val="80000"/>
              </a:lnSpc>
              <a:spcBef>
                <a:spcPts val="0"/>
              </a:spcBef>
              <a:buFontTx/>
              <a:buNone/>
            </a:pPr>
            <a:r>
              <a:rPr lang="ru-RU" altLang="ru-RU" sz="2400" dirty="0"/>
              <a:t>  - </a:t>
            </a:r>
            <a:r>
              <a:rPr lang="ru-RU" altLang="ru-RU" sz="2400" i="1" dirty="0"/>
              <a:t>личные подписи</a:t>
            </a:r>
            <a:r>
              <a:rPr lang="ru-RU" altLang="ru-RU" sz="2400" dirty="0"/>
              <a:t> указанных лиц и их расшифровки.</a:t>
            </a:r>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3429680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b="1" dirty="0">
                <a:solidFill>
                  <a:srgbClr val="000099"/>
                </a:solidFill>
              </a:rPr>
              <a:t>Первичные учетные документы </a:t>
            </a:r>
            <a:r>
              <a:rPr lang="ru-RU" altLang="ru-RU" b="1" dirty="0" smtClean="0">
                <a:solidFill>
                  <a:srgbClr val="000099"/>
                </a:solidFill>
              </a:rPr>
              <a:t/>
            </a:r>
            <a:br>
              <a:rPr lang="ru-RU" altLang="ru-RU" b="1" dirty="0" smtClean="0">
                <a:solidFill>
                  <a:srgbClr val="000099"/>
                </a:solidFill>
              </a:rPr>
            </a:br>
            <a:r>
              <a:rPr lang="ru-RU" altLang="ru-RU" b="1" dirty="0" smtClean="0">
                <a:solidFill>
                  <a:srgbClr val="000099"/>
                </a:solidFill>
              </a:rPr>
              <a:t>и </a:t>
            </a:r>
            <a:r>
              <a:rPr lang="ru-RU" altLang="ru-RU" b="1" dirty="0">
                <a:solidFill>
                  <a:srgbClr val="000099"/>
                </a:solidFill>
              </a:rPr>
              <a:t>их содержание</a:t>
            </a:r>
            <a:endParaRPr lang="ru-RU" dirty="0"/>
          </a:p>
        </p:txBody>
      </p:sp>
      <p:sp>
        <p:nvSpPr>
          <p:cNvPr id="3" name="Объект 2"/>
          <p:cNvSpPr>
            <a:spLocks noGrp="1"/>
          </p:cNvSpPr>
          <p:nvPr>
            <p:ph idx="1"/>
          </p:nvPr>
        </p:nvSpPr>
        <p:spPr>
          <a:xfrm>
            <a:off x="2589212" y="1905000"/>
            <a:ext cx="8915400" cy="3777622"/>
          </a:xfrm>
        </p:spPr>
        <p:txBody>
          <a:bodyPr>
            <a:noAutofit/>
          </a:bodyPr>
          <a:lstStyle/>
          <a:p>
            <a:pPr>
              <a:lnSpc>
                <a:spcPct val="90000"/>
              </a:lnSpc>
            </a:pPr>
            <a:r>
              <a:rPr lang="ru-RU" altLang="ru-RU" sz="2600" dirty="0"/>
              <a:t>Записи в первичных документах </a:t>
            </a:r>
            <a:r>
              <a:rPr lang="ru-RU" altLang="ru-RU" sz="2600" b="1" i="1" dirty="0"/>
              <a:t>разрешается </a:t>
            </a:r>
            <a:r>
              <a:rPr lang="ru-RU" altLang="ru-RU" sz="2600" dirty="0"/>
              <a:t>производить чернилами, химическим карандашом, шариковыми ручками, а также при помощи пишущих машин и персональных ЭВМ.</a:t>
            </a:r>
          </a:p>
          <a:p>
            <a:pPr>
              <a:lnSpc>
                <a:spcPct val="90000"/>
              </a:lnSpc>
            </a:pPr>
            <a:r>
              <a:rPr lang="ru-RU" altLang="ru-RU" sz="2600" b="1" i="1" dirty="0"/>
              <a:t>Запрещается</a:t>
            </a:r>
            <a:r>
              <a:rPr lang="ru-RU" altLang="ru-RU" sz="2600" dirty="0"/>
              <a:t> использовать для записи простой карандаш.</a:t>
            </a:r>
          </a:p>
          <a:p>
            <a:pPr>
              <a:lnSpc>
                <a:spcPct val="90000"/>
              </a:lnSpc>
            </a:pPr>
            <a:r>
              <a:rPr lang="ru-RU" altLang="ru-RU" sz="2600" dirty="0"/>
              <a:t>Записи ведутся четко, без помарок, с обязательным заполнением всех требуемых реквизитов, свободные строки прочеркиваются</a:t>
            </a:r>
            <a:r>
              <a:rPr lang="ru-RU" altLang="ru-RU" sz="2600" dirty="0" smtClean="0"/>
              <a:t>.</a:t>
            </a:r>
          </a:p>
          <a:p>
            <a:pPr>
              <a:lnSpc>
                <a:spcPct val="90000"/>
              </a:lnSpc>
            </a:pPr>
            <a:r>
              <a:rPr lang="ru-RU" altLang="ru-RU" sz="2600" dirty="0"/>
              <a:t>В кассовых и банковских документах исправления </a:t>
            </a:r>
            <a:r>
              <a:rPr lang="ru-RU" altLang="ru-RU" sz="2600" b="1" i="1" dirty="0"/>
              <a:t>не допускаются.</a:t>
            </a:r>
          </a:p>
          <a:p>
            <a:pPr>
              <a:lnSpc>
                <a:spcPct val="90000"/>
              </a:lnSpc>
            </a:pPr>
            <a:endParaRPr lang="ru-RU" altLang="ru-RU" sz="2600" dirty="0"/>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3708575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b="1" dirty="0">
                <a:solidFill>
                  <a:srgbClr val="000099"/>
                </a:solidFill>
              </a:rPr>
              <a:t>Первичные учетные документы </a:t>
            </a:r>
            <a:r>
              <a:rPr lang="ru-RU" altLang="ru-RU" b="1" dirty="0" smtClean="0">
                <a:solidFill>
                  <a:srgbClr val="000099"/>
                </a:solidFill>
              </a:rPr>
              <a:t/>
            </a:r>
            <a:br>
              <a:rPr lang="ru-RU" altLang="ru-RU" b="1" dirty="0" smtClean="0">
                <a:solidFill>
                  <a:srgbClr val="000099"/>
                </a:solidFill>
              </a:rPr>
            </a:br>
            <a:r>
              <a:rPr lang="ru-RU" altLang="ru-RU" b="1" dirty="0" smtClean="0">
                <a:solidFill>
                  <a:srgbClr val="000099"/>
                </a:solidFill>
              </a:rPr>
              <a:t>и </a:t>
            </a:r>
            <a:r>
              <a:rPr lang="ru-RU" altLang="ru-RU" b="1" dirty="0">
                <a:solidFill>
                  <a:srgbClr val="000099"/>
                </a:solidFill>
              </a:rPr>
              <a:t>их содержание</a:t>
            </a:r>
            <a:endParaRPr lang="ru-RU" dirty="0"/>
          </a:p>
        </p:txBody>
      </p:sp>
      <p:sp>
        <p:nvSpPr>
          <p:cNvPr id="3" name="Объект 2"/>
          <p:cNvSpPr>
            <a:spLocks noGrp="1"/>
          </p:cNvSpPr>
          <p:nvPr>
            <p:ph idx="1"/>
          </p:nvPr>
        </p:nvSpPr>
        <p:spPr>
          <a:xfrm>
            <a:off x="1772356" y="1905000"/>
            <a:ext cx="9990666" cy="3777622"/>
          </a:xfrm>
        </p:spPr>
        <p:txBody>
          <a:bodyPr>
            <a:noAutofit/>
          </a:bodyPr>
          <a:lstStyle/>
          <a:p>
            <a:pPr>
              <a:lnSpc>
                <a:spcPct val="80000"/>
              </a:lnSpc>
            </a:pPr>
            <a:r>
              <a:rPr lang="ru-RU" altLang="ru-RU" sz="2500" dirty="0"/>
              <a:t>Ошибки в первичных документах, созданных вручную исправляются следующим образом: зачеркиваются неправильный текст или суммы и надписываются над зачеркнутым исправленный текст или суммы. Зачеркивание делают одной чертой так, чтобы можно было прочитать исправленное. Исправление ошибки должно быть оговорено надписью «Исправлено», подтверждено подписью лиц, подписавших документ, поставлена дата исправления.</a:t>
            </a:r>
          </a:p>
          <a:p>
            <a:pPr>
              <a:lnSpc>
                <a:spcPct val="80000"/>
              </a:lnSpc>
            </a:pPr>
            <a:r>
              <a:rPr lang="ru-RU" altLang="ru-RU" sz="2500" dirty="0" smtClean="0"/>
              <a:t>Для </a:t>
            </a:r>
            <a:r>
              <a:rPr lang="ru-RU" altLang="ru-RU" sz="2500" dirty="0"/>
              <a:t>точного отражения ФХЖ применяются документы, содержащиеся в альбомах унифицированных форма первичной учетной документации. </a:t>
            </a:r>
          </a:p>
          <a:p>
            <a:pPr>
              <a:lnSpc>
                <a:spcPct val="80000"/>
              </a:lnSpc>
            </a:pPr>
            <a:r>
              <a:rPr lang="ru-RU" altLang="ru-RU" sz="2500" dirty="0"/>
              <a:t>Использование произвольных форм разрешается только при утверждении этих форм в установленном порядке.</a:t>
            </a:r>
          </a:p>
        </p:txBody>
      </p:sp>
      <p:sp>
        <p:nvSpPr>
          <p:cNvPr id="5" name="Нижний колонтитул 2"/>
          <p:cNvSpPr>
            <a:spLocks noGrp="1"/>
          </p:cNvSpPr>
          <p:nvPr>
            <p:ph type="ftr" sz="quarter" idx="11"/>
          </p:nvPr>
        </p:nvSpPr>
        <p:spPr>
          <a:xfrm>
            <a:off x="4418013" y="6372875"/>
            <a:ext cx="7619999" cy="365125"/>
          </a:xfrm>
        </p:spPr>
        <p:txBody>
          <a:bodyPr/>
          <a:lstStyle/>
          <a:p>
            <a:pPr algn="r"/>
            <a:r>
              <a:rPr lang="ru-RU" sz="1100" b="1" i="1" dirty="0" smtClean="0">
                <a:solidFill>
                  <a:schemeClr val="accent4">
                    <a:lumMod val="50000"/>
                  </a:schemeClr>
                </a:solidFill>
              </a:rPr>
              <a:t>Презентация подготовлена </a:t>
            </a:r>
            <a:r>
              <a:rPr lang="ru-RU" sz="1100" b="1" i="1" dirty="0" err="1" smtClean="0">
                <a:solidFill>
                  <a:schemeClr val="accent4">
                    <a:lumMod val="50000"/>
                  </a:schemeClr>
                </a:solidFill>
              </a:rPr>
              <a:t>Трыновой</a:t>
            </a:r>
            <a:r>
              <a:rPr lang="ru-RU" sz="1100" b="1" i="1" dirty="0" smtClean="0">
                <a:solidFill>
                  <a:schemeClr val="accent4">
                    <a:lumMod val="50000"/>
                  </a:schemeClr>
                </a:solidFill>
              </a:rPr>
              <a:t> И.А.</a:t>
            </a:r>
            <a:endParaRPr lang="en-US" sz="1100" b="1" i="1" dirty="0">
              <a:solidFill>
                <a:schemeClr val="accent4">
                  <a:lumMod val="50000"/>
                </a:schemeClr>
              </a:solidFill>
            </a:endParaRPr>
          </a:p>
        </p:txBody>
      </p:sp>
    </p:spTree>
    <p:extLst>
      <p:ext uri="{BB962C8B-B14F-4D97-AF65-F5344CB8AC3E}">
        <p14:creationId xmlns:p14="http://schemas.microsoft.com/office/powerpoint/2010/main" val="2338393782"/>
      </p:ext>
    </p:extLst>
  </p:cSld>
  <p:clrMapOvr>
    <a:masterClrMapping/>
  </p:clrMapOvr>
</p:sld>
</file>

<file path=ppt/theme/theme1.xml><?xml version="1.0" encoding="utf-8"?>
<a:theme xmlns:a="http://schemas.openxmlformats.org/drawingml/2006/main" name="Легкий дым">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47</TotalTime>
  <Words>1505</Words>
  <Application>Microsoft Office PowerPoint</Application>
  <PresentationFormat>Широкоэкранный</PresentationFormat>
  <Paragraphs>158</Paragraphs>
  <Slides>32</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32</vt:i4>
      </vt:variant>
    </vt:vector>
  </HeadingPairs>
  <TitlesOfParts>
    <vt:vector size="38" baseType="lpstr">
      <vt:lpstr>Arial</vt:lpstr>
      <vt:lpstr>Calibri</vt:lpstr>
      <vt:lpstr>Century Gothic</vt:lpstr>
      <vt:lpstr>Times New Roman</vt:lpstr>
      <vt:lpstr>Wingdings 3</vt:lpstr>
      <vt:lpstr>Легкий дым</vt:lpstr>
      <vt:lpstr>ОРГАНИЗАЦИЯ ПЕРВИЧНОГО УЧЕТА</vt:lpstr>
      <vt:lpstr>Первичные учетные документы  и их содержание</vt:lpstr>
      <vt:lpstr>Первичные учетные документы  и их содержание</vt:lpstr>
      <vt:lpstr>Первичные учетные документы  и их содержание</vt:lpstr>
      <vt:lpstr>Первичные учетные документы  и их содержание</vt:lpstr>
      <vt:lpstr>Первичные учетные документы  и их содержание</vt:lpstr>
      <vt:lpstr>Первичные учетные документы  и их содержание</vt:lpstr>
      <vt:lpstr>Первичные учетные документы  и их содержание</vt:lpstr>
      <vt:lpstr>Первичные учетные документы  и их содержание</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Классификация  первичных учетных документов</vt:lpstr>
      <vt:lpstr>Стандартизация и унификация первичных документов</vt:lpstr>
      <vt:lpstr>Стандартизация и унификация первичных документов</vt:lpstr>
      <vt:lpstr>Документирование хозяйственных операций и документооборот</vt:lpstr>
      <vt:lpstr>Документирование хозяйственных операций и документооборот</vt:lpstr>
      <vt:lpstr>Документирование хозяйственных операций и документооборот</vt:lpstr>
      <vt:lpstr>Документирование хозяйственных операций и документооборот</vt:lpstr>
      <vt:lpstr>Документирование хозяйственных операций и документооборот</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ОРГАНИЗАЦИЯ ПЕРВИЧНОГО УЧЕТА</dc:title>
  <dc:creator>саша</dc:creator>
  <cp:lastModifiedBy>Трынова</cp:lastModifiedBy>
  <cp:revision>4</cp:revision>
  <dcterms:created xsi:type="dcterms:W3CDTF">2015-05-25T21:47:15Z</dcterms:created>
  <dcterms:modified xsi:type="dcterms:W3CDTF">2016-09-30T11:55:35Z</dcterms:modified>
</cp:coreProperties>
</file>