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0000"/>
    <a:srgbClr val="7A0000"/>
    <a:srgbClr val="8A0000"/>
    <a:srgbClr val="CC0000"/>
    <a:srgbClr val="005000"/>
    <a:srgbClr val="007A00"/>
    <a:srgbClr val="194B32"/>
    <a:srgbClr val="006600"/>
    <a:srgbClr val="7538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348880"/>
            <a:ext cx="7272808" cy="151216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Осенние месяцы.</a:t>
            </a:r>
            <a:endParaRPr lang="ru-RU" sz="6000" b="1" spc="50" dirty="0">
              <a:ln w="11430"/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35288" y="4941168"/>
            <a:ext cx="64087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600" b="1" dirty="0" smtClean="0"/>
          </a:p>
          <a:p>
            <a:pPr algn="ctr"/>
            <a:r>
              <a:rPr lang="ru-RU" sz="2400" b="1" i="1" dirty="0" smtClean="0">
                <a:solidFill>
                  <a:srgbClr val="6C0000"/>
                </a:solidFill>
              </a:rPr>
              <a:t>Воспитатель: Л.Б. </a:t>
            </a:r>
            <a:r>
              <a:rPr lang="ru-RU" sz="2400" b="1" i="1" dirty="0" err="1" smtClean="0">
                <a:solidFill>
                  <a:srgbClr val="6C0000"/>
                </a:solidFill>
              </a:rPr>
              <a:t>Баранцева</a:t>
            </a:r>
            <a:endParaRPr lang="ru-RU" sz="2400" b="1" i="1" dirty="0">
              <a:solidFill>
                <a:srgbClr val="6C0000"/>
              </a:solidFill>
            </a:endParaRPr>
          </a:p>
        </p:txBody>
      </p:sp>
      <p:pic>
        <p:nvPicPr>
          <p:cNvPr id="6148" name="Picture 4" descr="http://www.playcast.ru/uploads/2015/09/21/1514418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052736"/>
            <a:ext cx="6647384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ПОСЛОВИЦЫ  И  ПОГОВОРКИ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7A0000"/>
                </a:solidFill>
              </a:rPr>
              <a:t>1.В </a:t>
            </a:r>
            <a:r>
              <a:rPr lang="ru-RU" dirty="0" smtClean="0">
                <a:solidFill>
                  <a:srgbClr val="7A0000"/>
                </a:solidFill>
              </a:rPr>
              <a:t>октябре с солнцем распрощайся, ближе к печке подбирайся.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2.Зиять </a:t>
            </a:r>
            <a:r>
              <a:rPr lang="ru-RU" dirty="0" smtClean="0">
                <a:solidFill>
                  <a:srgbClr val="7A0000"/>
                </a:solidFill>
              </a:rPr>
              <a:t>осень в октябре по грязи.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3.Октябрь </a:t>
            </a:r>
            <a:r>
              <a:rPr lang="ru-RU" dirty="0" smtClean="0">
                <a:solidFill>
                  <a:srgbClr val="7A0000"/>
                </a:solidFill>
              </a:rPr>
              <a:t>- </a:t>
            </a:r>
            <a:r>
              <a:rPr lang="ru-RU" dirty="0" err="1" smtClean="0">
                <a:solidFill>
                  <a:srgbClr val="7A0000"/>
                </a:solidFill>
              </a:rPr>
              <a:t>грязник</a:t>
            </a:r>
            <a:r>
              <a:rPr lang="ru-RU" dirty="0" smtClean="0">
                <a:solidFill>
                  <a:srgbClr val="7A0000"/>
                </a:solidFill>
              </a:rPr>
              <a:t> ни колеса, ни полоза не любит.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4.В </a:t>
            </a:r>
            <a:r>
              <a:rPr lang="ru-RU" dirty="0" smtClean="0">
                <a:solidFill>
                  <a:srgbClr val="7A0000"/>
                </a:solidFill>
              </a:rPr>
              <a:t>октябре ни на колесах, ни на санях.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5.В </a:t>
            </a:r>
            <a:r>
              <a:rPr lang="ru-RU" dirty="0" smtClean="0">
                <a:solidFill>
                  <a:srgbClr val="7A0000"/>
                </a:solidFill>
              </a:rPr>
              <a:t>осеннее ненастье семь погод на дворе: сеет, веет, крутит, мутит, ревет, сверху льет и снизу метет.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6.В </a:t>
            </a:r>
            <a:r>
              <a:rPr lang="ru-RU" dirty="0" smtClean="0">
                <a:solidFill>
                  <a:srgbClr val="7A0000"/>
                </a:solidFill>
              </a:rPr>
              <a:t>октябре на одном часу и дождь и снег.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7.Сентябрь </a:t>
            </a:r>
            <a:r>
              <a:rPr lang="ru-RU" dirty="0" smtClean="0">
                <a:solidFill>
                  <a:srgbClr val="7A0000"/>
                </a:solidFill>
              </a:rPr>
              <a:t>пахнет яблоком, октябрь — капустой</a:t>
            </a:r>
            <a:r>
              <a:rPr lang="ru-RU" dirty="0" smtClean="0">
                <a:solidFill>
                  <a:srgbClr val="7A0000"/>
                </a:solidFill>
              </a:rPr>
              <a:t>.</a:t>
            </a:r>
            <a:r>
              <a:rPr lang="ru-RU" dirty="0" smtClean="0">
                <a:solidFill>
                  <a:srgbClr val="7A0000"/>
                </a:solidFill>
              </a:rPr>
              <a:t/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8.Ох</a:t>
            </a:r>
            <a:r>
              <a:rPr lang="ru-RU" dirty="0" smtClean="0">
                <a:solidFill>
                  <a:srgbClr val="7A0000"/>
                </a:solidFill>
              </a:rPr>
              <a:t>, ты, батюшка-октябрь, только и добра в тебе, что пивом взял!</a:t>
            </a:r>
            <a:endParaRPr lang="ru-RU" dirty="0">
              <a:solidFill>
                <a:srgbClr val="7A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http://www.podolsk.ru/images/images2010/0a0de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7566659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Ноябрь.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6C0000"/>
                </a:solidFill>
              </a:rPr>
              <a:t>Ноябрь — месяц становления зимы. Чаще дует верховой, порывистый сиверко, значительно похолодало. Поздно рассветает, рано смеркается. Днем то снег пойдет, то дождь заморосит. «Осень — на дню погод восемь!» — наставляет пословица.</a:t>
            </a:r>
          </a:p>
          <a:p>
            <a:r>
              <a:rPr lang="ru-RU" dirty="0" smtClean="0">
                <a:solidFill>
                  <a:srgbClr val="6C0000"/>
                </a:solidFill>
              </a:rPr>
              <a:t>По народному календарю месяц ноябрь — ворота зимы, сумерки года. Месяц самых темных ночей, прилетающих зимних пернатых гостей, предзимье. Это месяц </a:t>
            </a:r>
            <a:r>
              <a:rPr lang="ru-RU" dirty="0" err="1" smtClean="0">
                <a:solidFill>
                  <a:srgbClr val="6C0000"/>
                </a:solidFill>
              </a:rPr>
              <a:t>полузимник</a:t>
            </a:r>
            <a:r>
              <a:rPr lang="ru-RU" dirty="0" smtClean="0">
                <a:solidFill>
                  <a:srgbClr val="6C0000"/>
                </a:solidFill>
              </a:rPr>
              <a:t>: и колесо, и полоз любит, ни зима, ни осень. Самый туманный месяц года. О ноябре говорят: «</a:t>
            </a:r>
            <a:r>
              <a:rPr lang="ru-RU" dirty="0" err="1" smtClean="0">
                <a:solidFill>
                  <a:srgbClr val="6C0000"/>
                </a:solidFill>
              </a:rPr>
              <a:t>сентябрев</a:t>
            </a:r>
            <a:r>
              <a:rPr lang="ru-RU" dirty="0" smtClean="0">
                <a:solidFill>
                  <a:srgbClr val="6C0000"/>
                </a:solidFill>
              </a:rPr>
              <a:t> внук, </a:t>
            </a:r>
            <a:r>
              <a:rPr lang="ru-RU" dirty="0" err="1" smtClean="0">
                <a:solidFill>
                  <a:srgbClr val="6C0000"/>
                </a:solidFill>
              </a:rPr>
              <a:t>октябрев</a:t>
            </a:r>
            <a:r>
              <a:rPr lang="ru-RU" dirty="0" smtClean="0">
                <a:solidFill>
                  <a:srgbClr val="6C0000"/>
                </a:solidFill>
              </a:rPr>
              <a:t> сын, зиме — родной батюшка».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Загадки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6C0000"/>
                </a:solidFill>
              </a:rPr>
              <a:t>Ветер хмурый тучи гонит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За поля и за луга.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А на тёмном небосводе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Хмуро движется луна.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После солнечной погоды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Сентября и октября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Скоро хмурая природа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Ждёт прибытья ...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(Ноября)</a:t>
            </a:r>
            <a:endParaRPr lang="ru-RU" dirty="0">
              <a:solidFill>
                <a:srgbClr val="6C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6C0000"/>
                </a:solidFill>
              </a:rPr>
              <a:t>Поле черно-белым стало,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Падает то дождь, то снег.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А еще похолодало -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Льдом сковало воды рек.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Мёрзнет в поле озимь ржи.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Что за месяц, подскажи?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(Ноябрь)</a:t>
            </a:r>
            <a:endParaRPr lang="ru-RU" dirty="0">
              <a:solidFill>
                <a:srgbClr val="6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Стихи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6C0000"/>
                </a:solidFill>
              </a:rPr>
              <a:t>Уж небо осенью дышало,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Уж реже солнышко блистало,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Короче становился день,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Лесов таинственная сень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С печальным шумом обнажалась,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Ложился на поля туман,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Гусей крикливых караван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Тянулся к югу: приближалась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Довольно скучная пора;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Стоял ноябрь уж у двора.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(А. Пушкин)</a:t>
            </a:r>
            <a:endParaRPr lang="ru-RU" dirty="0">
              <a:solidFill>
                <a:srgbClr val="6C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6C0000"/>
                </a:solidFill>
              </a:rPr>
              <a:t>Яблони и сливы голые стоят.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Выглядит уныло наш осенний сад.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За окном то дождик, то холодный снег.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Мрачно, неуютно на душе у всех.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Утонуло солнце в лужах ноября.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Но не будем злиться на него мы зря.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Приготовим лыжи, санки и коньки.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Ждут нас очень скоро зимние деньки.</a:t>
            </a:r>
            <a:endParaRPr lang="ru-RU" dirty="0">
              <a:solidFill>
                <a:srgbClr val="6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ПОСЛОВИЦЫ  И  ПОГОВОРКИ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6C0000"/>
                </a:solidFill>
              </a:rPr>
              <a:t>1.Ноябрь </a:t>
            </a:r>
            <a:r>
              <a:rPr lang="ru-RU" dirty="0" smtClean="0">
                <a:solidFill>
                  <a:srgbClr val="6C0000"/>
                </a:solidFill>
              </a:rPr>
              <a:t>— ворота зимы.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2.Ноябрь </a:t>
            </a:r>
            <a:r>
              <a:rPr lang="ru-RU" dirty="0" smtClean="0">
                <a:solidFill>
                  <a:srgbClr val="6C0000"/>
                </a:solidFill>
              </a:rPr>
              <a:t>— </a:t>
            </a:r>
            <a:r>
              <a:rPr lang="ru-RU" dirty="0" err="1" smtClean="0">
                <a:solidFill>
                  <a:srgbClr val="6C0000"/>
                </a:solidFill>
              </a:rPr>
              <a:t>сентябрев</a:t>
            </a:r>
            <a:r>
              <a:rPr lang="ru-RU" dirty="0" smtClean="0">
                <a:solidFill>
                  <a:srgbClr val="6C0000"/>
                </a:solidFill>
              </a:rPr>
              <a:t> внук, </a:t>
            </a:r>
            <a:r>
              <a:rPr lang="ru-RU" dirty="0" err="1" smtClean="0">
                <a:solidFill>
                  <a:srgbClr val="6C0000"/>
                </a:solidFill>
              </a:rPr>
              <a:t>октябрев</a:t>
            </a:r>
            <a:r>
              <a:rPr lang="ru-RU" dirty="0" smtClean="0">
                <a:solidFill>
                  <a:srgbClr val="6C0000"/>
                </a:solidFill>
              </a:rPr>
              <a:t> сын, зиме родной батюшка.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3.Ноябрь </a:t>
            </a:r>
            <a:r>
              <a:rPr lang="ru-RU" dirty="0" smtClean="0">
                <a:solidFill>
                  <a:srgbClr val="6C0000"/>
                </a:solidFill>
              </a:rPr>
              <a:t>— сумерки года.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4.В </a:t>
            </a:r>
            <a:r>
              <a:rPr lang="ru-RU" dirty="0" smtClean="0">
                <a:solidFill>
                  <a:srgbClr val="6C0000"/>
                </a:solidFill>
              </a:rPr>
              <a:t>ноябре зима с осенью борются.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5.Ноябрь </a:t>
            </a:r>
            <a:r>
              <a:rPr lang="ru-RU" dirty="0" smtClean="0">
                <a:solidFill>
                  <a:srgbClr val="6C0000"/>
                </a:solidFill>
              </a:rPr>
              <a:t>зиме дорогу торит.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6.Холоденек </a:t>
            </a:r>
            <a:r>
              <a:rPr lang="ru-RU" dirty="0" smtClean="0">
                <a:solidFill>
                  <a:srgbClr val="6C0000"/>
                </a:solidFill>
              </a:rPr>
              <a:t>октябрь-батюшка, а ноябрь и его перехолодил.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7.Ноябрьскими </a:t>
            </a:r>
            <a:r>
              <a:rPr lang="ru-RU" dirty="0" smtClean="0">
                <a:solidFill>
                  <a:srgbClr val="6C0000"/>
                </a:solidFill>
              </a:rPr>
              <a:t>заморозками декабрьский мороз </a:t>
            </a:r>
            <a:r>
              <a:rPr lang="ru-RU" dirty="0" smtClean="0">
                <a:solidFill>
                  <a:srgbClr val="6C0000"/>
                </a:solidFill>
              </a:rPr>
              <a:t>староват</a:t>
            </a:r>
            <a:r>
              <a:rPr lang="ru-RU" dirty="0" smtClean="0">
                <a:solidFill>
                  <a:srgbClr val="6C0000"/>
                </a:solidFill>
              </a:rPr>
              <a:t>.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8.В </a:t>
            </a:r>
            <a:r>
              <a:rPr lang="ru-RU" dirty="0" smtClean="0">
                <a:solidFill>
                  <a:srgbClr val="6C0000"/>
                </a:solidFill>
              </a:rPr>
              <a:t>ноябре мужик с телегой прощается, в сани забирается.</a:t>
            </a:r>
            <a:br>
              <a:rPr lang="ru-RU" dirty="0" smtClean="0">
                <a:solidFill>
                  <a:srgbClr val="6C0000"/>
                </a:solidFill>
              </a:rPr>
            </a:br>
            <a:r>
              <a:rPr lang="ru-RU" dirty="0" smtClean="0">
                <a:solidFill>
                  <a:srgbClr val="6C0000"/>
                </a:solidFill>
              </a:rPr>
              <a:t>9.Ноябрьские </a:t>
            </a:r>
            <a:r>
              <a:rPr lang="ru-RU" dirty="0" smtClean="0">
                <a:solidFill>
                  <a:srgbClr val="6C0000"/>
                </a:solidFill>
              </a:rPr>
              <a:t>ночи до снега темны.</a:t>
            </a:r>
            <a:endParaRPr lang="ru-RU" dirty="0">
              <a:solidFill>
                <a:srgbClr val="6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www.slavyarmarka.ru/image/data/2/primeti-na-noyb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08720"/>
            <a:ext cx="7940606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5212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Сентябрь.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7A0000"/>
                </a:solidFill>
              </a:rPr>
              <a:t>Промелькнуло лето. Наступил месяц сентябрь — пора молодой осени. Древнерусское название сентября — «</a:t>
            </a:r>
            <a:r>
              <a:rPr lang="ru-RU" dirty="0" err="1" smtClean="0">
                <a:solidFill>
                  <a:srgbClr val="7A0000"/>
                </a:solidFill>
              </a:rPr>
              <a:t>вересень</a:t>
            </a:r>
            <a:r>
              <a:rPr lang="ru-RU" dirty="0" smtClean="0">
                <a:solidFill>
                  <a:srgbClr val="7A0000"/>
                </a:solidFill>
              </a:rPr>
              <a:t>» — месяц первого инея (от слова «</a:t>
            </a:r>
            <a:r>
              <a:rPr lang="ru-RU" dirty="0" err="1" smtClean="0">
                <a:solidFill>
                  <a:srgbClr val="7A0000"/>
                </a:solidFill>
              </a:rPr>
              <a:t>врасенец</a:t>
            </a:r>
            <a:r>
              <a:rPr lang="ru-RU" dirty="0" smtClean="0">
                <a:solidFill>
                  <a:srgbClr val="7A0000"/>
                </a:solidFill>
              </a:rPr>
              <a:t>» — иней). Это месяц разноцветных листьев, прощальных песен, вечер года. За ранние сумерки и хмурое небо народ назвал этот месяц «</a:t>
            </a:r>
            <a:r>
              <a:rPr lang="ru-RU" dirty="0" err="1" smtClean="0">
                <a:solidFill>
                  <a:srgbClr val="7A0000"/>
                </a:solidFill>
              </a:rPr>
              <a:t>хмуренем</a:t>
            </a:r>
            <a:r>
              <a:rPr lang="ru-RU" dirty="0" smtClean="0">
                <a:solidFill>
                  <a:srgbClr val="7A0000"/>
                </a:solidFill>
              </a:rPr>
              <a:t>»; есть и другое название — «ревун». В народе сентябрь называют и «</a:t>
            </a:r>
            <a:r>
              <a:rPr lang="ru-RU" dirty="0" err="1" smtClean="0">
                <a:solidFill>
                  <a:srgbClr val="7A0000"/>
                </a:solidFill>
              </a:rPr>
              <a:t>припасихой</a:t>
            </a:r>
            <a:r>
              <a:rPr lang="ru-RU" dirty="0" smtClean="0">
                <a:solidFill>
                  <a:srgbClr val="7A0000"/>
                </a:solidFill>
              </a:rPr>
              <a:t>». Это верно: вовсю идет уборка картофеля, моркови, свеклы, лука, чеснока и других овощных культур, продолжается сбор фруктов.</a:t>
            </a:r>
            <a:endParaRPr lang="ru-RU" dirty="0">
              <a:solidFill>
                <a:srgbClr val="7A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Загадки.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7A0000"/>
                </a:solidFill>
              </a:rPr>
              <a:t>Опустел колхозный сад,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Паутинки вдаль летят,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И на южный край земли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Потянулись журавли.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Распахнулись двери школ.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Что за месяц к нам пришёл?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(Сентябрь)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628800"/>
            <a:ext cx="4038600" cy="4813995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7A0000"/>
                </a:solidFill>
              </a:rPr>
              <a:t>Вслед за августом приходит,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С листопадом хороводит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И богат он урожаем,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Мы его, конечно, знаем!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(Сентябрь)</a:t>
            </a:r>
            <a:endParaRPr lang="ru-RU" dirty="0">
              <a:solidFill>
                <a:srgbClr val="7A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Стихи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7A0000"/>
                </a:solidFill>
              </a:rPr>
              <a:t>Осень художница</a:t>
            </a:r>
            <a:r>
              <a:rPr lang="ru-RU" dirty="0" smtClean="0">
                <a:solidFill>
                  <a:srgbClr val="7A0000"/>
                </a:solidFill>
              </a:rPr>
              <a:t/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/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Повязала Осень пестрый фартук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И ведерки с красками взяла.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Ранним утром, проходя по парку,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Листья позолотой обвела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7A0000"/>
                </a:solidFill>
              </a:rPr>
              <a:t>Сентябрь</a:t>
            </a:r>
            <a:r>
              <a:rPr lang="ru-RU" dirty="0" smtClean="0">
                <a:solidFill>
                  <a:srgbClr val="7A0000"/>
                </a:solidFill>
              </a:rPr>
              <a:t/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b="1" dirty="0" smtClean="0">
                <a:solidFill>
                  <a:srgbClr val="7A0000"/>
                </a:solidFill>
              </a:rPr>
              <a:t/>
            </a:r>
            <a:br>
              <a:rPr lang="ru-RU" b="1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(Самуил Маршак)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Ясным утром сентября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Хлеб молотят сёла,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Мчатся птицы за моря -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И открылась школа.</a:t>
            </a:r>
            <a:endParaRPr lang="ru-RU" dirty="0">
              <a:solidFill>
                <a:srgbClr val="7A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ПОСЛОВИЦЫ  И  ПОГОВОРКИ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571184" cy="46371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</a:t>
            </a:r>
            <a:r>
              <a:rPr lang="ru-RU" dirty="0" smtClean="0">
                <a:solidFill>
                  <a:srgbClr val="7A0000"/>
                </a:solidFill>
              </a:rPr>
              <a:t>1.В </a:t>
            </a:r>
            <a:r>
              <a:rPr lang="ru-RU" dirty="0" smtClean="0">
                <a:solidFill>
                  <a:srgbClr val="7A0000"/>
                </a:solidFill>
              </a:rPr>
              <a:t>сентябре днем погоже, да по утрам негоже.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2.Холоден </a:t>
            </a:r>
            <a:r>
              <a:rPr lang="ru-RU" dirty="0" smtClean="0">
                <a:solidFill>
                  <a:srgbClr val="7A0000"/>
                </a:solidFill>
              </a:rPr>
              <a:t>сентябрь, да сыт.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3.Что </a:t>
            </a:r>
            <a:r>
              <a:rPr lang="ru-RU" dirty="0" smtClean="0">
                <a:solidFill>
                  <a:srgbClr val="7A0000"/>
                </a:solidFill>
              </a:rPr>
              <a:t>июль с августом не сварят, того не зажарит и сен­тябрь.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4.В </a:t>
            </a:r>
            <a:r>
              <a:rPr lang="ru-RU" dirty="0" smtClean="0">
                <a:solidFill>
                  <a:srgbClr val="7A0000"/>
                </a:solidFill>
              </a:rPr>
              <a:t>сентябре синица просит осень в гости.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5.В </a:t>
            </a:r>
            <a:r>
              <a:rPr lang="ru-RU" dirty="0" smtClean="0">
                <a:solidFill>
                  <a:srgbClr val="7A0000"/>
                </a:solidFill>
              </a:rPr>
              <a:t>сентябре шуба за кафтаном тянется.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6.Считай</a:t>
            </a:r>
            <a:r>
              <a:rPr lang="ru-RU" dirty="0" smtClean="0">
                <a:solidFill>
                  <a:srgbClr val="7A0000"/>
                </a:solidFill>
              </a:rPr>
              <a:t>, баба, осень с сентября по шапкам да по лаптям.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7.В </a:t>
            </a:r>
            <a:r>
              <a:rPr lang="ru-RU" dirty="0" smtClean="0">
                <a:solidFill>
                  <a:srgbClr val="7A0000"/>
                </a:solidFill>
              </a:rPr>
              <a:t>сентябре – одна ягода, да и то горькая рябина.</a:t>
            </a:r>
            <a:endParaRPr lang="ru-RU" dirty="0">
              <a:solidFill>
                <a:srgbClr val="7A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svit24.net/images/stories/articles/2012/Events/08-2012/pogoda_os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92696"/>
            <a:ext cx="7344816" cy="5508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Октябрь.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7A0000"/>
                </a:solidFill>
              </a:rPr>
              <a:t>Месяц октябрь - середина осени, ее коренной месяц. Это месяц обложных дождей, мокрого снега, </a:t>
            </a:r>
            <a:r>
              <a:rPr lang="ru-RU" dirty="0" err="1" smtClean="0">
                <a:solidFill>
                  <a:srgbClr val="7A0000"/>
                </a:solidFill>
              </a:rPr>
              <a:t>зазимник</a:t>
            </a:r>
            <a:r>
              <a:rPr lang="ru-RU" dirty="0" smtClean="0">
                <a:solidFill>
                  <a:srgbClr val="7A0000"/>
                </a:solidFill>
              </a:rPr>
              <a:t>.</a:t>
            </a:r>
          </a:p>
          <a:p>
            <a:r>
              <a:rPr lang="ru-RU" dirty="0" smtClean="0">
                <a:solidFill>
                  <a:srgbClr val="7A0000"/>
                </a:solidFill>
              </a:rPr>
              <a:t>Древнерусское название месяца октября — листопад. Есть еще и второе — </a:t>
            </a:r>
            <a:r>
              <a:rPr lang="ru-RU" dirty="0" err="1" smtClean="0">
                <a:solidFill>
                  <a:srgbClr val="7A0000"/>
                </a:solidFill>
              </a:rPr>
              <a:t>грязник</a:t>
            </a:r>
            <a:r>
              <a:rPr lang="ru-RU" dirty="0" smtClean="0">
                <a:solidFill>
                  <a:srgbClr val="7A0000"/>
                </a:solidFill>
              </a:rPr>
              <a:t>. Оба они подчеркивают характерные особенности этого месяца: обильный листопад и большую грязь.</a:t>
            </a:r>
          </a:p>
          <a:p>
            <a:r>
              <a:rPr lang="ru-RU" dirty="0" err="1" smtClean="0">
                <a:solidFill>
                  <a:srgbClr val="7A0000"/>
                </a:solidFill>
              </a:rPr>
              <a:t>Октобер</a:t>
            </a:r>
            <a:r>
              <a:rPr lang="ru-RU" dirty="0" smtClean="0">
                <a:solidFill>
                  <a:srgbClr val="7A0000"/>
                </a:solidFill>
              </a:rPr>
              <a:t> — восьмой — назывался он у римлян.</a:t>
            </a:r>
          </a:p>
          <a:p>
            <a:r>
              <a:rPr lang="ru-RU" dirty="0" smtClean="0">
                <a:solidFill>
                  <a:srgbClr val="7A0000"/>
                </a:solidFill>
              </a:rPr>
              <a:t>Много разных примет и народных поговорок связано с этим месяцем. Он ни колеса, ни полоза не любит, землю покроет где листком, где снежком. «В осеннее ненастье семь погод на дворе: сеет, веет, крутит, мутит, рвет, сверху льет и снизу метет». Слишком уж разнообразны явления природы в октябре.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Загадки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7A0000"/>
                </a:solidFill>
              </a:rPr>
              <a:t>Славна осень листопадом 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Листья кружит ветерком.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Землю влажную тем златом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Покрывает как ковром.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Без листвы стоят леса,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Стихли птичьи голоса,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В спячку мишка завалился 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Что за месяц к нам явился?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(Октябрь)</a:t>
            </a:r>
            <a:endParaRPr lang="ru-RU" dirty="0">
              <a:solidFill>
                <a:srgbClr val="7A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7A0000"/>
                </a:solidFill>
              </a:rPr>
              <a:t>Вот на ветке лист кленовый,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Нынче он совсем как новый.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День пройдёт - он упадёт,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Его ветром унесёт.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Лист последний на заре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Сбросит клён наш в ...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(октябре)</a:t>
            </a:r>
            <a:endParaRPr lang="ru-RU" dirty="0">
              <a:solidFill>
                <a:srgbClr val="7A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Стихи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7A0000"/>
                </a:solidFill>
              </a:rPr>
              <a:t>В октябре, в октябре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Частый дождик на дворе.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На лугах желта трава,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Замолчал кузнечик.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Заготовлены дрова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На зиму для печек.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(С. Я. Маршак)</a:t>
            </a:r>
            <a:endParaRPr lang="ru-RU" dirty="0">
              <a:solidFill>
                <a:srgbClr val="7A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85740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7A0000"/>
                </a:solidFill>
              </a:rPr>
              <a:t>Советуют синички: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Октябрь, </a:t>
            </a:r>
            <a:r>
              <a:rPr lang="ru-RU" dirty="0" err="1" smtClean="0">
                <a:solidFill>
                  <a:srgbClr val="7A0000"/>
                </a:solidFill>
              </a:rPr>
              <a:t>чирик</a:t>
            </a:r>
            <a:r>
              <a:rPr lang="ru-RU" dirty="0" smtClean="0">
                <a:solidFill>
                  <a:srgbClr val="7A0000"/>
                </a:solidFill>
              </a:rPr>
              <a:t>, чик-чик!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Готовьте рукавички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И теплый пуховик!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Готовьтесь угощенья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В кормушки насыпать,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Крошите нам печенье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И будем зимовать!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Веселые вам песни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Мы дружно пропоем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И сядем тесно-тесно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На ветку за окном!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Октябрь повеял холодом,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Под перышки проник,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smtClean="0">
                <a:solidFill>
                  <a:srgbClr val="7A0000"/>
                </a:solidFill>
              </a:rPr>
              <a:t>Спасите нас от голода</a:t>
            </a:r>
            <a:br>
              <a:rPr lang="ru-RU" dirty="0" smtClean="0">
                <a:solidFill>
                  <a:srgbClr val="7A0000"/>
                </a:solidFill>
              </a:rPr>
            </a:br>
            <a:r>
              <a:rPr lang="ru-RU" dirty="0" err="1" smtClean="0">
                <a:solidFill>
                  <a:srgbClr val="7A0000"/>
                </a:solidFill>
              </a:rPr>
              <a:t>Чирик</a:t>
            </a:r>
            <a:r>
              <a:rPr lang="ru-RU" dirty="0" smtClean="0">
                <a:solidFill>
                  <a:srgbClr val="7A0000"/>
                </a:solidFill>
              </a:rPr>
              <a:t>, чик-чик, </a:t>
            </a:r>
            <a:r>
              <a:rPr lang="ru-RU" dirty="0" err="1" smtClean="0">
                <a:solidFill>
                  <a:srgbClr val="7A0000"/>
                </a:solidFill>
              </a:rPr>
              <a:t>чирик</a:t>
            </a:r>
            <a:r>
              <a:rPr lang="ru-RU" dirty="0" smtClean="0">
                <a:solidFill>
                  <a:srgbClr val="7A0000"/>
                </a:solidFill>
              </a:rPr>
              <a:t>!</a:t>
            </a:r>
            <a:endParaRPr lang="ru-RU" dirty="0">
              <a:solidFill>
                <a:srgbClr val="7A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796</TotalTime>
  <Words>416</Words>
  <Application>Microsoft Office PowerPoint</Application>
  <PresentationFormat>Экран (4:3)</PresentationFormat>
  <Paragraphs>37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Осенние месяцы.</vt:lpstr>
      <vt:lpstr>Сентябрь.</vt:lpstr>
      <vt:lpstr>Загадки.</vt:lpstr>
      <vt:lpstr>Стихи</vt:lpstr>
      <vt:lpstr>ПОСЛОВИЦЫ  И  ПОГОВОРКИ</vt:lpstr>
      <vt:lpstr>Слайд 6</vt:lpstr>
      <vt:lpstr>Октябрь.</vt:lpstr>
      <vt:lpstr>Загадки</vt:lpstr>
      <vt:lpstr>Стихи</vt:lpstr>
      <vt:lpstr>ПОСЛОВИЦЫ  И  ПОГОВОРКИ</vt:lpstr>
      <vt:lpstr>Слайд 11</vt:lpstr>
      <vt:lpstr>Ноябрь.</vt:lpstr>
      <vt:lpstr>Загадки</vt:lpstr>
      <vt:lpstr>Стихи</vt:lpstr>
      <vt:lpstr>ПОСЛОВИЦЫ  И  ПОГОВОРКИ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Виктория</cp:lastModifiedBy>
  <cp:revision>19</cp:revision>
  <dcterms:created xsi:type="dcterms:W3CDTF">2014-08-08T16:01:14Z</dcterms:created>
  <dcterms:modified xsi:type="dcterms:W3CDTF">2016-09-30T09:16:14Z</dcterms:modified>
</cp:coreProperties>
</file>