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42E5-0B61-48B7-8A7E-5264E1662684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CD765-273C-4D9D-BF88-410610765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42E5-0B61-48B7-8A7E-5264E1662684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CD765-273C-4D9D-BF88-410610765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42E5-0B61-48B7-8A7E-5264E1662684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CD765-273C-4D9D-BF88-410610765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42E5-0B61-48B7-8A7E-5264E1662684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CD765-273C-4D9D-BF88-410610765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42E5-0B61-48B7-8A7E-5264E1662684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CD765-273C-4D9D-BF88-410610765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42E5-0B61-48B7-8A7E-5264E1662684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CD765-273C-4D9D-BF88-410610765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42E5-0B61-48B7-8A7E-5264E1662684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CD765-273C-4D9D-BF88-410610765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42E5-0B61-48B7-8A7E-5264E1662684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CD765-273C-4D9D-BF88-410610765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42E5-0B61-48B7-8A7E-5264E1662684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CD765-273C-4D9D-BF88-410610765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42E5-0B61-48B7-8A7E-5264E1662684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CD765-273C-4D9D-BF88-410610765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42E5-0B61-48B7-8A7E-5264E1662684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CD765-273C-4D9D-BF88-410610765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642E5-0B61-48B7-8A7E-5264E1662684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CD765-273C-4D9D-BF88-410610765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compic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57290" y="1357298"/>
            <a:ext cx="68580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tt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 по УМК в старшей группе</a:t>
            </a:r>
          </a:p>
          <a:p>
            <a:pPr algn="ctr">
              <a:defRPr/>
            </a:pPr>
            <a:r>
              <a:rPr lang="tt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lang="tt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тему: “Овощной магазин” </a:t>
            </a:r>
            <a:r>
              <a:rPr lang="tt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</a:p>
          <a:p>
            <a:pPr algn="ctr">
              <a:defRPr/>
            </a:pPr>
            <a:r>
              <a:rPr lang="tt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“Яшелчәләр кибете”</a:t>
            </a:r>
            <a:endParaRPr lang="tt-RU" sz="32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>
              <a:defRPr/>
            </a:pPr>
            <a:endParaRPr lang="tt-RU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itchFamily="34" charset="0"/>
              <a:cs typeface="Times New Roman" pitchFamily="18" charset="0"/>
            </a:endParaRPr>
          </a:p>
          <a:p>
            <a:pPr algn="ctr">
              <a:defRPr/>
            </a:pPr>
            <a:endParaRPr lang="tt-RU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itchFamily="34" charset="0"/>
              <a:cs typeface="Times New Roman" pitchFamily="18" charset="0"/>
            </a:endParaRPr>
          </a:p>
          <a:p>
            <a:pPr algn="r">
              <a:defRPr/>
            </a:pPr>
            <a:endParaRPr lang="tt-RU" sz="2000" i="1" dirty="0" smtClean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r">
              <a:defRPr/>
            </a:pPr>
            <a:endParaRPr lang="tt-RU" sz="2000" i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r">
              <a:defRPr/>
            </a:pPr>
            <a:endParaRPr lang="tt-RU" sz="2000" i="1" dirty="0" smtClean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r">
              <a:defRPr/>
            </a:pPr>
            <a:r>
              <a:rPr lang="tt-RU" sz="2000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Выполнила </a:t>
            </a:r>
            <a:endParaRPr lang="tt-RU" sz="2000" i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r">
              <a:defRPr/>
            </a:pPr>
            <a:r>
              <a:rPr lang="tt-RU" sz="2000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воспитатель гр.</a:t>
            </a:r>
            <a:r>
              <a:rPr lang="tt-RU" sz="2000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№11</a:t>
            </a:r>
            <a:endParaRPr lang="tt-RU" sz="2000" i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r">
              <a:defRPr/>
            </a:pPr>
            <a:r>
              <a:rPr lang="tt-RU" sz="2000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Залялова Э.Р</a:t>
            </a:r>
            <a:r>
              <a:rPr lang="tt-RU" sz="2000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tt-RU" sz="2000" i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027" name="Picture 3" descr="C:\Users\compic\Desktop\i (1).jpg"/>
          <p:cNvPicPr>
            <a:picLocks noChangeAspect="1" noChangeArrowheads="1"/>
          </p:cNvPicPr>
          <p:nvPr/>
        </p:nvPicPr>
        <p:blipFill>
          <a:blip r:embed="rId3"/>
          <a:srcRect l="10989" r="25824" b="2325"/>
          <a:stretch>
            <a:fillRect/>
          </a:stretch>
        </p:blipFill>
        <p:spPr bwMode="auto">
          <a:xfrm>
            <a:off x="1214414" y="3643314"/>
            <a:ext cx="2071702" cy="2522072"/>
          </a:xfrm>
          <a:prstGeom prst="rect">
            <a:avLst/>
          </a:prstGeom>
          <a:noFill/>
        </p:spPr>
      </p:pic>
      <p:pic>
        <p:nvPicPr>
          <p:cNvPr id="9" name="Picture 4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3429000"/>
            <a:ext cx="1358900" cy="142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57356" y="4572008"/>
            <a:ext cx="1074738" cy="108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57290" y="4429132"/>
            <a:ext cx="741363" cy="68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96296E-6 C -0.00521 0.0206 -0.00347 0.04375 -0.00538 0.06505 C -0.00625 0.075 -0.01493 0.10046 -0.01892 0.1081 C -0.02361 0.13287 -0.02812 0.1581 -0.03507 0.18218 C -0.03594 0.18866 -0.03663 0.19537 -0.03785 0.20185 C -0.03854 0.20556 -0.04062 0.21273 -0.04062 0.21273 C -0.04305 0.23773 -0.04861 0.26065 -0.04861 0.28658 " pathEditMode="relative" ptsTypes="ffffff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3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3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ompic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571480"/>
            <a:ext cx="76438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Дидактическая игра «Это что? Какой?» </a:t>
            </a:r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нәрсә?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Нинди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?):</a:t>
            </a:r>
          </a:p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нәрсә?</a:t>
            </a:r>
            <a:endParaRPr lang="ru-RU" sz="20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кәбестә.</a:t>
            </a:r>
            <a:endParaRPr lang="ru-RU" sz="20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Нинди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кәбестә?</a:t>
            </a:r>
            <a:endParaRPr lang="ru-RU" sz="20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-Кечкенә 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кәбестә </a:t>
            </a:r>
            <a:r>
              <a:rPr lang="ru-RU" sz="2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зур</a:t>
            </a:r>
            <a:r>
              <a:rPr lang="ru-RU" sz="2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яшел</a:t>
            </a:r>
            <a:r>
              <a:rPr lang="ru-RU" sz="2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тәмле, файдалы</a:t>
            </a:r>
            <a:r>
              <a:rPr lang="ru-RU" sz="2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түгәрәк</a:t>
            </a:r>
            <a:r>
              <a:rPr lang="ru-RU" sz="2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  <p:pic>
        <p:nvPicPr>
          <p:cNvPr id="2050" name="Picture 2" descr="D:\Эльвира\ФОТО\не разобрано!!!!\IMG_87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3071810"/>
            <a:ext cx="3571900" cy="26789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ompic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357166"/>
            <a:ext cx="642940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i="1" dirty="0" smtClean="0"/>
          </a:p>
          <a:p>
            <a:pPr eaLnBrk="0" hangingPunct="0"/>
            <a:r>
              <a:rPr lang="ru-RU" sz="2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Сюжетно-ролевая игра «Овощной магазин»- </a:t>
            </a:r>
          </a:p>
          <a:p>
            <a:pPr eaLnBrk="0" hangingPunct="0"/>
            <a:r>
              <a:rPr lang="ru-RU" sz="2000" b="1" i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«Яшелчәләр кибете</a:t>
            </a:r>
            <a:r>
              <a:rPr lang="ru-RU" sz="2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eaLnBrk="0" hangingPunct="0"/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-Исәнмесез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-Исәнмесез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Нәрсә кирәк?</a:t>
            </a:r>
            <a:endParaRPr lang="ru-RU" sz="20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Кишер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кирәк.</a:t>
            </a:r>
            <a:endParaRPr lang="ru-RU" sz="20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Нинди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кишер</a:t>
            </a:r>
            <a:r>
              <a:rPr lang="ru-RU" sz="2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кирәк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Зур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кишер</a:t>
            </a:r>
            <a:r>
              <a:rPr lang="ru-RU" sz="2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кирәк?</a:t>
            </a:r>
            <a:endParaRPr lang="ru-RU" sz="20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-Ничә 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кишер</a:t>
            </a:r>
            <a:r>
              <a:rPr lang="ru-RU" sz="2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кирәк?</a:t>
            </a:r>
            <a:endParaRPr lang="ru-RU" sz="20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Биш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зур</a:t>
            </a:r>
            <a:r>
              <a:rPr lang="ru-RU" sz="2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кишер</a:t>
            </a:r>
            <a:r>
              <a:rPr lang="ru-RU" sz="2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кирәк.</a:t>
            </a:r>
            <a:endParaRPr lang="ru-RU" sz="20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-Мә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биш</a:t>
            </a:r>
            <a:r>
              <a:rPr lang="ru-RU" sz="2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зур</a:t>
            </a:r>
            <a:r>
              <a:rPr lang="ru-RU" sz="2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кишер</a:t>
            </a:r>
            <a:r>
              <a:rPr lang="ru-RU" sz="2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-Рәхмәт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Сау</a:t>
            </a:r>
            <a:r>
              <a:rPr lang="ru-RU" sz="2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булыгыз</a:t>
            </a:r>
            <a:r>
              <a:rPr lang="ru-RU" sz="2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Сау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булыгыз</a:t>
            </a:r>
            <a:r>
              <a:rPr lang="ru-RU" sz="2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026" name="Picture 2" descr="D:\Эльвира\ФОТО\не разобрано!!!!\IMG_87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3643314"/>
            <a:ext cx="3128549" cy="23464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compic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85786" y="642918"/>
            <a:ext cx="764386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Результат:</a:t>
            </a:r>
            <a:r>
              <a:rPr lang="ru-RU" sz="28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результате работы над проектом дети закрепили 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словарный запас на татарском языке.  </a:t>
            </a:r>
            <a:r>
              <a:rPr lang="ru-RU" sz="2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 работе над проектом были привлечены все дети старшей группы и их родители. Вместе с родителями ребята изучили большее количество информации об овощах и витаминах, содержащихся в них.  Они не только сами научились четко и правильно 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выговаривать названия овощей, а также и </a:t>
            </a:r>
            <a:r>
              <a:rPr lang="ru-RU" sz="2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их признаки на татарском языке, строить простейшие диалоги, но и научили своих русских родителей некоторым татарским словам.    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ompic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612845"/>
            <a:ext cx="728667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tt-RU" sz="2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Использованная литература:</a:t>
            </a:r>
          </a:p>
          <a:p>
            <a:pPr algn="just" eaLnBrk="0" hangingPunct="0">
              <a:lnSpc>
                <a:spcPct val="150000"/>
              </a:lnSpc>
            </a:pPr>
            <a:r>
              <a:rPr lang="tt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1.Зарипова  З.М. Татарча сөйләшәбез.-Казан, 2012.</a:t>
            </a:r>
            <a:endParaRPr lang="ru-RU" sz="20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tt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2.. Зарипова  З.М., Исаева Р.С. Үстерешле уеннар.- Казан, 2013. </a:t>
            </a:r>
          </a:p>
          <a:p>
            <a:pPr algn="just" eaLnBrk="0" hangingPunct="0">
              <a:lnSpc>
                <a:spcPct val="150000"/>
              </a:lnSpc>
            </a:pPr>
            <a:r>
              <a:rPr lang="tt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Недоспасова В.А. Растем играя: Средний и старший дошкольный возраст: Пособие для воспитателей и родителей. - М.: Просвещение, 2003.</a:t>
            </a:r>
          </a:p>
          <a:p>
            <a:pPr algn="just" eaLnBrk="0" hangingPunct="0">
              <a:lnSpc>
                <a:spcPct val="150000"/>
              </a:lnSpc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Михайленко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Н.Я., Короткова Н.А. Игра с правилами в дошкольном возрасте. - М.: Академический Проект, 2002.</a:t>
            </a:r>
          </a:p>
          <a:p>
            <a:pPr algn="just" eaLnBrk="0" hangingPunct="0"/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endParaRPr lang="tt-RU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ompic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14414" y="1643050"/>
            <a:ext cx="6858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b="1" i="1" dirty="0" smtClean="0">
                <a:solidFill>
                  <a:srgbClr val="C00000"/>
                </a:solidFill>
              </a:rPr>
              <a:t>                 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>
              <a:lnSpc>
                <a:spcPct val="200000"/>
              </a:lnSpc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ИГЪТИБАРЫГЫЗ </a:t>
            </a:r>
            <a:r>
              <a:rPr lang="tt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ӨЧЕН РӘХМӘТ!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compic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00034" y="285728"/>
            <a:ext cx="8215370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Проект: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Сюжетно – ролевая игра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Тема: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«Овощной магазин»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 проекта: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познавательный, творческий.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Продолжительность: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краткосрочный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дети средней группы, родители, воспитатели.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compic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500034" y="714356"/>
            <a:ext cx="821537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Актуальность: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Одним из важных вопросов в средней группе считается развитие диалогической речи воспитанников,</a:t>
            </a:r>
            <a:r>
              <a:rPr kumimoji="0" lang="ru-RU" sz="2000" b="0" i="1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как на русском языке так и на татарском.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Проблема развития диалогической речи остается одной из актуальных проблем, так как речь возникает и развивается в процессе общения. Понаблюдав за общением детей средней группы в играх, сделала вывод, что у детей плохо развита диалогическая речь</a:t>
            </a:r>
            <a:r>
              <a:rPr kumimoji="0" lang="ru-RU" sz="2000" b="0" i="1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татарском языке.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Игра остается одним из важных методов развития диалогической речи через общение со сверстниками и взрослыми.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compic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2400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2596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ru-RU" sz="8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Формирование и дальнейшее развитие связной диалогической речи у детей средней группы </a:t>
            </a:r>
            <a:r>
              <a:rPr lang="ru-RU" sz="8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татарском языке через </a:t>
            </a:r>
            <a:r>
              <a:rPr lang="ru-RU" sz="8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сюжетно – ролевую игру   </a:t>
            </a:r>
            <a:r>
              <a:rPr lang="ru-RU" sz="8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«Овощной </a:t>
            </a:r>
            <a:r>
              <a:rPr lang="ru-RU" sz="8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магазин</a:t>
            </a:r>
            <a:r>
              <a:rPr lang="ru-RU" sz="8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»- «</a:t>
            </a:r>
            <a:r>
              <a:rPr lang="ru-RU" sz="8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Яшелч</a:t>
            </a:r>
            <a:r>
              <a:rPr lang="tt-RU" sz="8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әләр кибете”</a:t>
            </a:r>
            <a:r>
              <a:rPr lang="ru-RU" sz="8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80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9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 проекта</a:t>
            </a:r>
            <a:r>
              <a:rPr lang="ru-RU" sz="9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80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8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8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Обучать детей построению самостоятельных диалогов, умению общаться  со сверстниками</a:t>
            </a:r>
            <a:r>
              <a:rPr lang="ru-RU" sz="8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80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8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2.Формировать </a:t>
            </a:r>
            <a:r>
              <a:rPr lang="ru-RU" sz="8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умение изменять свое ролевое поведение в соответствии с разными ролями партнеров; </a:t>
            </a:r>
          </a:p>
          <a:p>
            <a:pPr>
              <a:lnSpc>
                <a:spcPct val="120000"/>
              </a:lnSpc>
              <a:buNone/>
            </a:pPr>
            <a:r>
              <a:rPr lang="ru-RU" sz="8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8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Закреплять знания детей о роли овощей в нашей жизни;</a:t>
            </a:r>
          </a:p>
          <a:p>
            <a:pPr>
              <a:lnSpc>
                <a:spcPct val="120000"/>
              </a:lnSpc>
              <a:buNone/>
            </a:pPr>
            <a:r>
              <a:rPr lang="ru-RU" sz="8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8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Расширять и активизировать словарный </a:t>
            </a:r>
            <a:r>
              <a:rPr lang="ru-RU" sz="8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запас на татарском языке;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tt-RU" sz="8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8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Развивать  творческие способности воспитанников; </a:t>
            </a:r>
          </a:p>
          <a:p>
            <a:pPr>
              <a:lnSpc>
                <a:spcPct val="120000"/>
              </a:lnSpc>
              <a:buNone/>
            </a:pPr>
            <a:r>
              <a:rPr lang="ru-RU" sz="8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6. Формировать первоначальные умении </a:t>
            </a:r>
            <a:r>
              <a:rPr lang="ru-RU" sz="8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8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навыки </a:t>
            </a:r>
            <a:r>
              <a:rPr lang="ru-RU" sz="8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практического владения татарским языком в устной форме</a:t>
            </a:r>
            <a:r>
              <a:rPr lang="ru-RU" sz="8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20000"/>
              </a:lnSpc>
              <a:buNone/>
            </a:pPr>
            <a:r>
              <a:rPr lang="ru-RU" sz="8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7.Воспитывать дружеские взаимоотношения между детьми;</a:t>
            </a:r>
          </a:p>
          <a:p>
            <a:pPr>
              <a:lnSpc>
                <a:spcPct val="170000"/>
              </a:lnSpc>
              <a:buNone/>
            </a:pPr>
            <a:endParaRPr lang="ru-RU" sz="80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compic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785794"/>
            <a:ext cx="778674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Закрепления словаря:</a:t>
            </a:r>
          </a:p>
          <a:p>
            <a:pPr indent="228600">
              <a:lnSpc>
                <a:spcPct val="150000"/>
              </a:lnSpc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повторение слов и словосочетаний на татарском языке):  </a:t>
            </a:r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Исәнме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сау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бул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рәхмәт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б</a:t>
            </a:r>
            <a:r>
              <a:rPr lang="tt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әрәңге, кишер, кыяр, кәбестә, суган,  чиста, зур, тәмле.</a:t>
            </a:r>
            <a:endParaRPr lang="ru-RU" sz="20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28600">
              <a:lnSpc>
                <a:spcPct val="150000"/>
              </a:lnSpc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(счет от 1-10).</a:t>
            </a:r>
          </a:p>
          <a:p>
            <a:pPr indent="228600">
              <a:lnSpc>
                <a:spcPct val="150000"/>
              </a:lnSpc>
            </a:pPr>
            <a:r>
              <a:rPr lang="tt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Правильно задавать вопросы: Нәрсә кирәк? Нинди?  Ничә?</a:t>
            </a:r>
            <a:endParaRPr lang="ru-RU" sz="20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/>
          </a:p>
          <a:p>
            <a:endParaRPr lang="ru-RU" dirty="0"/>
          </a:p>
        </p:txBody>
      </p:sp>
      <p:pic>
        <p:nvPicPr>
          <p:cNvPr id="7" name="Picture 95" descr="картошк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947" r="33481" b="14105"/>
          <a:stretch>
            <a:fillRect/>
          </a:stretch>
        </p:blipFill>
        <p:spPr bwMode="auto">
          <a:xfrm rot="2163177">
            <a:off x="2748118" y="4407666"/>
            <a:ext cx="1387257" cy="973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5" descr="морковь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067" t="23483" b="18065"/>
          <a:stretch>
            <a:fillRect/>
          </a:stretch>
        </p:blipFill>
        <p:spPr bwMode="auto">
          <a:xfrm rot="14578271">
            <a:off x="4716986" y="4497124"/>
            <a:ext cx="1533899" cy="95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4286256"/>
            <a:ext cx="116547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17267" y="3929066"/>
            <a:ext cx="1483757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52 -0.04694 C 0.02257 -0.04394 0.01893 -0.03122 0.01441 -0.02336 C 0.01233 -0.01457 0.00816 -0.00694 0.00556 0.00185 C 0.00799 0.11818 0.00938 0.23474 0.00938 0.35107 " pathEditMode="relative" ptsTypes="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6.5896E-6 L -0.10225 0.27259 " pathEditMode="relative" ptsTypes="AA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96296E-6 C -0.00521 0.0206 -0.00347 0.04375 -0.00538 0.06505 C -0.00625 0.075 -0.01493 0.10046 -0.01892 0.1081 C -0.02361 0.13287 -0.02812 0.1581 -0.03507 0.18218 C -0.03594 0.18866 -0.03663 0.19537 -0.03785 0.20185 C -0.03854 0.20556 -0.04062 0.21273 -0.04062 0.21273 C -0.04305 0.23773 -0.04861 0.26065 -0.04861 0.28658 " pathEditMode="relative" ptsTypes="ffffffA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ompic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1214422"/>
            <a:ext cx="750099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28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 проекта</a:t>
            </a:r>
            <a:r>
              <a:rPr lang="ru-RU" sz="2800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</a:pP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Обогащение и расширение словарного запаса.</a:t>
            </a:r>
          </a:p>
          <a:p>
            <a:pPr algn="ctr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</a:pP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Развитие диалогической речи.</a:t>
            </a:r>
          </a:p>
          <a:p>
            <a:pPr algn="ctr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</a:pP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Расширение знаний о труде взрослых.</a:t>
            </a:r>
          </a:p>
          <a:p>
            <a:pPr algn="ctr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</a:pP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Умение доводить выбранные роли до конца.</a:t>
            </a:r>
          </a:p>
          <a:p>
            <a:pPr algn="ctr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</a:pP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Воспитывать дружеские взаимоотношения.</a:t>
            </a:r>
            <a:endParaRPr lang="ru-RU" sz="24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ompic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285728"/>
            <a:ext cx="742955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 eaLnBrk="0" hangingPunct="0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Планирование проекта.</a:t>
            </a:r>
          </a:p>
          <a:p>
            <a:pPr indent="228600" algn="ctr" eaLnBrk="0" hangingPunct="0"/>
            <a:r>
              <a:rPr lang="ru-RU" sz="2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Подготовительный этап: </a:t>
            </a:r>
            <a:endParaRPr lang="ru-RU" sz="2000" i="1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28600" algn="just" eaLnBrk="0" hangingPunct="0">
              <a:buFontTx/>
              <a:buChar char="•"/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Беседы с детьми (с рассматриванием иллюстраций): «Что такое магазин?», «Какие магазины ты знаешь, что там продают? », «Кто работает в магазине?» «Что такое касса, как работают с кассой?», «Правила поведения в общественных местах».</a:t>
            </a:r>
          </a:p>
          <a:p>
            <a:pPr indent="228600" algn="just" eaLnBrk="0" hangingPunct="0">
              <a:buFontTx/>
              <a:buChar char="•"/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Дидактические игры: лото «</a:t>
            </a:r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Магазин-Кибет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Нәрсә артык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?», </a:t>
            </a:r>
          </a:p>
          <a:p>
            <a:pPr indent="228600" algn="just" eaLnBrk="0" hangingPunct="0"/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«Чего нет?», «</a:t>
            </a:r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Бир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әле»,  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нәрсә?</a:t>
            </a:r>
            <a:r>
              <a:rPr lang="ru-RU" sz="2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Нинди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?»</a:t>
            </a:r>
          </a:p>
          <a:p>
            <a:pPr indent="228600" algn="just" eaLnBrk="0" hangingPunct="0">
              <a:buFontTx/>
              <a:buChar char="•"/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Экскурсия в «Овощной магазин»</a:t>
            </a:r>
            <a:r>
              <a:rPr lang="tt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 родителями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228600" algn="just" eaLnBrk="0" hangingPunct="0"/>
            <a:r>
              <a:rPr lang="tt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что надо обратить внимание :</a:t>
            </a:r>
            <a:endParaRPr lang="ru-RU" sz="20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28600" algn="just" eaLnBrk="0" hangingPunct="0"/>
            <a:r>
              <a:rPr lang="tt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-Как здароваются</a:t>
            </a:r>
            <a:endParaRPr lang="ru-RU" sz="20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28600" algn="just" eaLnBrk="0" hangingPunct="0"/>
            <a:r>
              <a:rPr lang="tt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-Как ты себя ведешь</a:t>
            </a:r>
            <a:endParaRPr lang="ru-RU" sz="20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28600" algn="just" eaLnBrk="0" hangingPunct="0"/>
            <a:r>
              <a:rPr lang="tt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-Рассмотрите во что одета продовец</a:t>
            </a:r>
            <a:endParaRPr lang="ru-RU" sz="20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28600" algn="just" eaLnBrk="0" hangingPunct="0"/>
            <a:r>
              <a:rPr lang="tt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-Что  лежит наполках и как  они лежат (по цвету, по размеру)</a:t>
            </a:r>
          </a:p>
          <a:p>
            <a:pPr indent="228600">
              <a:buFont typeface="Arial" charset="0"/>
              <a:buChar char="•"/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Раскраска  </a:t>
            </a:r>
          </a:p>
          <a:p>
            <a:pPr indent="228600">
              <a:buFont typeface="Arial" charset="0"/>
              <a:buChar char="•"/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Словесные игры</a:t>
            </a:r>
            <a:endParaRPr lang="ru-RU" sz="20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ompic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714356"/>
            <a:ext cx="74295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 eaLnBrk="0" hangingPunct="0">
              <a:lnSpc>
                <a:spcPct val="150000"/>
              </a:lnSpc>
            </a:pPr>
            <a:r>
              <a:rPr lang="ru-RU" sz="2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Основной этап:</a:t>
            </a:r>
            <a:endParaRPr lang="ru-RU" sz="2000" i="1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28600" algn="just" eaLnBrk="0" hangingPunct="0">
              <a:lnSpc>
                <a:spcPct val="150000"/>
              </a:lnSpc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1.Организация игрового пространства: Касса (бумажные купюры, мелочь, пакеты). Отдел «</a:t>
            </a:r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Яшелчәләр-Овощи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 (</a:t>
            </a:r>
            <a:r>
              <a:rPr lang="tt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кәбестә, суган, кишер, кыяр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indent="228600" algn="just" eaLnBrk="0" hangingPunct="0">
              <a:lnSpc>
                <a:spcPct val="150000"/>
              </a:lnSpc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2.Подготовка фартуков  для работников магазина.</a:t>
            </a:r>
          </a:p>
          <a:p>
            <a:pPr indent="228600" algn="just" eaLnBrk="0" hangingPunct="0">
              <a:lnSpc>
                <a:spcPct val="150000"/>
              </a:lnSpc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3.Игровая деятельность детей. Повторение диалогов продавцов, кассира с покупателями. Повторение словесных игр. Закрепление  цвета, цифр на татарском языке.</a:t>
            </a:r>
          </a:p>
          <a:p>
            <a:pPr indent="228600" eaLnBrk="0" hangingPunct="0">
              <a:lnSpc>
                <a:spcPct val="150000"/>
              </a:lnSpc>
            </a:pPr>
            <a:r>
              <a:rPr lang="ru-RU" sz="2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Заключительный этап:</a:t>
            </a:r>
            <a:endParaRPr lang="ru-RU" sz="2000" i="1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28600" eaLnBrk="0" hangingPunct="0">
              <a:lnSpc>
                <a:spcPct val="150000"/>
              </a:lnSpc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Разыгрывание сюжетно – ролевой игры «Овощной магазин»- «</a:t>
            </a:r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Яшелч</a:t>
            </a:r>
            <a:r>
              <a:rPr lang="tt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әләр кибете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».  Повторение правил в общественных местах. Подведение итогов игры.</a:t>
            </a:r>
            <a:endParaRPr lang="ru-RU" sz="20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ompic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571480"/>
            <a:ext cx="642942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endParaRPr lang="tt-RU" sz="2400" b="1" i="1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tt-RU" sz="24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Уеннар-Игры</a:t>
            </a:r>
          </a:p>
          <a:p>
            <a:pPr algn="ctr" eaLnBrk="0" hangingPunct="0"/>
            <a:endParaRPr lang="tt-RU" sz="2400" b="1" i="1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tt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Уен “Ватык телефон”</a:t>
            </a:r>
            <a:endParaRPr lang="ru-RU" sz="20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tt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Балалар  түгәрәккә басалар ,тәрбияче бер баланың колагына бер сүз яки сүзтезмә әйтә ,бала әкрен генә иптәшенең колагына әйтә. Уен башлаган балага килеп җиткәнче дәвам итә. (Сүзтезмәләр: зур кәбестә, тәмле кишер, яшел кыяр һ.б.)</a:t>
            </a:r>
            <a:endParaRPr lang="tt-RU" sz="20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601</Words>
  <Application>Microsoft Office PowerPoint</Application>
  <PresentationFormat>Экран (4:3)</PresentationFormat>
  <Paragraphs>93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Цель проекта: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comp</cp:lastModifiedBy>
  <cp:revision>10</cp:revision>
  <dcterms:created xsi:type="dcterms:W3CDTF">2016-03-16T15:30:53Z</dcterms:created>
  <dcterms:modified xsi:type="dcterms:W3CDTF">2016-09-29T21:02:45Z</dcterms:modified>
</cp:coreProperties>
</file>