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1484784"/>
            <a:ext cx="7632848" cy="1793167"/>
          </a:xfrm>
        </p:spPr>
        <p:txBody>
          <a:bodyPr/>
          <a:lstStyle/>
          <a:p>
            <a:r>
              <a:rPr lang="ru-RU" dirty="0" smtClean="0"/>
              <a:t>Особенности публицистического стиля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3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875891"/>
              </p:ext>
            </p:extLst>
          </p:nvPr>
        </p:nvGraphicFramePr>
        <p:xfrm>
          <a:off x="179511" y="188641"/>
          <a:ext cx="8712969" cy="6583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7559"/>
                <a:gridCol w="2178470"/>
                <a:gridCol w="2178470"/>
                <a:gridCol w="2178470"/>
              </a:tblGrid>
              <a:tr h="1066516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Цель и черты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Лексические особенности 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Средства эмоциональной выразительности</a:t>
                      </a:r>
                      <a:endParaRPr lang="ru-RU" sz="1800" b="1" i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Синтаксические особенности.</a:t>
                      </a:r>
                      <a:endParaRPr lang="ru-RU" sz="1800" b="1" i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54" marR="62054" marT="0" marB="0"/>
                </a:tc>
              </a:tr>
              <a:tr h="5486212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1. Информирование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2. Эмоциональное воздействие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3. Убеждение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4. Внушение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5. Побуждение. 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6. Эмоциональность.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7. Призывность.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8. Логичность построения</a:t>
                      </a:r>
                      <a:endParaRPr lang="ru-RU" sz="1800" b="1" i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Общественно-политическая лексика;  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Сочетания, свойственные официально-деловому стилю;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книжная (высокая) лексика; 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понятия из области морали и этики, экономики, культуры, психологии; 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</a:rPr>
                        <a:t>слова, обозначающие человеческие переживания. </a:t>
                      </a:r>
                      <a:endParaRPr lang="ru-RU" sz="1800" b="1" i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Слова с яркой эмоциональной оценкой;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эпитеты;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сравнения;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метафоры;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разговорные обороты речи;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фразеологизмы, пословицы, поговорки, обращения, повторы и т.д.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Прямая речь;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косвенная речь;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восклицательные и вопросительные предложения;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обилие сложных синтаксических конструкций;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ряды однородных членов;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вводные слова;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</a:rPr>
                        <a:t>причастные и деепричастные обороты;</a:t>
                      </a:r>
                      <a:endParaRPr lang="ru-RU" sz="1800" b="1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054" marR="620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273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Домашнее задание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Написать </a:t>
            </a:r>
            <a:r>
              <a:rPr lang="ru-RU" sz="2400" b="1" dirty="0">
                <a:solidFill>
                  <a:srgbClr val="002060"/>
                </a:solidFill>
              </a:rPr>
              <a:t>текст в публицистическом стиле на одну из тем:</a:t>
            </a:r>
          </a:p>
          <a:p>
            <a:r>
              <a:rPr lang="ru-RU" sz="2400" b="1" dirty="0" smtClean="0"/>
              <a:t>      «Почему </a:t>
            </a:r>
            <a:r>
              <a:rPr lang="ru-RU" sz="2400" b="1" dirty="0"/>
              <a:t>не стоит списывать домашние задания с Интернета</a:t>
            </a:r>
            <a:r>
              <a:rPr lang="ru-RU" sz="2400" b="1" dirty="0" smtClean="0"/>
              <a:t>»</a:t>
            </a:r>
          </a:p>
          <a:p>
            <a:endParaRPr lang="ru-RU" sz="2400" b="1" dirty="0"/>
          </a:p>
          <a:p>
            <a:r>
              <a:rPr lang="ru-RU" sz="2400" b="1" dirty="0" smtClean="0"/>
              <a:t>      «</a:t>
            </a:r>
            <a:r>
              <a:rPr lang="ru-RU" sz="2400" b="1" dirty="0"/>
              <a:t>Почему не стоит читать произведения в кратком изложении</a:t>
            </a:r>
            <a:r>
              <a:rPr lang="ru-RU" sz="2400" b="1" dirty="0" smtClean="0"/>
              <a:t>»</a:t>
            </a:r>
          </a:p>
          <a:p>
            <a:endParaRPr lang="ru-RU" sz="2400" b="1" dirty="0"/>
          </a:p>
          <a:p>
            <a:r>
              <a:rPr lang="ru-RU" sz="2400" b="1" dirty="0" smtClean="0"/>
              <a:t>        «</a:t>
            </a:r>
            <a:r>
              <a:rPr lang="ru-RU" sz="2400" b="1" dirty="0"/>
              <a:t>О чем стоит задуматься нынешнему поколению</a:t>
            </a:r>
            <a:r>
              <a:rPr lang="ru-RU" sz="2400" b="1" dirty="0" smtClean="0"/>
              <a:t>»</a:t>
            </a:r>
          </a:p>
          <a:p>
            <a:endParaRPr lang="ru-RU" sz="2400" b="1" dirty="0"/>
          </a:p>
          <a:p>
            <a:r>
              <a:rPr lang="ru-RU" sz="2400" b="1" dirty="0" smtClean="0"/>
              <a:t>       «</a:t>
            </a:r>
            <a:r>
              <a:rPr lang="ru-RU" sz="2400" b="1" dirty="0"/>
              <a:t>Тот, кто читает книги, всегда будет управлять теми, кто смотрит телевизор</a:t>
            </a:r>
            <a:r>
              <a:rPr lang="ru-RU" sz="2400" b="1" dirty="0" smtClean="0"/>
              <a:t>»</a:t>
            </a:r>
          </a:p>
          <a:p>
            <a:endParaRPr lang="ru-RU" sz="2400" b="1" dirty="0"/>
          </a:p>
          <a:p>
            <a:r>
              <a:rPr lang="ru-RU" sz="2400" b="1" dirty="0" smtClean="0"/>
              <a:t>       «</a:t>
            </a:r>
            <a:r>
              <a:rPr lang="ru-RU" sz="2400" b="1" dirty="0" err="1"/>
              <a:t>Соцсети</a:t>
            </a:r>
            <a:r>
              <a:rPr lang="ru-RU" sz="2400" b="1" dirty="0"/>
              <a:t> – путь к одиночеству»</a:t>
            </a:r>
          </a:p>
        </p:txBody>
      </p:sp>
    </p:spTree>
    <p:extLst>
      <p:ext uri="{BB962C8B-B14F-4D97-AF65-F5344CB8AC3E}">
        <p14:creationId xmlns:p14="http://schemas.microsoft.com/office/powerpoint/2010/main" val="233272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202</Words>
  <Application>Microsoft Office PowerPoint</Application>
  <PresentationFormat>Экран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Особенности публицистического стиля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2016-09-29T11:11:49Z</dcterms:created>
  <dcterms:modified xsi:type="dcterms:W3CDTF">2016-09-29T11:19:10Z</dcterms:modified>
</cp:coreProperties>
</file>