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68" r:id="rId2"/>
    <p:sldId id="257" r:id="rId3"/>
    <p:sldId id="270" r:id="rId4"/>
    <p:sldId id="269" r:id="rId5"/>
    <p:sldId id="272" r:id="rId6"/>
    <p:sldId id="259" r:id="rId7"/>
    <p:sldId id="262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1F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05200" y="1498602"/>
            <a:ext cx="5257800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5200" y="4927600"/>
            <a:ext cx="5257800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8C186-A52E-4EF0-BCE2-F037F35B13E2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50D1-F9F4-4BA1-9404-779A353820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274639"/>
            <a:ext cx="1066800" cy="5897561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74639"/>
            <a:ext cx="6400800" cy="5897561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8C186-A52E-4EF0-BCE2-F037F35B13E2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50D1-F9F4-4BA1-9404-779A353820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8C186-A52E-4EF0-BCE2-F037F35B13E2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50D1-F9F4-4BA1-9404-779A353820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445000"/>
            <a:ext cx="5257800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124201"/>
            <a:ext cx="5257800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701800"/>
            <a:ext cx="3733800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4400" y="1701800"/>
            <a:ext cx="3733800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8C186-A52E-4EF0-BCE2-F037F35B13E2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50D1-F9F4-4BA1-9404-779A353820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1249" y="1608836"/>
            <a:ext cx="3730752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8200" y="2209800"/>
            <a:ext cx="3733800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27448" y="1608836"/>
            <a:ext cx="3730752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24400" y="2209800"/>
            <a:ext cx="3733800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8C186-A52E-4EF0-BCE2-F037F35B13E2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50D1-F9F4-4BA1-9404-779A353820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8C186-A52E-4EF0-BCE2-F037F35B13E2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50D1-F9F4-4BA1-9404-779A353820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8C186-A52E-4EF0-BCE2-F037F35B13E2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50D1-F9F4-4BA1-9404-779A353820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971800" y="0"/>
            <a:ext cx="59436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1" y="1701800"/>
            <a:ext cx="2514600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2800" y="482600"/>
            <a:ext cx="5105400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8601" y="4648200"/>
            <a:ext cx="2514600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8C186-A52E-4EF0-BCE2-F037F35B13E2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50D1-F9F4-4BA1-9404-779A353820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562100" y="0"/>
            <a:ext cx="6019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486400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279402"/>
            <a:ext cx="5486400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5562600"/>
            <a:ext cx="5486400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8C186-A52E-4EF0-BCE2-F037F35B13E2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50D1-F9F4-4BA1-9404-779A353820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28600" y="0"/>
            <a:ext cx="8686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701800"/>
            <a:ext cx="7620000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400802"/>
            <a:ext cx="205740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F648C186-A52E-4EF0-BCE2-F037F35B13E2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1645" y="6400802"/>
            <a:ext cx="466344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27346" y="6400802"/>
            <a:ext cx="830855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C22150D1-F9F4-4BA1-9404-779A353820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556792"/>
            <a:ext cx="8062664" cy="2376264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«Дефисное написание наречий»</a:t>
            </a:r>
            <a:endParaRPr lang="ru-RU" sz="6600" b="1" dirty="0">
              <a:solidFill>
                <a:srgbClr val="991F9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060848"/>
            <a:ext cx="8229600" cy="2448272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Цель урока –  научиться ставить дефис в наречиях.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620000" cy="70849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	Наречия: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бегом, пешком, рядом</a:t>
            </a:r>
            <a:r>
              <a:rPr lang="ru-RU" sz="3600" b="1" i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196752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Произошли от существительных. Всё это «застывшие» формы творительного падежа существительного.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708920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Наречия: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досуха, докрасна, запросто, набело, сгоряча, справа</a:t>
            </a:r>
            <a:r>
              <a:rPr lang="ru-RU" sz="3200" b="1" i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endParaRPr lang="ru-RU" sz="3200" dirty="0">
              <a:solidFill>
                <a:srgbClr val="991F93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3789040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от кратких форм прилагательных с предлогом.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4795897"/>
            <a:ext cx="83529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В современном языке наречия свободно образуются от качественных прилагательных: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скучно, сильно, таинственно, интересно.</a:t>
            </a:r>
            <a:endParaRPr lang="ru-RU" sz="3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588224" y="0"/>
            <a:ext cx="1869976" cy="762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60648"/>
            <a:ext cx="4176465" cy="5616624"/>
          </a:xfrm>
        </p:spPr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По-весеннему</a:t>
            </a:r>
          </a:p>
          <a:p>
            <a:endParaRPr lang="ru-RU" dirty="0" smtClean="0">
              <a:solidFill>
                <a:srgbClr val="991F9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Солнце светит </a:t>
            </a:r>
          </a:p>
          <a:p>
            <a:r>
              <a:rPr lang="ru-RU" i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по-весеннему.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По-старому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Думать по-старому.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Во-первых, во-вторых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Во-первых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i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 выучи правило.</a:t>
            </a:r>
          </a:p>
          <a:p>
            <a:r>
              <a:rPr lang="ru-RU" i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Во-вторых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i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 сделай упражнение.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43808" y="5661248"/>
            <a:ext cx="1512168" cy="4389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457400"/>
            <a:ext cx="3730752" cy="5400600"/>
          </a:xfrm>
        </p:spPr>
        <p:txBody>
          <a:bodyPr/>
          <a:lstStyle/>
          <a:p>
            <a:r>
              <a:rPr lang="ru-RU" i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По весеннему небу плывут облака.</a:t>
            </a:r>
          </a:p>
          <a:p>
            <a:endParaRPr lang="ru-RU" dirty="0" smtClean="0">
              <a:solidFill>
                <a:srgbClr val="991F93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991F93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991F9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Мы гуляли по старому парку.</a:t>
            </a:r>
          </a:p>
          <a:p>
            <a:endParaRPr lang="ru-RU" dirty="0" smtClean="0">
              <a:solidFill>
                <a:srgbClr val="991F93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991F93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991F9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Во вторых классах учатся сто учеников.</a:t>
            </a:r>
            <a:endParaRPr lang="ru-RU" dirty="0" smtClean="0">
              <a:solidFill>
                <a:srgbClr val="991F93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9144000" y="4437112"/>
            <a:ext cx="1293912" cy="510952"/>
          </a:xfrm>
        </p:spPr>
        <p:txBody>
          <a:bodyPr/>
          <a:lstStyle/>
          <a:p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1979712" y="476672"/>
            <a:ext cx="216024" cy="216024"/>
          </a:xfrm>
          <a:prstGeom prst="line">
            <a:avLst/>
          </a:prstGeom>
          <a:ln w="41275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 flipV="1">
            <a:off x="2195736" y="476672"/>
            <a:ext cx="144016" cy="216024"/>
          </a:xfrm>
          <a:prstGeom prst="line">
            <a:avLst/>
          </a:prstGeom>
          <a:ln w="41275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971600" y="476672"/>
            <a:ext cx="0" cy="216024"/>
          </a:xfrm>
          <a:prstGeom prst="line">
            <a:avLst/>
          </a:prstGeom>
          <a:ln w="41275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39552" y="476672"/>
            <a:ext cx="440432" cy="8384"/>
          </a:xfrm>
          <a:prstGeom prst="line">
            <a:avLst/>
          </a:prstGeom>
          <a:ln w="41275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1691680" y="2204864"/>
            <a:ext cx="216024" cy="216024"/>
          </a:xfrm>
          <a:prstGeom prst="line">
            <a:avLst/>
          </a:prstGeom>
          <a:ln w="41275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907704" y="2204864"/>
            <a:ext cx="144016" cy="216024"/>
          </a:xfrm>
          <a:prstGeom prst="line">
            <a:avLst/>
          </a:prstGeom>
          <a:ln w="41275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899592" y="2276872"/>
            <a:ext cx="0" cy="144016"/>
          </a:xfrm>
          <a:prstGeom prst="line">
            <a:avLst/>
          </a:prstGeom>
          <a:ln w="41275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611560" y="2276872"/>
            <a:ext cx="288032" cy="8384"/>
          </a:xfrm>
          <a:prstGeom prst="line">
            <a:avLst/>
          </a:prstGeom>
          <a:ln w="41275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539552" y="3645024"/>
            <a:ext cx="288032" cy="8384"/>
          </a:xfrm>
          <a:prstGeom prst="line">
            <a:avLst/>
          </a:prstGeom>
          <a:ln w="41275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2195736" y="3717032"/>
            <a:ext cx="288032" cy="8384"/>
          </a:xfrm>
          <a:prstGeom prst="line">
            <a:avLst/>
          </a:prstGeom>
          <a:ln w="41275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V="1">
            <a:off x="827584" y="3645024"/>
            <a:ext cx="0" cy="144016"/>
          </a:xfrm>
          <a:prstGeom prst="line">
            <a:avLst/>
          </a:prstGeom>
          <a:ln w="41275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2483768" y="3717032"/>
            <a:ext cx="0" cy="144016"/>
          </a:xfrm>
          <a:prstGeom prst="line">
            <a:avLst/>
          </a:prstGeom>
          <a:ln w="41275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3203848" y="3573016"/>
            <a:ext cx="216024" cy="216024"/>
          </a:xfrm>
          <a:prstGeom prst="line">
            <a:avLst/>
          </a:prstGeom>
          <a:ln w="41275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V="1">
            <a:off x="1619672" y="3573016"/>
            <a:ext cx="216024" cy="216024"/>
          </a:xfrm>
          <a:prstGeom prst="line">
            <a:avLst/>
          </a:prstGeom>
          <a:ln w="41275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1835696" y="3573016"/>
            <a:ext cx="144016" cy="216024"/>
          </a:xfrm>
          <a:prstGeom prst="line">
            <a:avLst/>
          </a:prstGeom>
          <a:ln w="41275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419872" y="3573016"/>
            <a:ext cx="144016" cy="216024"/>
          </a:xfrm>
          <a:prstGeom prst="line">
            <a:avLst/>
          </a:prstGeom>
          <a:ln w="41275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4427984" y="476672"/>
            <a:ext cx="0" cy="5472608"/>
          </a:xfrm>
          <a:prstGeom prst="line">
            <a:avLst/>
          </a:prstGeom>
          <a:ln w="508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04664"/>
            <a:ext cx="3911351" cy="5688632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991F93"/>
                </a:solidFill>
              </a:rPr>
              <a:t>                 -</a:t>
            </a:r>
            <a:r>
              <a:rPr lang="ru-RU" sz="4000" dirty="0">
                <a:solidFill>
                  <a:srgbClr val="991F93"/>
                </a:solidFill>
              </a:rPr>
              <a:t>ому</a:t>
            </a:r>
            <a:br>
              <a:rPr lang="ru-RU" sz="4000" dirty="0">
                <a:solidFill>
                  <a:srgbClr val="991F93"/>
                </a:solidFill>
              </a:rPr>
            </a:br>
            <a:r>
              <a:rPr lang="ru-RU" sz="4000" dirty="0">
                <a:solidFill>
                  <a:srgbClr val="991F93"/>
                </a:solidFill>
              </a:rPr>
              <a:t/>
            </a:r>
            <a:br>
              <a:rPr lang="ru-RU" sz="4000" dirty="0">
                <a:solidFill>
                  <a:srgbClr val="991F93"/>
                </a:solidFill>
              </a:rPr>
            </a:br>
            <a:r>
              <a:rPr lang="ru-RU" sz="4000" dirty="0">
                <a:solidFill>
                  <a:srgbClr val="991F93"/>
                </a:solidFill>
              </a:rPr>
              <a:t> По</a:t>
            </a:r>
            <a:r>
              <a:rPr lang="ru-RU" sz="4000" dirty="0" smtClean="0">
                <a:solidFill>
                  <a:srgbClr val="991F93"/>
                </a:solidFill>
              </a:rPr>
              <a:t>           </a:t>
            </a:r>
            <a:r>
              <a:rPr lang="ru-RU" sz="4000" dirty="0">
                <a:solidFill>
                  <a:srgbClr val="991F93"/>
                </a:solidFill>
              </a:rPr>
              <a:t>-ему</a:t>
            </a:r>
            <a:br>
              <a:rPr lang="ru-RU" sz="4000" dirty="0">
                <a:solidFill>
                  <a:srgbClr val="991F93"/>
                </a:solidFill>
              </a:rPr>
            </a:br>
            <a:r>
              <a:rPr lang="ru-RU" sz="4000" dirty="0">
                <a:solidFill>
                  <a:srgbClr val="991F93"/>
                </a:solidFill>
              </a:rPr>
              <a:t/>
            </a:r>
            <a:br>
              <a:rPr lang="ru-RU" sz="4000" dirty="0">
                <a:solidFill>
                  <a:srgbClr val="991F93"/>
                </a:solidFill>
              </a:rPr>
            </a:br>
            <a:r>
              <a:rPr lang="ru-RU" sz="4000" dirty="0">
                <a:solidFill>
                  <a:srgbClr val="991F93"/>
                </a:solidFill>
              </a:rPr>
              <a:t>           </a:t>
            </a:r>
            <a:r>
              <a:rPr lang="ru-RU" sz="4000" dirty="0" smtClean="0">
                <a:solidFill>
                  <a:srgbClr val="991F93"/>
                </a:solidFill>
              </a:rPr>
              <a:t>       </a:t>
            </a:r>
            <a:r>
              <a:rPr lang="ru-RU" sz="4000" dirty="0">
                <a:solidFill>
                  <a:srgbClr val="991F93"/>
                </a:solidFill>
              </a:rPr>
              <a:t>-</a:t>
            </a:r>
            <a:r>
              <a:rPr lang="ru-RU" sz="4000" dirty="0" smtClean="0">
                <a:solidFill>
                  <a:srgbClr val="991F93"/>
                </a:solidFill>
              </a:rPr>
              <a:t>и</a:t>
            </a:r>
            <a:br>
              <a:rPr lang="ru-RU" sz="4000" dirty="0" smtClean="0">
                <a:solidFill>
                  <a:srgbClr val="991F93"/>
                </a:solidFill>
              </a:rPr>
            </a:br>
            <a:r>
              <a:rPr lang="ru-RU" sz="4000" dirty="0">
                <a:solidFill>
                  <a:srgbClr val="991F93"/>
                </a:solidFill>
              </a:rPr>
              <a:t/>
            </a:r>
            <a:br>
              <a:rPr lang="ru-RU" sz="4000" dirty="0">
                <a:solidFill>
                  <a:srgbClr val="991F93"/>
                </a:solidFill>
              </a:rPr>
            </a:br>
            <a:r>
              <a:rPr lang="ru-RU" sz="3200" dirty="0">
                <a:solidFill>
                  <a:srgbClr val="991F93"/>
                </a:solidFill>
              </a:rPr>
              <a:t>по-новому, </a:t>
            </a:r>
            <a:r>
              <a:rPr lang="ru-RU" sz="3200" dirty="0" smtClean="0">
                <a:solidFill>
                  <a:srgbClr val="991F93"/>
                </a:solidFill>
              </a:rPr>
              <a:t/>
            </a:r>
            <a:br>
              <a:rPr lang="ru-RU" sz="3200" dirty="0" smtClean="0">
                <a:solidFill>
                  <a:srgbClr val="991F93"/>
                </a:solidFill>
              </a:rPr>
            </a:br>
            <a:r>
              <a:rPr lang="ru-RU" sz="3200" dirty="0" smtClean="0">
                <a:solidFill>
                  <a:srgbClr val="991F93"/>
                </a:solidFill>
              </a:rPr>
              <a:t>по-хорошему</a:t>
            </a:r>
            <a:r>
              <a:rPr lang="ru-RU" sz="3200" dirty="0">
                <a:solidFill>
                  <a:srgbClr val="991F93"/>
                </a:solidFill>
              </a:rPr>
              <a:t>, по-немецки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16416" y="482600"/>
            <a:ext cx="141784" cy="13808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60032" y="1268760"/>
            <a:ext cx="4283968" cy="3744416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  <a:p>
            <a:r>
              <a:rPr lang="ru-RU" sz="4000" b="1" dirty="0" smtClean="0">
                <a:solidFill>
                  <a:srgbClr val="991F93"/>
                </a:solidFill>
              </a:rPr>
              <a:t>                   - </a:t>
            </a:r>
            <a:r>
              <a:rPr lang="ru-RU" sz="4000" b="1" dirty="0" err="1" smtClean="0">
                <a:solidFill>
                  <a:srgbClr val="991F93"/>
                </a:solidFill>
              </a:rPr>
              <a:t>ых</a:t>
            </a:r>
            <a:endParaRPr lang="ru-RU" sz="4000" b="1" dirty="0" smtClean="0">
              <a:solidFill>
                <a:srgbClr val="991F93"/>
              </a:solidFill>
            </a:endParaRPr>
          </a:p>
          <a:p>
            <a:r>
              <a:rPr lang="ru-RU" sz="4000" b="1" dirty="0">
                <a:solidFill>
                  <a:srgbClr val="991F93"/>
                </a:solidFill>
              </a:rPr>
              <a:t>Во(в</a:t>
            </a:r>
            <a:r>
              <a:rPr lang="ru-RU" sz="4000" b="1" dirty="0" smtClean="0">
                <a:solidFill>
                  <a:srgbClr val="991F93"/>
                </a:solidFill>
              </a:rPr>
              <a:t>)                   </a:t>
            </a:r>
            <a:r>
              <a:rPr lang="ru-RU" sz="4000" b="1" dirty="0" smtClean="0">
                <a:solidFill>
                  <a:srgbClr val="FF0000"/>
                </a:solidFill>
              </a:rPr>
              <a:t>,</a:t>
            </a:r>
            <a:endParaRPr lang="ru-RU" sz="4000" b="1" dirty="0">
              <a:solidFill>
                <a:srgbClr val="FF0000"/>
              </a:solidFill>
            </a:endParaRPr>
          </a:p>
          <a:p>
            <a:r>
              <a:rPr lang="ru-RU" sz="4000" b="1" dirty="0" smtClean="0">
                <a:solidFill>
                  <a:srgbClr val="991F93"/>
                </a:solidFill>
              </a:rPr>
              <a:t>                   -их</a:t>
            </a:r>
          </a:p>
          <a:p>
            <a:endParaRPr lang="ru-RU" b="1" dirty="0">
              <a:solidFill>
                <a:srgbClr val="991F93"/>
              </a:solidFill>
            </a:endParaRPr>
          </a:p>
          <a:p>
            <a:r>
              <a:rPr lang="ru-RU" sz="3200" b="1" dirty="0" smtClean="0">
                <a:solidFill>
                  <a:srgbClr val="991F93"/>
                </a:solidFill>
              </a:rPr>
              <a:t>Во-вторых</a:t>
            </a:r>
            <a:r>
              <a:rPr lang="ru-RU" sz="3200" b="1" dirty="0" smtClean="0">
                <a:solidFill>
                  <a:srgbClr val="FF0000"/>
                </a:solidFill>
              </a:rPr>
              <a:t>, </a:t>
            </a:r>
          </a:p>
          <a:p>
            <a:r>
              <a:rPr lang="ru-RU" sz="3200" b="1" dirty="0" smtClean="0">
                <a:solidFill>
                  <a:srgbClr val="991F93"/>
                </a:solidFill>
              </a:rPr>
              <a:t>в-третьих</a:t>
            </a:r>
            <a:r>
              <a:rPr lang="ru-RU" sz="3200" b="1" dirty="0" smtClean="0">
                <a:solidFill>
                  <a:srgbClr val="FF0000"/>
                </a:solidFill>
              </a:rPr>
              <a:t>,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834" y="2852936"/>
            <a:ext cx="1296144" cy="252028"/>
          </a:xfrm>
          <a:prstGeom prst="rect">
            <a:avLst/>
          </a:prstGeom>
          <a:solidFill>
            <a:srgbClr val="FF00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40" y="2355289"/>
            <a:ext cx="846706" cy="10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14113" y="2367959"/>
            <a:ext cx="45719" cy="412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864" y="1307452"/>
            <a:ext cx="432048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696" y="1268760"/>
            <a:ext cx="393653" cy="509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737" y="2376524"/>
            <a:ext cx="43338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105" y="3591835"/>
            <a:ext cx="216694" cy="216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696" y="2326154"/>
            <a:ext cx="39052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374" y="3553841"/>
            <a:ext cx="195263" cy="256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508947"/>
            <a:ext cx="884294" cy="130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344805"/>
            <a:ext cx="43338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1181" y="2545563"/>
            <a:ext cx="43338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1770" y="1326864"/>
            <a:ext cx="39052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6477" y="2574442"/>
            <a:ext cx="39052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4427984" y="476672"/>
            <a:ext cx="72008" cy="5544616"/>
          </a:xfrm>
          <a:prstGeom prst="line">
            <a:avLst/>
          </a:prstGeom>
          <a:ln w="4445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927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496855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Продолжите предложения:</a:t>
            </a:r>
            <a:br>
              <a:rPr lang="ru-RU" b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1ряд</a:t>
            </a:r>
            <a:r>
              <a:rPr lang="ru-RU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Чтобы быть здоровым, я должен, во-первых…</a:t>
            </a:r>
            <a:r>
              <a:rPr lang="ru-RU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2ряд</a:t>
            </a:r>
            <a:r>
              <a:rPr lang="ru-RU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Чтобы хорошо учиться, я должен, во-первых…</a:t>
            </a:r>
            <a:r>
              <a:rPr lang="ru-RU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3ряд</a:t>
            </a:r>
            <a:r>
              <a:rPr lang="ru-RU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 – Чтобы быть успешным человеком, я должен, </a:t>
            </a:r>
            <a:br>
              <a:rPr lang="ru-RU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во-первых…</a:t>
            </a:r>
            <a:endParaRPr lang="ru-RU" dirty="0">
              <a:solidFill>
                <a:srgbClr val="991F9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Объясните лингвистический смысл рисунков.</a:t>
            </a:r>
            <a:endParaRPr lang="ru-RU" b="1" dirty="0">
              <a:solidFill>
                <a:srgbClr val="991F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рис1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4320480" cy="5118567"/>
          </a:xfrm>
        </p:spPr>
      </p:pic>
      <p:pic>
        <p:nvPicPr>
          <p:cNvPr id="6" name="Содержимое 5" descr="рис2.jpe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95528" y="1340768"/>
            <a:ext cx="4248472" cy="5184576"/>
          </a:xfrm>
        </p:spPr>
      </p:pic>
      <p:sp>
        <p:nvSpPr>
          <p:cNvPr id="7" name="Прямоугольник 6"/>
          <p:cNvSpPr/>
          <p:nvPr/>
        </p:nvSpPr>
        <p:spPr>
          <a:xfrm>
            <a:off x="7092280" y="3645024"/>
            <a:ext cx="648072" cy="216024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548680"/>
            <a:ext cx="5257800" cy="329882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Домашняя работа: </a:t>
            </a:r>
            <a:br>
              <a:rPr lang="ru-RU" sz="6000" b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 п. 42, упр. 252</a:t>
            </a:r>
            <a:endParaRPr lang="ru-RU" sz="6000" b="1" dirty="0">
              <a:solidFill>
                <a:srgbClr val="991F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268760"/>
            <a:ext cx="5904656" cy="1296987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991F93"/>
                </a:solidFill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4800" b="1" dirty="0">
              <a:solidFill>
                <a:srgbClr val="991F9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oks_16x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_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TS102787940</Template>
  <TotalTime>124</TotalTime>
  <Words>140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Books_16x9</vt:lpstr>
      <vt:lpstr>«Дефисное написание наречий»</vt:lpstr>
      <vt:lpstr>Цель урока –  научиться ставить дефис в наречиях.</vt:lpstr>
      <vt:lpstr>  Наречия: бегом, пешком, рядом. </vt:lpstr>
      <vt:lpstr>Презентация PowerPoint</vt:lpstr>
      <vt:lpstr>                 -ому   По           -ему                    -и  по-новому,  по-хорошему, по-немецки</vt:lpstr>
      <vt:lpstr>Продолжите предложения:  1ряд – Чтобы быть здоровым, я должен, во-первых… 2ряд – Чтобы хорошо учиться, я должен, во-первых… 3ряд – Чтобы быть успешным человеком, я должен,  во-первых…</vt:lpstr>
      <vt:lpstr>Объясните лингвистический смысл рисунков.</vt:lpstr>
      <vt:lpstr>Домашняя работа:   п. 42, упр. 252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Наречие очень интересная в историческом отношении часть речи. Как известно, язык на протяжении всей своей истории активно пополняется наречиями. Как это происходит? Ряд старых форм существительных и прилагательных – осколки былых падежных систем – превратились в неизменяемые наречия. Таким образом,</dc:title>
  <cp:lastModifiedBy>Виктор</cp:lastModifiedBy>
  <cp:revision>30</cp:revision>
  <dcterms:modified xsi:type="dcterms:W3CDTF">2014-01-22T04:06:26Z</dcterms:modified>
</cp:coreProperties>
</file>