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3" r:id="rId13"/>
    <p:sldId id="266" r:id="rId14"/>
    <p:sldId id="267" r:id="rId15"/>
    <p:sldId id="268" r:id="rId16"/>
    <p:sldId id="269" r:id="rId17"/>
    <p:sldId id="270" r:id="rId18"/>
    <p:sldId id="271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DAD9A19-9D4E-458A-A21C-C5E61FD0DDBB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4C71B53-255A-4D7A-8139-EFD4B6DB23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AD9A19-9D4E-458A-A21C-C5E61FD0DDBB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C71B53-255A-4D7A-8139-EFD4B6DB23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AD9A19-9D4E-458A-A21C-C5E61FD0DDBB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C71B53-255A-4D7A-8139-EFD4B6DB23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AD9A19-9D4E-458A-A21C-C5E61FD0DDBB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C71B53-255A-4D7A-8139-EFD4B6DB23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AD9A19-9D4E-458A-A21C-C5E61FD0DDBB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C71B53-255A-4D7A-8139-EFD4B6DB23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AD9A19-9D4E-458A-A21C-C5E61FD0DDBB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C71B53-255A-4D7A-8139-EFD4B6DB23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AD9A19-9D4E-458A-A21C-C5E61FD0DDBB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C71B53-255A-4D7A-8139-EFD4B6DB23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AD9A19-9D4E-458A-A21C-C5E61FD0DDBB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C71B53-255A-4D7A-8139-EFD4B6DB23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AD9A19-9D4E-458A-A21C-C5E61FD0DDBB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C71B53-255A-4D7A-8139-EFD4B6DB23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DAD9A19-9D4E-458A-A21C-C5E61FD0DDBB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C71B53-255A-4D7A-8139-EFD4B6DB23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DAD9A19-9D4E-458A-A21C-C5E61FD0DDBB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4C71B53-255A-4D7A-8139-EFD4B6DB23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DAD9A19-9D4E-458A-A21C-C5E61FD0DDBB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4C71B53-255A-4D7A-8139-EFD4B6DB23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764705"/>
            <a:ext cx="6768752" cy="1449849"/>
          </a:xfrm>
        </p:spPr>
        <p:txBody>
          <a:bodyPr>
            <a:noAutofit/>
          </a:bodyPr>
          <a:lstStyle/>
          <a:p>
            <a:r>
              <a:rPr lang="ru-RU" sz="2400" b="1" i="1" dirty="0" smtClean="0"/>
              <a:t>Педагог-психолог</a:t>
            </a:r>
            <a:br>
              <a:rPr lang="ru-RU" sz="2400" b="1" i="1" dirty="0" smtClean="0"/>
            </a:br>
            <a:r>
              <a:rPr lang="ru-RU" sz="2400" i="1" dirty="0" smtClean="0"/>
              <a:t>ГКУЗ МО «Орехово-Зуевский специализированный дом ребенка»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Филиппова Лилия Николаевна</a:t>
            </a:r>
            <a:endParaRPr lang="ru-RU" sz="24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068960"/>
            <a:ext cx="7416824" cy="2016224"/>
          </a:xfrm>
        </p:spPr>
        <p:txBody>
          <a:bodyPr>
            <a:normAutofit fontScale="92500"/>
          </a:bodyPr>
          <a:lstStyle/>
          <a:p>
            <a:pPr algn="ctr"/>
            <a:r>
              <a:rPr lang="ru-RU" sz="4000" i="1" dirty="0" smtClean="0">
                <a:solidFill>
                  <a:schemeClr val="tx1"/>
                </a:solidFill>
              </a:rPr>
              <a:t>Выступление на тему:</a:t>
            </a:r>
            <a:endParaRPr lang="ru-RU" sz="4000" i="1" dirty="0" smtClean="0">
              <a:solidFill>
                <a:schemeClr val="tx1"/>
              </a:solidFill>
            </a:endParaRPr>
          </a:p>
          <a:p>
            <a:r>
              <a:rPr lang="ru-RU" sz="4000" i="1" dirty="0" smtClean="0">
                <a:solidFill>
                  <a:schemeClr val="tx1"/>
                </a:solidFill>
              </a:rPr>
              <a:t>«Дети </a:t>
            </a:r>
            <a:r>
              <a:rPr lang="ru-RU" sz="4000" i="1" dirty="0" smtClean="0">
                <a:solidFill>
                  <a:schemeClr val="tx1"/>
                </a:solidFill>
              </a:rPr>
              <a:t>с нарушенной функцией </a:t>
            </a:r>
          </a:p>
          <a:p>
            <a:pPr algn="l"/>
            <a:r>
              <a:rPr lang="ru-RU" sz="4000" i="1" dirty="0" smtClean="0">
                <a:solidFill>
                  <a:schemeClr val="tx1"/>
                </a:solidFill>
              </a:rPr>
              <a:t>опорно-двигательного аппарата».</a:t>
            </a:r>
            <a:endParaRPr lang="ru-RU" sz="40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7"/>
            <a:ext cx="8229600" cy="4104456"/>
          </a:xfrm>
        </p:spPr>
        <p:txBody>
          <a:bodyPr>
            <a:norm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Нарушения равновесия и координации движений (атаксия);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Нарушение ощущений движений (кинестезий);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Недостаточное развитие цепных установочных выпрямительных рефлексов (статокинетических рефлексов);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Синкинезии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это непроизвольные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содружественные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движения;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Патологические тонические рефлексы. 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/>
          </a:bodyPr>
          <a:lstStyle/>
          <a:p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Нарушения произвольности движений.</a:t>
            </a:r>
            <a:endParaRPr lang="ru-RU" sz="20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5868144" y="1268760"/>
            <a:ext cx="2520280" cy="79208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234475"/>
          </a:xfrm>
        </p:spPr>
        <p:txBody>
          <a:bodyPr/>
          <a:lstStyle/>
          <a:p>
            <a:r>
              <a:rPr lang="ru-RU" dirty="0" smtClean="0"/>
              <a:t>двойная гемиплегия;</a:t>
            </a:r>
          </a:p>
          <a:p>
            <a:r>
              <a:rPr lang="ru-RU" dirty="0" smtClean="0"/>
              <a:t>спастическая </a:t>
            </a:r>
            <a:r>
              <a:rPr lang="ru-RU" dirty="0" err="1" smtClean="0"/>
              <a:t>диплегия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гемипаретическая</a:t>
            </a:r>
            <a:r>
              <a:rPr lang="ru-RU" dirty="0" smtClean="0"/>
              <a:t> форма;</a:t>
            </a:r>
          </a:p>
          <a:p>
            <a:r>
              <a:rPr lang="ru-RU" dirty="0" err="1" smtClean="0"/>
              <a:t>гиперкинетическая</a:t>
            </a:r>
            <a:r>
              <a:rPr lang="ru-RU" dirty="0" smtClean="0"/>
              <a:t> форма;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атонически-астатическая</a:t>
            </a:r>
            <a:r>
              <a:rPr lang="ru-RU" dirty="0" smtClean="0"/>
              <a:t> форма.</a:t>
            </a:r>
          </a:p>
          <a:p>
            <a:pPr>
              <a:buNone/>
            </a:pPr>
            <a:r>
              <a:rPr lang="ru-RU" dirty="0" smtClean="0"/>
              <a:t>	 На практике выделяют смешанную форму ДЦП. При ней имеются сочетания всех выше перечисленных выше форм.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i="1" u="sng" dirty="0" smtClean="0"/>
              <a:t>Основные формы ДЦП</a:t>
            </a:r>
            <a:endParaRPr lang="ru-RU" sz="2000" i="1" u="sng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 algn="ctr">
              <a:buNone/>
            </a:pPr>
            <a:r>
              <a:rPr lang="ru-RU" sz="2000" dirty="0" smtClean="0"/>
              <a:t>	</a:t>
            </a:r>
            <a:r>
              <a:rPr lang="ru-RU" sz="2400" dirty="0" smtClean="0"/>
              <a:t>Три степени тяжести ДЦП при всех </a:t>
            </a:r>
          </a:p>
          <a:p>
            <a:pPr algn="ctr">
              <a:buNone/>
            </a:pPr>
            <a:r>
              <a:rPr lang="ru-RU" sz="2400" dirty="0" smtClean="0"/>
              <a:t>перечисленных формах заболевания:</a:t>
            </a:r>
          </a:p>
          <a:p>
            <a:pPr algn="ctr">
              <a:buNone/>
            </a:pPr>
            <a:endParaRPr lang="ru-RU" sz="2000" dirty="0" smtClean="0"/>
          </a:p>
          <a:p>
            <a:r>
              <a:rPr lang="ru-RU" sz="2000" b="1" u="sng" dirty="0" smtClean="0"/>
              <a:t>Легкая </a:t>
            </a:r>
            <a:r>
              <a:rPr lang="ru-RU" sz="2000" dirty="0" smtClean="0"/>
              <a:t>– физический дефект позволяет передвигаться, пользоваться городским транспортом, иметь навыки самообслуживания;</a:t>
            </a:r>
          </a:p>
          <a:p>
            <a:r>
              <a:rPr lang="ru-RU" sz="2000" b="1" u="sng" dirty="0" smtClean="0"/>
              <a:t>Средняя</a:t>
            </a:r>
            <a:r>
              <a:rPr lang="ru-RU" sz="2000" dirty="0" smtClean="0"/>
              <a:t> – дети нуждаются в частичной помощи окружающих при движении и самообслуживании;</a:t>
            </a:r>
          </a:p>
          <a:p>
            <a:r>
              <a:rPr lang="ru-RU" sz="2000" b="1" u="sng" dirty="0" smtClean="0"/>
              <a:t>Тяжелая</a:t>
            </a:r>
            <a:r>
              <a:rPr lang="ru-RU" sz="2000" dirty="0" smtClean="0"/>
              <a:t> – дети целиком зависят от окружающих.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i="1" u="sng" dirty="0" smtClean="0"/>
              <a:t>По двигательному </a:t>
            </a:r>
            <a:r>
              <a:rPr lang="ru-RU" sz="2000" i="1" u="sng" dirty="0" err="1" smtClean="0"/>
              <a:t>деффекту</a:t>
            </a:r>
            <a:r>
              <a:rPr lang="ru-RU" sz="2000" i="1" u="sng" dirty="0" smtClean="0"/>
              <a:t> различаются</a:t>
            </a:r>
            <a:endParaRPr lang="ru-RU" sz="2000" i="1" u="sng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 Созревание психической деятельности детей с церебральными параличами резко задерживается и на этом фоне выявляются различные формы нарушения психики, и прежде всего познавательной деятельности.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 Неравномерно </a:t>
            </a: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сниженный запас сведений и представлений об окружающем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  Это обусловлено несколькими причинами: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 вынужденная изоляция, ограничение контактов ребенка со сверстниками и взрослыми людьми в связи с длительной обездвиженностью или трудностями передвижения;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б) затруднение познания окружающего мира в процессе предметно-практической деятельности, связанное с проявлением двигательных расстройств;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в) нарушение сенсорных функций.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6192688" cy="922114"/>
          </a:xfrm>
        </p:spPr>
        <p:txBody>
          <a:bodyPr>
            <a:normAutofit/>
          </a:bodyPr>
          <a:lstStyle/>
          <a:p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Нарушения психики при ДЦП. </a:t>
            </a:r>
            <a:endParaRPr lang="ru-RU" sz="20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10000"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Неравномерный, дисгармоничный характер интеллектуальной недостаточности, т. е. нарушение одних интеллектуальных функций, задержка развития других и сохранность третьих.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Мозаичный характер развития психики связан с ранним органическим поражением мозга на ранних этапах его развития, причем преимущественно страдают наиболее «молодые» функциональные системы мозга, обеспечивающие сложные высокоорганизованные стороны интеллектуальной деятельности и формирование других высших корковых функций.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Выраженность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психоорганических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проявлений — замедленность, истощаемость психических процессов, трудности переключения на другие виды деятельности, недостаточность концентрации внимания, снижение объема механической памяти. Большое число детей отличаются низкой познавательной активностью, что проявляется в отсутствии интереса к заданиям, плохой сосредоточенности, медлительности и пониженной переключаемости психических процессов.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5832648" cy="922114"/>
          </a:xfrm>
        </p:spPr>
        <p:txBody>
          <a:bodyPr>
            <a:normAutofit/>
          </a:bodyPr>
          <a:lstStyle/>
          <a:p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Нарушения психики при ДЦП. </a:t>
            </a:r>
            <a:endParaRPr lang="ru-RU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Для детей с церебральным параличом характерны 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расстройства эмоционально-волевой сферы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у одних детей они проявляются в виде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 повышенной эмоциональной возбудимости;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раздражительности;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двигательной расторможенности;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в виде заторможенности;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застенчивости, робости;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склонность к колебаниям настроения;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инертность эмоциональных реакций;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капризность, реакция протеста;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состояние полного безразличия, равнодушия, безучастности;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с отсутствие уверенности в себе, самостоятельности, с повышенной     	внушаемостью 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наивность суждений, слабой ориентированности в бытовых и практических вопросах.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6840760" cy="922114"/>
          </a:xfrm>
        </p:spPr>
        <p:txBody>
          <a:bodyPr>
            <a:normAutofit/>
          </a:bodyPr>
          <a:lstStyle/>
          <a:p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Нарушения психики при ДЦП. </a:t>
            </a:r>
            <a:endParaRPr lang="ru-RU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Особенности нарушений речи и стёпень их выраженности зависят в первую очередь от 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локализации и тяжести поражения мозга.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основе нарушений речи при ДЦП лежит не только повреждении определенных структур мозга, но и более позднее формировании или недоразвитие тех отделов коры головного мозга, которые имеют важнейшее значение в речевой и психической деятельности.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Большое значение в механизме речевых нарушений при ДЦП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имеет сама 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двигательная патология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Отмечается взаимосвязь между речевыми и двигательными нарушениями у детей с церебральным параличом.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Отмечается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зависимость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между 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тяжестью нарушений артикуляционной моторики и тяжестью нарушений функции рук.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Наиболее выраженные нарушения артикуляционной моторики отмечаются у детей, у которых значительно поражены верхние конечности.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5832648" cy="706090"/>
          </a:xfrm>
        </p:spPr>
        <p:txBody>
          <a:bodyPr>
            <a:normAutofit/>
          </a:bodyPr>
          <a:lstStyle/>
          <a:p>
            <a:r>
              <a:rPr lang="ru-RU" sz="2000" b="1" i="1" u="sng" dirty="0" smtClean="0"/>
              <a:t>Речевые нарушения при ДЦП. </a:t>
            </a:r>
            <a:br>
              <a:rPr lang="ru-RU" sz="2000" b="1" i="1" u="sng" dirty="0" smtClean="0"/>
            </a:br>
            <a:endParaRPr lang="ru-RU" sz="2000" i="1" u="sng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детей с церебральным параличом выделяют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следующие формы речевых нарушений:</a:t>
            </a: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дизартрия;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задержка речевого развития;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алалия;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нарушения письменной речи.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Речевые нарушения при ДЦП редко встречаются в изолированном виде. Например, наиболее частая форма речевой патологии — дизартрия — часто сочетается с задержкой речевого развития или реже — с алалией 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5472608" cy="778098"/>
          </a:xfrm>
        </p:spPr>
        <p:txBody>
          <a:bodyPr>
            <a:normAutofit/>
          </a:bodyPr>
          <a:lstStyle/>
          <a:p>
            <a:r>
              <a:rPr lang="ru-RU" sz="2000" b="1" i="1" u="sng" dirty="0" smtClean="0"/>
              <a:t>Речевые нарушения при ДЦП. </a:t>
            </a:r>
            <a:br>
              <a:rPr lang="ru-RU" sz="2000" b="1" i="1" u="sng" dirty="0" smtClean="0"/>
            </a:br>
            <a:endParaRPr lang="ru-RU" sz="2000" dirty="0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899592" y="620688"/>
            <a:ext cx="864096" cy="144016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96855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 коррекционной работы при ДЦП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является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оказание детям :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медицинской помощи;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психологическое сопровождение;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педагогическая помощь;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логопедическая и социальная помощь;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обеспечение максимально полной и ранней социальной       	адаптации;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общее и профессиональное обучение.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Важным условием комплексного воздействия является взаимодействие специалистов разного профиля в процессах диагностики, лечения, коррекции, сопровождения ребенка с ДЦП и его семьи.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04664"/>
            <a:ext cx="6120680" cy="648072"/>
          </a:xfrm>
        </p:spPr>
        <p:txBody>
          <a:bodyPr>
            <a:normAutofit fontScale="90000"/>
          </a:bodyPr>
          <a:lstStyle/>
          <a:p>
            <a:r>
              <a:rPr lang="ru-RU" sz="22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Коррекционная работа при ДЦП.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539552" y="1052736"/>
            <a:ext cx="1656184" cy="6480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28799"/>
            <a:ext cx="8229600" cy="424847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	</a:t>
            </a:r>
          </a:p>
          <a:p>
            <a:pPr algn="just">
              <a:buNone/>
            </a:pPr>
            <a:r>
              <a:rPr lang="ru-RU" sz="2000" dirty="0" smtClean="0"/>
              <a:t>	Коррекционные учреждения</a:t>
            </a:r>
            <a:r>
              <a:rPr lang="en-US" sz="2000" dirty="0" smtClean="0"/>
              <a:t> VI</a:t>
            </a:r>
            <a:r>
              <a:rPr lang="ru-RU" sz="2000" dirty="0" smtClean="0"/>
              <a:t> вида, создаются для обучения и воспитания детей с нарушениями опорно-двигательного аппарата </a:t>
            </a:r>
          </a:p>
          <a:p>
            <a:pPr algn="just">
              <a:buNone/>
            </a:pPr>
            <a:r>
              <a:rPr lang="ru-RU" sz="2000" dirty="0" smtClean="0"/>
              <a:t>     (с двигательными нарушениями различной этиологии и степени выраженности, детским церебральным параличом, с врожденными и приобретенными деформациями опорно-двигательного аппарата, вялыми параличами верхних и нижних конечностей) для восстановления, формирования и развития двигательных функций, коррекции недостатков психического и речевого развития детей, их  социально-трудовой адаптации и интеграции в общество </a:t>
            </a:r>
            <a:r>
              <a:rPr lang="ru-RU" sz="2000" b="1" i="1" u="sng" dirty="0" smtClean="0"/>
              <a:t>на основе специально-организованного двигательного режима и предметно-практической деятельности.</a:t>
            </a:r>
            <a:endParaRPr lang="ru-RU" sz="2000" b="1" i="1" u="sng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i="1" u="sng" dirty="0" smtClean="0">
                <a:solidFill>
                  <a:schemeClr val="tx1"/>
                </a:solidFill>
              </a:rPr>
              <a:t>Специальное обучение детей с </a:t>
            </a:r>
            <a:br>
              <a:rPr lang="ru-RU" sz="2000" i="1" u="sng" dirty="0" smtClean="0">
                <a:solidFill>
                  <a:schemeClr val="tx1"/>
                </a:solidFill>
              </a:rPr>
            </a:br>
            <a:r>
              <a:rPr lang="ru-RU" sz="2000" i="1" u="sng" dirty="0" smtClean="0">
                <a:solidFill>
                  <a:schemeClr val="tx1"/>
                </a:solidFill>
              </a:rPr>
              <a:t>нарушением  опорно-двигательного аппарата</a:t>
            </a:r>
            <a:endParaRPr lang="ru-RU" sz="2000" i="1" u="sng" dirty="0">
              <a:solidFill>
                <a:schemeClr val="tx1"/>
              </a:solidFill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467544" y="764704"/>
            <a:ext cx="648072" cy="79208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Нарушения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функций опорно-двигательного аппарата могут носить </a:t>
            </a:r>
            <a:r>
              <a:rPr lang="ru-RU" sz="1800" b="1" u="sng" dirty="0">
                <a:latin typeface="Times New Roman" pitchFamily="18" charset="0"/>
                <a:cs typeface="Times New Roman" pitchFamily="18" charset="0"/>
              </a:rPr>
              <a:t>как врожденный, так и приобретенный характер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Отмечаются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следующие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виды патологии опорно-двигательного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аппарата: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1.Заболевания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нервной системы: детский церебральный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паралич; полиомиелит;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Врожденная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патология опорно-двигательного аппарата: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врожденный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вывих бедра; кривошея; косолапость и другие деформации стоп; аномалии развития позвоночника (сколиоз); недоразвитие и дефекты конечностей; аномалии развития пальцев кисти;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артрогрипоз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(врожденное уродство).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Приобретенные заболевания и повреждения опорно-двигательного аппарата: травматические повреждения спинного мозга, головного мозга и конечностей; полиартрит; заболевания скелета (туберкулез, опухоли костей, остеомиелит); системные заболевания скелета (хондродистрофия, рахит).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У детей с нарушениями опорно-двигательного аппарата ведущим является двигательный дефект (недоразвитие,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нарушение</a:t>
            </a:r>
          </a:p>
          <a:p>
            <a:pPr algn="ctr"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или утрата двигательных функций).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u="sng" dirty="0" smtClean="0"/>
              <a:t>Нарушения функций опорно-двигательного аппарата.</a:t>
            </a:r>
            <a:endParaRPr lang="ru-RU" sz="2000" b="1" i="1" u="sng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i="1" u="sng" dirty="0" smtClean="0">
                <a:solidFill>
                  <a:schemeClr val="tx1"/>
                </a:solidFill>
              </a:rPr>
              <a:t>Ступени образования</a:t>
            </a:r>
            <a:br>
              <a:rPr lang="ru-RU" sz="2000" i="1" u="sng" dirty="0" smtClean="0">
                <a:solidFill>
                  <a:schemeClr val="tx1"/>
                </a:solidFill>
              </a:rPr>
            </a:br>
            <a:endParaRPr lang="ru-RU" sz="2000" i="1" u="sng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/>
          <a:lstStyle/>
          <a:p>
            <a:endParaRPr lang="ru-RU" dirty="0" smtClean="0"/>
          </a:p>
          <a:p>
            <a:r>
              <a:rPr lang="en-US" dirty="0" smtClean="0"/>
              <a:t>I</a:t>
            </a:r>
            <a:r>
              <a:rPr lang="ru-RU" dirty="0" smtClean="0"/>
              <a:t> ступень – начальное общее образование ( нормативный срок освоения 4-5 лет);</a:t>
            </a:r>
            <a:endParaRPr lang="en-US" dirty="0" smtClean="0"/>
          </a:p>
          <a:p>
            <a:r>
              <a:rPr lang="en-US" dirty="0" smtClean="0"/>
              <a:t>II</a:t>
            </a:r>
            <a:r>
              <a:rPr lang="ru-RU" dirty="0" smtClean="0"/>
              <a:t> ступень – основное общее образование ( нормативный срок освоения – 6 лет);</a:t>
            </a:r>
            <a:endParaRPr lang="en-US" dirty="0" smtClean="0"/>
          </a:p>
          <a:p>
            <a:r>
              <a:rPr lang="en-US" dirty="0" smtClean="0"/>
              <a:t>III</a:t>
            </a:r>
            <a:r>
              <a:rPr lang="ru-RU" dirty="0" smtClean="0"/>
              <a:t> ступень – среднее (полное) образование (нормативный срок освоения – 2 года).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sz="2400" b="1" i="1" dirty="0" smtClean="0"/>
              <a:t>Специальное обучение детей с ДЦП</a:t>
            </a:r>
          </a:p>
          <a:p>
            <a:pPr algn="ctr">
              <a:buNone/>
            </a:pPr>
            <a:r>
              <a:rPr lang="ru-RU" sz="2400" b="1" i="1" dirty="0" smtClean="0"/>
              <a:t> невозможно без учета  психофизических особенностей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7596336" y="404664"/>
            <a:ext cx="1152128" cy="86409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929411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000" dirty="0" smtClean="0"/>
              <a:t>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ДЦП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возникает в результате недоразвития или повреждения мозга в раннем онтогенезе. При этом наиболее тяжело страдают «молодые» отделы мозга — большие полушария, которые регулируют произвольные движения, речь и другие корковые функции.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Детский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церебральный паралич </a:t>
            </a:r>
            <a:r>
              <a:rPr lang="ru-RU" sz="2000" b="1" i="1" u="sng" dirty="0">
                <a:latin typeface="Times New Roman" pitchFamily="18" charset="0"/>
                <a:cs typeface="Times New Roman" pitchFamily="18" charset="0"/>
              </a:rPr>
              <a:t>проявляется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виде </a:t>
            </a:r>
            <a:r>
              <a:rPr lang="ru-RU" sz="2000" b="1" i="1" u="sng" dirty="0">
                <a:latin typeface="Times New Roman" pitchFamily="18" charset="0"/>
                <a:cs typeface="Times New Roman" pitchFamily="18" charset="0"/>
              </a:rPr>
              <a:t>различных двигательных, психических и речевых нарушений.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Таким образом, при ДЦП страдают самые важные для человека функции: </a:t>
            </a:r>
            <a:r>
              <a:rPr lang="ru-RU" sz="2000" b="1" i="1" u="sng" dirty="0">
                <a:latin typeface="Times New Roman" pitchFamily="18" charset="0"/>
                <a:cs typeface="Times New Roman" pitchFamily="18" charset="0"/>
              </a:rPr>
              <a:t>движение, психика и 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речь</a:t>
            </a:r>
            <a:r>
              <a:rPr lang="ru-RU" sz="2000" b="1" i="1" u="sng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i="1" u="sng" dirty="0">
                <a:latin typeface="Times New Roman" pitchFamily="18" charset="0"/>
                <a:cs typeface="Times New Roman" pitchFamily="18" charset="0"/>
              </a:rPr>
              <a:t>Ведущими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клинической картине детского церебрального паралича являются </a:t>
            </a:r>
            <a:r>
              <a:rPr lang="ru-RU" sz="2000" b="1" i="1" u="sng" dirty="0">
                <a:latin typeface="Times New Roman" pitchFamily="18" charset="0"/>
                <a:cs typeface="Times New Roman" pitchFamily="18" charset="0"/>
              </a:rPr>
              <a:t>двигательные нарушения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которые часто сочетаются с психическими и речевыми расстройствами, нарушениями функций других анализаторных систем (зрения, слуха, глубокой чувствительности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), судорожными припадками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u="sng" dirty="0"/>
              <a:t>Общая характеристика ДЦП </a:t>
            </a:r>
            <a:r>
              <a:rPr lang="ru-RU" sz="2000" b="1" i="1" u="sng" dirty="0" smtClean="0"/>
              <a:t>.</a:t>
            </a:r>
            <a:r>
              <a:rPr lang="ru-RU" sz="2000" b="1" i="1" u="sng" dirty="0"/>
              <a:t/>
            </a:r>
            <a:br>
              <a:rPr lang="ru-RU" sz="2000" b="1" i="1" u="sng" dirty="0"/>
            </a:br>
            <a:endParaRPr lang="ru-RU" sz="2000" i="1" u="sng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  Неблагоприятные факторы:</a:t>
            </a:r>
          </a:p>
          <a:p>
            <a:pPr algn="ctr">
              <a:buNone/>
            </a:pPr>
            <a:endParaRPr lang="ru-RU" sz="20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во внутриутробном (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пренатальном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) периоде,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момент родов (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интранатальном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) или на первом году жизни (в раннем постнатальном периоде).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Наибольшее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значение в возникновении ДЦП придается поражению мозга во </a:t>
            </a:r>
            <a:r>
              <a:rPr lang="ru-RU" sz="1800" b="1" i="1" u="sng" dirty="0">
                <a:latin typeface="Times New Roman" pitchFamily="18" charset="0"/>
                <a:cs typeface="Times New Roman" pitchFamily="18" charset="0"/>
              </a:rPr>
              <a:t>внутриутробном периоде и в момент родов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Так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, из каждых 100 случаев церебрального паралича 30 возникает внутриутробное, 60 — в момент родов, 10 — после рождения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u="sng" dirty="0" smtClean="0"/>
              <a:t>Факторы способствующие появлению  ДЦП.</a:t>
            </a:r>
            <a:endParaRPr lang="ru-RU" sz="2000" b="1" i="1" u="sng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72608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К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вредным факторам,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действующим</a:t>
            </a:r>
          </a:p>
          <a:p>
            <a:pPr>
              <a:lnSpc>
                <a:spcPct val="120000"/>
              </a:lnSpc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 плод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внутриутробно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относятся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-инфекционные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заболевания, перенесенные будущей матерью во время беременности (вирусные инфекции, краснуха, </a:t>
            </a:r>
            <a:r>
              <a:rPr lang="ru-RU" sz="1600" i="1" dirty="0" err="1">
                <a:latin typeface="Times New Roman" pitchFamily="18" charset="0"/>
                <a:cs typeface="Times New Roman" pitchFamily="18" charset="0"/>
              </a:rPr>
              <a:t>токсиплазмоз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); </a:t>
            </a:r>
            <a:br>
              <a:rPr lang="ru-RU" sz="1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сердечно-сосудистые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и эндокринные нарушения у матери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20000"/>
              </a:lnSpc>
              <a:buNone/>
            </a:pP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     - токсикозы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беременности; </a:t>
            </a:r>
            <a:br>
              <a:rPr lang="ru-RU" sz="1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 физические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травмы, ушибы плода; </a:t>
            </a:r>
            <a:br>
              <a:rPr lang="ru-RU" sz="1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 несовместимость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крови матери и плода по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резус-фактору; </a:t>
            </a:r>
          </a:p>
          <a:p>
            <a:pPr>
              <a:lnSpc>
                <a:spcPct val="120000"/>
              </a:lnSpc>
              <a:buNone/>
            </a:pP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    - психические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травмы, в том числе и отрицательные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эмоции; </a:t>
            </a:r>
          </a:p>
          <a:p>
            <a:pPr>
              <a:lnSpc>
                <a:spcPct val="120000"/>
              </a:lnSpc>
              <a:buNone/>
            </a:pP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    - физические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факторы (перегревание или переохлаждение, действие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       вибрации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, облучение, в том числе и ультрафиолетовое в больших дозах); </a:t>
            </a:r>
            <a:br>
              <a:rPr lang="ru-RU" sz="1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-некоторые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лекарственные препараты; </a:t>
            </a:r>
            <a:br>
              <a:rPr lang="ru-RU" sz="1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-экологическое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неблагополучие (загрязненные отходами производства вода и воздух, содержание в продуктах питания большого количества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нитратов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, ядохимикатов, радионуклидов, различных синтетических добавок).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 детский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церебральный паралич может возникать и после рождения в результате перенесенных </a:t>
            </a:r>
            <a:r>
              <a:rPr lang="ru-RU" sz="1600" i="1" dirty="0" err="1">
                <a:latin typeface="Times New Roman" pitchFamily="18" charset="0"/>
                <a:cs typeface="Times New Roman" pitchFamily="18" charset="0"/>
              </a:rPr>
              <a:t>нейроинфекций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(менингита, энцефалита), тяжелых ушибов головы.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490066"/>
          </a:xfrm>
        </p:spPr>
        <p:txBody>
          <a:bodyPr>
            <a:normAutofit fontScale="90000"/>
          </a:bodyPr>
          <a:lstStyle/>
          <a:p>
            <a:r>
              <a:rPr lang="ru-RU" sz="2000" b="1" i="1" u="sng" dirty="0" smtClean="0"/>
              <a:t>Вредные факторы влияющие  на внутриутробное развитие.</a:t>
            </a:r>
            <a:endParaRPr lang="ru-RU" sz="2000" b="1" i="1" u="sn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i="1" u="sng" dirty="0"/>
              <a:t> </a:t>
            </a:r>
            <a:r>
              <a:rPr lang="ru-RU" b="1" i="1" u="sng" dirty="0" smtClean="0"/>
              <a:t> </a:t>
            </a:r>
            <a:r>
              <a:rPr lang="ru-RU" sz="1700" b="1" i="1" u="sng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1700" b="1" i="1" u="sng" dirty="0">
                <a:latin typeface="Times New Roman" pitchFamily="18" charset="0"/>
                <a:cs typeface="Times New Roman" pitchFamily="18" charset="0"/>
              </a:rPr>
              <a:t>детей с церебральным параличом </a:t>
            </a:r>
            <a:r>
              <a:rPr lang="ru-RU" sz="1700" b="1" i="1" u="sng" dirty="0" smtClean="0">
                <a:latin typeface="Times New Roman" pitchFamily="18" charset="0"/>
                <a:cs typeface="Times New Roman" pitchFamily="18" charset="0"/>
              </a:rPr>
              <a:t>задержано</a:t>
            </a:r>
          </a:p>
          <a:p>
            <a:pPr algn="ctr">
              <a:buNone/>
            </a:pPr>
            <a:r>
              <a:rPr lang="ru-RU" sz="1700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i="1" u="sng" dirty="0">
                <a:latin typeface="Times New Roman" pitchFamily="18" charset="0"/>
                <a:cs typeface="Times New Roman" pitchFamily="18" charset="0"/>
              </a:rPr>
              <a:t>и нарушено формирование всех двигательных функций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с трудом и опозданием формируется функция удержания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головы; </a:t>
            </a:r>
          </a:p>
          <a:p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навыки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сидения, стояния,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ходьбы; </a:t>
            </a:r>
          </a:p>
          <a:p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манипулятивной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деятельности. 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700" b="1" i="1" dirty="0" smtClean="0">
                <a:latin typeface="Times New Roman" pitchFamily="18" charset="0"/>
                <a:cs typeface="Times New Roman" pitchFamily="18" charset="0"/>
              </a:rPr>
              <a:t>Двигательные </a:t>
            </a:r>
            <a:r>
              <a:rPr lang="ru-RU" sz="1700" b="1" i="1" dirty="0">
                <a:latin typeface="Times New Roman" pitchFamily="18" charset="0"/>
                <a:cs typeface="Times New Roman" pitchFamily="18" charset="0"/>
              </a:rPr>
              <a:t>нарушения</a:t>
            </a:r>
            <a:r>
              <a:rPr lang="ru-RU" sz="1700" i="1" dirty="0">
                <a:latin typeface="Times New Roman" pitchFamily="18" charset="0"/>
                <a:cs typeface="Times New Roman" pitchFamily="18" charset="0"/>
              </a:rPr>
              <a:t>, являясь </a:t>
            </a:r>
            <a:r>
              <a:rPr lang="ru-RU" sz="1700" b="1" i="1" dirty="0">
                <a:latin typeface="Times New Roman" pitchFamily="18" charset="0"/>
                <a:cs typeface="Times New Roman" pitchFamily="18" charset="0"/>
              </a:rPr>
              <a:t>ведущим дефектом</a:t>
            </a:r>
            <a:r>
              <a:rPr lang="ru-RU" sz="1700" i="1" dirty="0">
                <a:latin typeface="Times New Roman" pitchFamily="18" charset="0"/>
                <a:cs typeface="Times New Roman" pitchFamily="18" charset="0"/>
              </a:rPr>
              <a:t>, без соответствующей коррекции оказывают неблагоприятное </a:t>
            </a:r>
            <a:r>
              <a:rPr lang="ru-RU" sz="1700" i="1" dirty="0" smtClean="0">
                <a:latin typeface="Times New Roman" pitchFamily="18" charset="0"/>
                <a:cs typeface="Times New Roman" pitchFamily="18" charset="0"/>
              </a:rPr>
              <a:t>влияние</a:t>
            </a:r>
          </a:p>
          <a:p>
            <a:pPr algn="ctr">
              <a:buNone/>
            </a:pPr>
            <a:r>
              <a:rPr lang="ru-RU" sz="17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i="1" dirty="0">
                <a:latin typeface="Times New Roman" pitchFamily="18" charset="0"/>
                <a:cs typeface="Times New Roman" pitchFamily="18" charset="0"/>
              </a:rPr>
              <a:t>на формирование психических функций и речи.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latin typeface="Times New Roman" pitchFamily="18" charset="0"/>
                <a:cs typeface="Times New Roman" pitchFamily="18" charset="0"/>
              </a:rPr>
            </a:b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272808" cy="792088"/>
          </a:xfrm>
        </p:spPr>
        <p:txBody>
          <a:bodyPr>
            <a:normAutofit/>
          </a:bodyPr>
          <a:lstStyle/>
          <a:p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Особенности двигательного развития детей с ДЦП.</a:t>
            </a:r>
            <a:endParaRPr lang="ru-RU" sz="20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600" b="1" i="1" u="sng" dirty="0" smtClean="0">
                <a:latin typeface="Times New Roman" pitchFamily="18" charset="0"/>
                <a:cs typeface="Times New Roman" pitchFamily="18" charset="0"/>
              </a:rPr>
              <a:t>Мышечный тонус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условно называют рефлексом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проприоцепцию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ответом мышц на самоощущение, для любого двигательного акта необходим нормальный мышечный тонус.</a:t>
            </a: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Спастичность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повышение мышечного тонуса. Мышцы в этом случае напряжены.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Ригидность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мышцы напряжены, находятся в состоянии тетануса (максимальное повышение мышечного тонуса).   Нарушаются плавность и слаженность мышечного взаимодействия. </a:t>
            </a: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Гипотония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низкий мышечный тонус, мышцы конечностей и туловища дряблые, вялые, слабые. При гипотонии объем пассивных движений значительно больше нормального.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Дистония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 меняющийся характер мышечного тонуса. Мышечный тонус в этом случае отличается непостоянством, изменчивостью. В покое мышцы расслаблены, при попытках к движению тонус резко нарастает, в результате чего оно может оказаться невозможным.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При осложненных формах церебрального паралича может отмечаться</a:t>
            </a:r>
          </a:p>
          <a:p>
            <a:pPr algn="ctr"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сочетание различных вариантов нарушений мышечного тонуса. </a:t>
            </a:r>
          </a:p>
          <a:p>
            <a:pPr algn="ctr"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Характер этого сочетания может меняться с возрастом.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6408712" cy="706090"/>
          </a:xfrm>
        </p:spPr>
        <p:txBody>
          <a:bodyPr>
            <a:normAutofit/>
          </a:bodyPr>
          <a:lstStyle/>
          <a:p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Нарушение  мышечного тонуса .</a:t>
            </a:r>
            <a:endParaRPr lang="ru-RU" sz="20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В зависимости от тяжести поражения мозга может наблюдаться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полное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частичное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отсутствие тех или иных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движений.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Полное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отсутствие произвольных движений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обусловленное поражением двигательных зон коры головного мозга и проводящих двигательных (пирамидных) путей,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называется центральным параличом.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Ограничение объема движений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— 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называется центральным парезом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Ограничение объема произвольных движений обычно сочетается со снижением мышечной силы.</a:t>
            </a:r>
          </a:p>
          <a:p>
            <a:pPr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При парезах страдают в первую очередь наиболее тонкие и дифференцированные движения, </a:t>
            </a:r>
          </a:p>
          <a:p>
            <a:pPr algn="ctr"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например изолированные движения пальцев рук.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416824" cy="778098"/>
          </a:xfrm>
        </p:spPr>
        <p:txBody>
          <a:bodyPr>
            <a:normAutofit/>
          </a:bodyPr>
          <a:lstStyle/>
          <a:p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Ограничение  произвольных движений. </a:t>
            </a:r>
            <a:endParaRPr lang="ru-RU" sz="20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Гиперкинезы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непроизвольные насильственные движения, обусловленные переменным тонусом мышц, с наличием неестественных поз и незаконченных движений. Они могут наблюдаться в покое и усиливаться при попытках произвести движения, а также во время волнения. Гиперкинезы всегда затрудняют осуществление произвольного двигательного акта, а порой делают его невозможным.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/>
              <a:t> 	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Тремор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дрожание пальцев рук и языка. Он наиболее выражен при целенаправленных движениях (например, при письме). В конце целенаправленного движения тремор усиливается, например при приближении пальца к носу при закрытых глазах (пальценосовая проба по выявлению тремора).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6264696" cy="778098"/>
          </a:xfrm>
        </p:spPr>
        <p:txBody>
          <a:bodyPr>
            <a:normAutofit/>
          </a:bodyPr>
          <a:lstStyle/>
          <a:p>
            <a:r>
              <a:rPr lang="ru-RU" sz="2000" b="1" i="1" u="sng" dirty="0" smtClean="0"/>
              <a:t>Наличие насильственных движений при  ДЦП. </a:t>
            </a:r>
            <a:endParaRPr lang="ru-RU" sz="2000" b="1" i="1" u="sng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630</TotalTime>
  <Words>816</Words>
  <Application>Microsoft Office PowerPoint</Application>
  <PresentationFormat>Экран (4:3)</PresentationFormat>
  <Paragraphs>149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Педагог-психолог ГКУЗ МО «Орехово-Зуевский специализированный дом ребенка» Филиппова Лилия Николаевна</vt:lpstr>
      <vt:lpstr>Нарушения функций опорно-двигательного аппарата.</vt:lpstr>
      <vt:lpstr>Общая характеристика ДЦП . </vt:lpstr>
      <vt:lpstr>Факторы способствующие появлению  ДЦП.</vt:lpstr>
      <vt:lpstr>Вредные факторы влияющие  на внутриутробное развитие.</vt:lpstr>
      <vt:lpstr>Особенности двигательного развития детей с ДЦП.</vt:lpstr>
      <vt:lpstr>Нарушение  мышечного тонуса .</vt:lpstr>
      <vt:lpstr>Ограничение  произвольных движений. </vt:lpstr>
      <vt:lpstr>Наличие насильственных движений при  ДЦП. </vt:lpstr>
      <vt:lpstr>Нарушения произвольности движений.</vt:lpstr>
      <vt:lpstr>Основные формы ДЦП</vt:lpstr>
      <vt:lpstr>По двигательному деффекту различаются</vt:lpstr>
      <vt:lpstr>Нарушения психики при ДЦП. </vt:lpstr>
      <vt:lpstr>Нарушения психики при ДЦП. </vt:lpstr>
      <vt:lpstr>Нарушения психики при ДЦП. </vt:lpstr>
      <vt:lpstr>Речевые нарушения при ДЦП.  </vt:lpstr>
      <vt:lpstr>Речевые нарушения при ДЦП.  </vt:lpstr>
      <vt:lpstr>Коррекционная работа при ДЦП.  </vt:lpstr>
      <vt:lpstr>Специальное обучение детей с  нарушением  опорно-двигательного аппарата</vt:lpstr>
      <vt:lpstr>Ступени образования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Студентка II курса  25/3 группы Филиппова Лилия</dc:title>
  <dc:creator>Пользователь</dc:creator>
  <cp:lastModifiedBy>User</cp:lastModifiedBy>
  <cp:revision>45</cp:revision>
  <dcterms:created xsi:type="dcterms:W3CDTF">2013-04-09T14:32:22Z</dcterms:created>
  <dcterms:modified xsi:type="dcterms:W3CDTF">2016-10-01T14:13:02Z</dcterms:modified>
</cp:coreProperties>
</file>