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75" r:id="rId14"/>
    <p:sldId id="274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99424-9D10-4C8F-9DF4-6036D303CF9C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0C9E-82BC-45D0-B532-5042B05A6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99424-9D10-4C8F-9DF4-6036D303CF9C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0C9E-82BC-45D0-B532-5042B05A6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99424-9D10-4C8F-9DF4-6036D303CF9C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0C9E-82BC-45D0-B532-5042B05A6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99424-9D10-4C8F-9DF4-6036D303CF9C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0C9E-82BC-45D0-B532-5042B05A6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99424-9D10-4C8F-9DF4-6036D303CF9C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0C9E-82BC-45D0-B532-5042B05A6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99424-9D10-4C8F-9DF4-6036D303CF9C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0C9E-82BC-45D0-B532-5042B05A6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99424-9D10-4C8F-9DF4-6036D303CF9C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0C9E-82BC-45D0-B532-5042B05A6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99424-9D10-4C8F-9DF4-6036D303CF9C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0C9E-82BC-45D0-B532-5042B05A6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99424-9D10-4C8F-9DF4-6036D303CF9C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0C9E-82BC-45D0-B532-5042B05A6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99424-9D10-4C8F-9DF4-6036D303CF9C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0C9E-82BC-45D0-B532-5042B05A6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99424-9D10-4C8F-9DF4-6036D303CF9C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0C9E-82BC-45D0-B532-5042B05A6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99424-9D10-4C8F-9DF4-6036D303CF9C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D0C9E-82BC-45D0-B532-5042B05A6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Now I Know</a:t>
            </a:r>
            <a:endParaRPr lang="ru-RU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Spotlight 4 </a:t>
            </a:r>
            <a:endParaRPr lang="ru-RU" sz="54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3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модуль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3. Read and match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67544" y="1196752"/>
            <a:ext cx="4028256" cy="4929411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1. May I have a piece of that cake, please?</a:t>
            </a:r>
          </a:p>
          <a:p>
            <a:r>
              <a:rPr lang="en-US" b="1" dirty="0" smtClean="0"/>
              <a:t>2. May I leave the room, please?</a:t>
            </a:r>
          </a:p>
          <a:p>
            <a:r>
              <a:rPr lang="en-US" b="1" dirty="0" smtClean="0"/>
              <a:t>3. May I use your phone?</a:t>
            </a:r>
          </a:p>
          <a:p>
            <a:r>
              <a:rPr lang="en-US" b="1" dirty="0" smtClean="0"/>
              <a:t>4. May I bring my sister to your party?</a:t>
            </a:r>
          </a:p>
          <a:p>
            <a:r>
              <a:rPr lang="en-US" b="1" dirty="0" smtClean="0"/>
              <a:t>5. May I eat my dinner in the living room, please?</a:t>
            </a:r>
          </a:p>
          <a:p>
            <a:r>
              <a:rPr lang="en-US" b="1" dirty="0" smtClean="0"/>
              <a:t>6. May I have a pen, please?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0" y="1196752"/>
            <a:ext cx="4114800" cy="4929411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A) No, you may not. You can eat it in the kitchen.</a:t>
            </a:r>
          </a:p>
          <a:p>
            <a:r>
              <a:rPr lang="en-US" b="1" dirty="0" smtClean="0"/>
              <a:t>B) Here you are.</a:t>
            </a:r>
          </a:p>
          <a:p>
            <a:r>
              <a:rPr lang="en-US" b="1" dirty="0" smtClean="0"/>
              <a:t>C) Not yet. It’s still very hot!</a:t>
            </a:r>
          </a:p>
          <a:p>
            <a:r>
              <a:rPr lang="en-US" b="1" dirty="0" smtClean="0"/>
              <a:t>D) Yes, but don’t be too long.</a:t>
            </a:r>
          </a:p>
          <a:p>
            <a:r>
              <a:rPr lang="en-US" b="1" dirty="0" smtClean="0"/>
              <a:t>E) Yes, of course.</a:t>
            </a:r>
          </a:p>
          <a:p>
            <a:endParaRPr lang="en-US" b="1" dirty="0" smtClean="0"/>
          </a:p>
          <a:p>
            <a:r>
              <a:rPr lang="en-US" b="1" dirty="0" smtClean="0"/>
              <a:t>F) Of course you may. What’s her name?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3. Read and match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4500" b="1" dirty="0" smtClean="0"/>
              <a:t>1. May I have a piece of that cake, please?</a:t>
            </a:r>
          </a:p>
          <a:p>
            <a:r>
              <a:rPr lang="en-US" sz="4500" b="1" dirty="0" smtClean="0"/>
              <a:t>2. May I leave the room, please?</a:t>
            </a:r>
          </a:p>
          <a:p>
            <a:r>
              <a:rPr lang="en-US" sz="4500" b="1" dirty="0" smtClean="0"/>
              <a:t>3. May I use your phone?</a:t>
            </a:r>
          </a:p>
          <a:p>
            <a:endParaRPr lang="en-US" sz="4500" b="1" dirty="0" smtClean="0"/>
          </a:p>
          <a:p>
            <a:r>
              <a:rPr lang="en-US" sz="4500" b="1" dirty="0" smtClean="0"/>
              <a:t>4. May I bring my sister to your party?</a:t>
            </a:r>
          </a:p>
          <a:p>
            <a:r>
              <a:rPr lang="en-US" sz="4500" b="1" dirty="0" smtClean="0"/>
              <a:t>5. May I eat my dinner in the living room, please?</a:t>
            </a:r>
          </a:p>
          <a:p>
            <a:r>
              <a:rPr lang="en-US" sz="4500" b="1" dirty="0" smtClean="0"/>
              <a:t>6. May I have a pen, please?</a:t>
            </a:r>
            <a:endParaRPr lang="ru-RU" sz="4500" b="1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484785"/>
            <a:ext cx="4032448" cy="4104456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C) Not yet. It’s still very hot!</a:t>
            </a:r>
          </a:p>
          <a:p>
            <a:r>
              <a:rPr lang="en-US" sz="2400" b="1" dirty="0" smtClean="0"/>
              <a:t>D) Yes, but don’t be too long.</a:t>
            </a:r>
          </a:p>
          <a:p>
            <a:r>
              <a:rPr lang="en-US" sz="2400" b="1" dirty="0" smtClean="0"/>
              <a:t>E) Yes, of course.</a:t>
            </a:r>
          </a:p>
          <a:p>
            <a:r>
              <a:rPr lang="en-US" sz="2400" b="1" dirty="0" smtClean="0"/>
              <a:t>F) Of course you may. What’s her name?</a:t>
            </a:r>
            <a:endParaRPr lang="ru-RU" sz="2400" b="1" dirty="0" smtClean="0"/>
          </a:p>
          <a:p>
            <a:r>
              <a:rPr lang="en-US" sz="2400" b="1" dirty="0" smtClean="0"/>
              <a:t>A) No, you may not. You can eat it in the kitchen.</a:t>
            </a:r>
          </a:p>
          <a:p>
            <a:r>
              <a:rPr lang="en-US" sz="2400" b="1" dirty="0" smtClean="0"/>
              <a:t>B) Here you are.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3232" cy="851694"/>
          </a:xfrm>
        </p:spPr>
        <p:txBody>
          <a:bodyPr>
            <a:normAutofit/>
          </a:bodyPr>
          <a:lstStyle/>
          <a:p>
            <a:pPr algn="ctr"/>
            <a:r>
              <a:rPr lang="en-US" sz="4400" b="1" i="1" dirty="0" smtClean="0">
                <a:solidFill>
                  <a:schemeClr val="accent6">
                    <a:lumMod val="50000"/>
                  </a:schemeClr>
                </a:solidFill>
              </a:rPr>
              <a:t>4. Look, read and complete.</a:t>
            </a:r>
            <a:endParaRPr lang="ru-RU" sz="4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44008" y="1124744"/>
            <a:ext cx="4042792" cy="5001419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E.g. </a:t>
            </a:r>
          </a:p>
          <a:p>
            <a:r>
              <a:rPr lang="en-US" sz="3200" b="1" dirty="0" smtClean="0"/>
              <a:t> A: Can I have a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tin of Coke</a:t>
            </a:r>
            <a:r>
              <a:rPr lang="en-US" b="1" dirty="0" smtClean="0"/>
              <a:t>, </a:t>
            </a:r>
            <a:r>
              <a:rPr lang="en-US" sz="3200" b="1" dirty="0" smtClean="0"/>
              <a:t>please?</a:t>
            </a:r>
          </a:p>
          <a:p>
            <a:r>
              <a:rPr lang="en-US" sz="3200" b="1" dirty="0" smtClean="0"/>
              <a:t>B: Here you are. That’s </a:t>
            </a:r>
            <a:r>
              <a:rPr lang="en-US" sz="3200" b="1" dirty="0" smtClean="0">
                <a:solidFill>
                  <a:srgbClr val="FF0000"/>
                </a:solidFill>
              </a:rPr>
              <a:t>si</a:t>
            </a:r>
            <a:r>
              <a:rPr lang="en-US" b="1" dirty="0" smtClean="0">
                <a:solidFill>
                  <a:srgbClr val="FF0000"/>
                </a:solidFill>
              </a:rPr>
              <a:t>xty-nine pence</a:t>
            </a:r>
            <a:r>
              <a:rPr lang="en-US" sz="3200" b="1" dirty="0" smtClean="0"/>
              <a:t>, please.</a:t>
            </a:r>
            <a:endParaRPr lang="ru-RU" sz="3200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800" b="1" i="1" dirty="0" smtClean="0"/>
              <a:t>69p</a:t>
            </a:r>
            <a:endParaRPr lang="ru-RU" sz="4800" b="1" i="1" dirty="0"/>
          </a:p>
        </p:txBody>
      </p:sp>
      <p:pic>
        <p:nvPicPr>
          <p:cNvPr id="7" name="Рисунок 6" descr="кола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348880"/>
            <a:ext cx="1874524" cy="356616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716016" y="2420888"/>
            <a:ext cx="180020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3501008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04048" y="4005064"/>
            <a:ext cx="108012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3232" cy="851694"/>
          </a:xfrm>
        </p:spPr>
        <p:txBody>
          <a:bodyPr>
            <a:normAutofit/>
          </a:bodyPr>
          <a:lstStyle/>
          <a:p>
            <a:pPr algn="ctr"/>
            <a:r>
              <a:rPr lang="en-US" sz="4400" b="1" i="1" dirty="0" smtClean="0">
                <a:solidFill>
                  <a:schemeClr val="accent6">
                    <a:lumMod val="50000"/>
                  </a:schemeClr>
                </a:solidFill>
              </a:rPr>
              <a:t>4. Look, read and complete.</a:t>
            </a:r>
            <a:endParaRPr lang="ru-RU" sz="4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44008" y="1124744"/>
            <a:ext cx="4042792" cy="5001419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E.g. </a:t>
            </a:r>
          </a:p>
          <a:p>
            <a:r>
              <a:rPr lang="en-US" sz="3200" b="1" dirty="0" smtClean="0"/>
              <a:t> A: Can I have a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loaf of bread</a:t>
            </a:r>
            <a:r>
              <a:rPr lang="en-US" b="1" dirty="0" smtClean="0"/>
              <a:t>, </a:t>
            </a:r>
            <a:r>
              <a:rPr lang="en-US" sz="3200" b="1" dirty="0" smtClean="0"/>
              <a:t>please?</a:t>
            </a:r>
          </a:p>
          <a:p>
            <a:r>
              <a:rPr lang="en-US" sz="3200" b="1" dirty="0" smtClean="0"/>
              <a:t>B: Here you are. That’s </a:t>
            </a:r>
            <a:r>
              <a:rPr lang="en-US" b="1" dirty="0" smtClean="0">
                <a:solidFill>
                  <a:srgbClr val="FF0000"/>
                </a:solidFill>
              </a:rPr>
              <a:t>seventy-three pence</a:t>
            </a:r>
            <a:r>
              <a:rPr lang="en-US" sz="3200" b="1" dirty="0" smtClean="0"/>
              <a:t>, please.</a:t>
            </a:r>
            <a:endParaRPr lang="ru-RU" sz="3200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800" b="1" i="1" dirty="0" smtClean="0"/>
              <a:t>73p</a:t>
            </a:r>
            <a:endParaRPr lang="ru-RU" sz="4800" b="1" i="1" dirty="0"/>
          </a:p>
        </p:txBody>
      </p:sp>
      <p:pic>
        <p:nvPicPr>
          <p:cNvPr id="6" name="Рисунок 5" descr="хлеб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924944"/>
            <a:ext cx="4354582" cy="288032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16016" y="2348880"/>
            <a:ext cx="21602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3501008"/>
            <a:ext cx="244827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76056" y="4077072"/>
            <a:ext cx="10081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3232" cy="851694"/>
          </a:xfrm>
        </p:spPr>
        <p:txBody>
          <a:bodyPr>
            <a:normAutofit/>
          </a:bodyPr>
          <a:lstStyle/>
          <a:p>
            <a:pPr algn="ctr"/>
            <a:r>
              <a:rPr lang="en-US" sz="4400" b="1" i="1" dirty="0" smtClean="0">
                <a:solidFill>
                  <a:schemeClr val="accent6">
                    <a:lumMod val="50000"/>
                  </a:schemeClr>
                </a:solidFill>
              </a:rPr>
              <a:t>4. Look, read and complete.</a:t>
            </a:r>
            <a:endParaRPr lang="ru-RU" sz="4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44008" y="1124744"/>
            <a:ext cx="4042792" cy="5001419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E.g. </a:t>
            </a:r>
          </a:p>
          <a:p>
            <a:r>
              <a:rPr lang="en-US" sz="3200" b="1" dirty="0" smtClean="0"/>
              <a:t> A: Can I have a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packet of biscuits</a:t>
            </a:r>
            <a:r>
              <a:rPr lang="en-US" b="1" dirty="0" smtClean="0"/>
              <a:t>, </a:t>
            </a:r>
            <a:r>
              <a:rPr lang="en-US" sz="3200" b="1" dirty="0" smtClean="0"/>
              <a:t>please?</a:t>
            </a:r>
          </a:p>
          <a:p>
            <a:r>
              <a:rPr lang="en-US" sz="3200" b="1" dirty="0" smtClean="0"/>
              <a:t>B: Here you are. That’s </a:t>
            </a:r>
            <a:r>
              <a:rPr lang="en-US" sz="3200" b="1" dirty="0" smtClean="0">
                <a:solidFill>
                  <a:srgbClr val="FF0000"/>
                </a:solidFill>
              </a:rPr>
              <a:t>sixty-two pence</a:t>
            </a:r>
            <a:r>
              <a:rPr lang="en-US" sz="3200" b="1" dirty="0" smtClean="0"/>
              <a:t>, please.</a:t>
            </a:r>
            <a:endParaRPr lang="ru-RU" sz="3200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800" b="1" i="1" dirty="0" smtClean="0"/>
              <a:t>62p</a:t>
            </a:r>
            <a:endParaRPr lang="ru-RU" sz="4800" b="1" i="1" dirty="0"/>
          </a:p>
        </p:txBody>
      </p:sp>
      <p:pic>
        <p:nvPicPr>
          <p:cNvPr id="6" name="Рисунок 5" descr="печеньки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45431" y="2751113"/>
            <a:ext cx="2374977" cy="344271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16016" y="2420888"/>
            <a:ext cx="295232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6176" y="4005064"/>
            <a:ext cx="165618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4437112"/>
            <a:ext cx="10081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8" cy="1162050"/>
          </a:xfrm>
        </p:spPr>
        <p:txBody>
          <a:bodyPr>
            <a:normAutofit/>
          </a:bodyPr>
          <a:lstStyle/>
          <a:p>
            <a:r>
              <a:rPr lang="en-US" sz="4400" i="1" dirty="0" smtClean="0">
                <a:solidFill>
                  <a:schemeClr val="accent6">
                    <a:lumMod val="50000"/>
                  </a:schemeClr>
                </a:solidFill>
              </a:rPr>
              <a:t>5. Look, read and say yes or no.</a:t>
            </a:r>
            <a:endParaRPr lang="ru-RU" sz="4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кухня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1772816"/>
            <a:ext cx="4542065" cy="446760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342900" indent="-342900"/>
            <a:r>
              <a:rPr lang="en-US" sz="2400" b="1" smtClean="0"/>
              <a:t>e.g. There </a:t>
            </a:r>
            <a:r>
              <a:rPr lang="en-US" sz="2400" b="1" dirty="0" smtClean="0"/>
              <a:t>is a lot of bread. </a:t>
            </a:r>
            <a:r>
              <a:rPr lang="en-US" sz="2400" b="1" dirty="0" smtClean="0">
                <a:solidFill>
                  <a:srgbClr val="FF0000"/>
                </a:solidFill>
              </a:rPr>
              <a:t>Yes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There are a lot of tomatoes. </a:t>
            </a:r>
            <a:r>
              <a:rPr lang="en-US" sz="2400" b="1" dirty="0" smtClean="0">
                <a:solidFill>
                  <a:srgbClr val="FF0000"/>
                </a:solidFill>
              </a:rPr>
              <a:t>Yes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There is a lot of olive oil. </a:t>
            </a:r>
            <a:r>
              <a:rPr lang="en-US" sz="2400" b="1" dirty="0" smtClean="0">
                <a:solidFill>
                  <a:srgbClr val="FF0000"/>
                </a:solidFill>
              </a:rPr>
              <a:t>Yes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There are a lot of biscuits.  </a:t>
            </a:r>
            <a:r>
              <a:rPr lang="en-US" sz="2400" b="1" dirty="0" smtClean="0">
                <a:solidFill>
                  <a:srgbClr val="FF0000"/>
                </a:solidFill>
              </a:rPr>
              <a:t>No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There are a lot of eggs. </a:t>
            </a:r>
            <a:r>
              <a:rPr lang="en-US" sz="2400" b="1" dirty="0" smtClean="0">
                <a:solidFill>
                  <a:srgbClr val="FF0000"/>
                </a:solidFill>
              </a:rPr>
              <a:t>No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There is a lot of butter. </a:t>
            </a:r>
            <a:r>
              <a:rPr lang="en-US" sz="2400" b="1" dirty="0" smtClean="0">
                <a:solidFill>
                  <a:srgbClr val="FF0000"/>
                </a:solidFill>
              </a:rPr>
              <a:t>Yes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2708920"/>
            <a:ext cx="50405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3501008"/>
            <a:ext cx="57606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4293096"/>
            <a:ext cx="50405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47664" y="5085184"/>
            <a:ext cx="64807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63688" y="5877272"/>
            <a:ext cx="64807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1. Look, read and choose.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хлеб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27524"/>
            <a:ext cx="4038600" cy="2671315"/>
          </a:xfrm>
        </p:spPr>
      </p:pic>
      <p:sp>
        <p:nvSpPr>
          <p:cNvPr id="17" name="Содержимое 16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8000" b="1" dirty="0" smtClean="0"/>
              <a:t>A bread</a:t>
            </a:r>
          </a:p>
          <a:p>
            <a:pPr>
              <a:buNone/>
            </a:pPr>
            <a:r>
              <a:rPr lang="en-US" sz="8000" b="1" dirty="0" smtClean="0"/>
              <a:t>B beans</a:t>
            </a:r>
            <a:endParaRPr lang="ru-RU" sz="8000" b="1" dirty="0"/>
          </a:p>
        </p:txBody>
      </p:sp>
      <p:sp>
        <p:nvSpPr>
          <p:cNvPr id="18" name="Овал 17"/>
          <p:cNvSpPr/>
          <p:nvPr/>
        </p:nvSpPr>
        <p:spPr>
          <a:xfrm>
            <a:off x="4572000" y="1916832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1. Look, read and choose.</a:t>
            </a:r>
            <a:endParaRPr lang="ru-RU" dirty="0"/>
          </a:p>
        </p:txBody>
      </p:sp>
      <p:pic>
        <p:nvPicPr>
          <p:cNvPr id="4" name="Содержимое 3" descr="сахар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18594" y="1600200"/>
            <a:ext cx="2515811" cy="4525963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499992" y="1700808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8800" b="1" dirty="0" smtClean="0"/>
              <a:t>A flour</a:t>
            </a:r>
          </a:p>
          <a:p>
            <a:pPr>
              <a:buNone/>
            </a:pPr>
            <a:r>
              <a:rPr lang="en-US" sz="8800" b="1" dirty="0" smtClean="0"/>
              <a:t>B sugar</a:t>
            </a:r>
            <a:endParaRPr lang="ru-RU" sz="8800" b="1" dirty="0"/>
          </a:p>
        </p:txBody>
      </p:sp>
      <p:sp>
        <p:nvSpPr>
          <p:cNvPr id="7" name="Овал 6"/>
          <p:cNvSpPr/>
          <p:nvPr/>
        </p:nvSpPr>
        <p:spPr>
          <a:xfrm>
            <a:off x="4427984" y="3573016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1. Look, read and choose.</a:t>
            </a:r>
            <a:endParaRPr lang="ru-RU" dirty="0"/>
          </a:p>
        </p:txBody>
      </p:sp>
      <p:pic>
        <p:nvPicPr>
          <p:cNvPr id="4" name="Содержимое 3" descr="оливковое масло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72943"/>
            <a:ext cx="4038600" cy="2980476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b="1" dirty="0" smtClean="0"/>
              <a:t>A olive oil</a:t>
            </a:r>
          </a:p>
          <a:p>
            <a:pPr>
              <a:buNone/>
            </a:pPr>
            <a:r>
              <a:rPr lang="en-US" sz="6000" b="1" dirty="0" smtClean="0"/>
              <a:t>B lemonade</a:t>
            </a:r>
            <a:endParaRPr lang="ru-RU" sz="6000" b="1" dirty="0"/>
          </a:p>
        </p:txBody>
      </p:sp>
      <p:sp>
        <p:nvSpPr>
          <p:cNvPr id="7" name="Овал 6"/>
          <p:cNvSpPr/>
          <p:nvPr/>
        </p:nvSpPr>
        <p:spPr>
          <a:xfrm>
            <a:off x="4572000" y="1700808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1. Look, read and choose.</a:t>
            </a:r>
            <a:endParaRPr lang="ru-RU" dirty="0"/>
          </a:p>
        </p:txBody>
      </p:sp>
      <p:pic>
        <p:nvPicPr>
          <p:cNvPr id="4" name="Содержимое 3" descr="соль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80386" y="2285838"/>
            <a:ext cx="1792228" cy="3154686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8000" b="1" dirty="0" smtClean="0"/>
              <a:t>A salt</a:t>
            </a:r>
          </a:p>
          <a:p>
            <a:pPr>
              <a:buNone/>
            </a:pPr>
            <a:r>
              <a:rPr lang="en-US" sz="8000" b="1" dirty="0" smtClean="0"/>
              <a:t>B pepper</a:t>
            </a:r>
            <a:endParaRPr lang="ru-RU" sz="8000" b="1" dirty="0"/>
          </a:p>
        </p:txBody>
      </p:sp>
      <p:sp>
        <p:nvSpPr>
          <p:cNvPr id="7" name="Овал 6"/>
          <p:cNvSpPr/>
          <p:nvPr/>
        </p:nvSpPr>
        <p:spPr>
          <a:xfrm>
            <a:off x="4572000" y="1916832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1. Look, read and choose.</a:t>
            </a:r>
            <a:endParaRPr lang="ru-RU" dirty="0"/>
          </a:p>
        </p:txBody>
      </p:sp>
      <p:pic>
        <p:nvPicPr>
          <p:cNvPr id="4" name="Содержимое 3" descr="масло сливочное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31898"/>
            <a:ext cx="4038600" cy="2662567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7200" b="1" dirty="0" smtClean="0"/>
              <a:t>A biscuits</a:t>
            </a:r>
          </a:p>
          <a:p>
            <a:pPr>
              <a:buNone/>
            </a:pPr>
            <a:r>
              <a:rPr lang="en-US" sz="7200" b="1" dirty="0" smtClean="0"/>
              <a:t>B butter</a:t>
            </a:r>
            <a:endParaRPr lang="ru-RU" sz="7200" b="1" dirty="0"/>
          </a:p>
        </p:txBody>
      </p:sp>
      <p:sp>
        <p:nvSpPr>
          <p:cNvPr id="7" name="Овал 6"/>
          <p:cNvSpPr/>
          <p:nvPr/>
        </p:nvSpPr>
        <p:spPr>
          <a:xfrm>
            <a:off x="4499992" y="3068960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1. Look, read and choose.</a:t>
            </a:r>
            <a:endParaRPr lang="ru-RU" dirty="0"/>
          </a:p>
        </p:txBody>
      </p:sp>
      <p:pic>
        <p:nvPicPr>
          <p:cNvPr id="4" name="Содержимое 3" descr="манго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63095"/>
            <a:ext cx="4038600" cy="3600172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7200" b="1" dirty="0" smtClean="0"/>
              <a:t>A coconut</a:t>
            </a:r>
          </a:p>
          <a:p>
            <a:pPr>
              <a:buNone/>
            </a:pPr>
            <a:r>
              <a:rPr lang="en-US" sz="7200" b="1" dirty="0" smtClean="0"/>
              <a:t>B mango</a:t>
            </a:r>
            <a:endParaRPr lang="ru-RU" sz="7200" b="1" dirty="0"/>
          </a:p>
        </p:txBody>
      </p:sp>
      <p:sp>
        <p:nvSpPr>
          <p:cNvPr id="7" name="Овал 6"/>
          <p:cNvSpPr/>
          <p:nvPr/>
        </p:nvSpPr>
        <p:spPr>
          <a:xfrm>
            <a:off x="4499992" y="3140968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1. Look, read and choose.</a:t>
            </a:r>
            <a:endParaRPr lang="ru-RU" dirty="0"/>
          </a:p>
        </p:txBody>
      </p:sp>
      <p:pic>
        <p:nvPicPr>
          <p:cNvPr id="4" name="Содержимое 3" descr="ананас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19468" y="1600200"/>
            <a:ext cx="2914063" cy="4525963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b="1" dirty="0" smtClean="0"/>
              <a:t>A pineapple</a:t>
            </a:r>
          </a:p>
          <a:p>
            <a:pPr>
              <a:buNone/>
            </a:pPr>
            <a:r>
              <a:rPr lang="en-US" sz="6000" b="1" dirty="0" smtClean="0"/>
              <a:t>B orange</a:t>
            </a:r>
            <a:endParaRPr lang="ru-RU" sz="6000" b="1" dirty="0"/>
          </a:p>
        </p:txBody>
      </p:sp>
      <p:sp>
        <p:nvSpPr>
          <p:cNvPr id="7" name="Овал 6"/>
          <p:cNvSpPr/>
          <p:nvPr/>
        </p:nvSpPr>
        <p:spPr>
          <a:xfrm>
            <a:off x="4572000" y="1700808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2. Put  the correct word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1. We don’t need </a:t>
            </a:r>
            <a:r>
              <a:rPr lang="en-US" b="1" dirty="0" smtClean="0">
                <a:solidFill>
                  <a:srgbClr val="FF0000"/>
                </a:solidFill>
              </a:rPr>
              <a:t>much</a:t>
            </a:r>
            <a:r>
              <a:rPr lang="en-US" b="1" dirty="0" smtClean="0"/>
              <a:t> sugar.</a:t>
            </a:r>
          </a:p>
          <a:p>
            <a:r>
              <a:rPr lang="en-US" b="1" dirty="0" smtClean="0"/>
              <a:t>2. Do we need </a:t>
            </a:r>
            <a:r>
              <a:rPr lang="en-US" b="1" dirty="0" smtClean="0">
                <a:solidFill>
                  <a:srgbClr val="FF0000"/>
                </a:solidFill>
              </a:rPr>
              <a:t>many</a:t>
            </a:r>
            <a:r>
              <a:rPr lang="en-US" b="1" dirty="0" smtClean="0"/>
              <a:t> mangoes for the fruit salad?</a:t>
            </a:r>
          </a:p>
          <a:p>
            <a:r>
              <a:rPr lang="en-US" b="1" dirty="0" smtClean="0"/>
              <a:t>3. There isn’t </a:t>
            </a:r>
            <a:r>
              <a:rPr lang="en-US" b="1" dirty="0" smtClean="0">
                <a:solidFill>
                  <a:srgbClr val="FF0000"/>
                </a:solidFill>
              </a:rPr>
              <a:t>much</a:t>
            </a:r>
            <a:r>
              <a:rPr lang="en-US" b="1" dirty="0" smtClean="0"/>
              <a:t> butter left in the fridge.</a:t>
            </a:r>
          </a:p>
          <a:p>
            <a:r>
              <a:rPr lang="en-US" b="1" dirty="0" smtClean="0"/>
              <a:t>4. There are </a:t>
            </a:r>
            <a:r>
              <a:rPr lang="en-US" b="1" dirty="0" smtClean="0">
                <a:solidFill>
                  <a:srgbClr val="FF0000"/>
                </a:solidFill>
              </a:rPr>
              <a:t>a lot of </a:t>
            </a:r>
            <a:r>
              <a:rPr lang="en-US" b="1" dirty="0" smtClean="0"/>
              <a:t>oranges in the basket.</a:t>
            </a:r>
          </a:p>
          <a:p>
            <a:r>
              <a:rPr lang="en-US" b="1" dirty="0" smtClean="0"/>
              <a:t>5. How </a:t>
            </a:r>
            <a:r>
              <a:rPr lang="en-US" b="1" dirty="0" smtClean="0">
                <a:solidFill>
                  <a:srgbClr val="FF0000"/>
                </a:solidFill>
              </a:rPr>
              <a:t>much</a:t>
            </a:r>
            <a:r>
              <a:rPr lang="en-US" b="1" dirty="0" smtClean="0"/>
              <a:t> bread have we got?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51920" y="1700808"/>
            <a:ext cx="93610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2348880"/>
            <a:ext cx="93610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131840" y="3356992"/>
            <a:ext cx="93610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987824" y="3933056"/>
            <a:ext cx="12961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123728" y="4581128"/>
            <a:ext cx="100811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</TotalTime>
  <Words>582</Words>
  <Application>Microsoft Office PowerPoint</Application>
  <PresentationFormat>Экран (4:3)</PresentationFormat>
  <Paragraphs>83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Now I Know</vt:lpstr>
      <vt:lpstr>1. Look, read and choose.</vt:lpstr>
      <vt:lpstr>1. Look, read and choose.</vt:lpstr>
      <vt:lpstr>1. Look, read and choose.</vt:lpstr>
      <vt:lpstr>1. Look, read and choose.</vt:lpstr>
      <vt:lpstr>1. Look, read and choose.</vt:lpstr>
      <vt:lpstr>1. Look, read and choose.</vt:lpstr>
      <vt:lpstr>1. Look, read and choose.</vt:lpstr>
      <vt:lpstr>2. Put  the correct word</vt:lpstr>
      <vt:lpstr>3. Read and match</vt:lpstr>
      <vt:lpstr>3. Read and match</vt:lpstr>
      <vt:lpstr>4. Look, read and complete.</vt:lpstr>
      <vt:lpstr>4. Look, read and complete.</vt:lpstr>
      <vt:lpstr>4. Look, read and complete.</vt:lpstr>
      <vt:lpstr>5. Look, read and say yes or no.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Now I Know</dc:title>
  <dc:creator>Пользователь</dc:creator>
  <cp:lastModifiedBy>Андрей</cp:lastModifiedBy>
  <cp:revision>22</cp:revision>
  <dcterms:created xsi:type="dcterms:W3CDTF">2015-11-22T12:13:18Z</dcterms:created>
  <dcterms:modified xsi:type="dcterms:W3CDTF">2016-09-28T06:51:16Z</dcterms:modified>
</cp:coreProperties>
</file>