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72" r:id="rId6"/>
    <p:sldId id="267" r:id="rId7"/>
    <p:sldId id="265" r:id="rId8"/>
    <p:sldId id="268" r:id="rId9"/>
    <p:sldId id="269" r:id="rId10"/>
    <p:sldId id="271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/>
              <a:t/>
            </a:r>
            <a:br>
              <a:rPr lang="tt-RU" b="1" dirty="0" smtClean="0"/>
            </a:b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b="1" dirty="0" smtClean="0"/>
          </a:p>
          <a:p>
            <a:pPr marL="0" indent="0" algn="ctr">
              <a:buNone/>
            </a:pP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Башлангыч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сыйныфларда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коммуникатив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эшч</a:t>
            </a:r>
            <a:r>
              <a:rPr lang="tt-RU" sz="4800" b="1" dirty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нлек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2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Мәгълүмати</a:t>
            </a:r>
            <a:r>
              <a:rPr lang="ru-RU" dirty="0" smtClean="0"/>
              <a:t> </a:t>
            </a:r>
            <a:r>
              <a:rPr lang="ru-RU" dirty="0" err="1"/>
              <a:t>к</a:t>
            </a:r>
            <a:r>
              <a:rPr lang="ru-RU" dirty="0" err="1" smtClean="0"/>
              <a:t>оммуникатив</a:t>
            </a:r>
            <a:r>
              <a:rPr lang="ru-RU" dirty="0" smtClean="0"/>
              <a:t> </a:t>
            </a:r>
            <a:r>
              <a:rPr lang="ru-RU" dirty="0" err="1" smtClean="0"/>
              <a:t>технологияләрнең</a:t>
            </a:r>
            <a:r>
              <a:rPr lang="ru-RU" dirty="0" smtClean="0"/>
              <a:t> </a:t>
            </a:r>
            <a:r>
              <a:rPr lang="ru-RU" dirty="0" err="1" smtClean="0"/>
              <a:t>формалары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tt-RU" dirty="0">
                <a:latin typeface="Times New Roman"/>
                <a:ea typeface="Times New Roman"/>
                <a:cs typeface="Times New Roman"/>
              </a:rPr>
              <a:t>1.Әзер электрон продуктларны куллану белем бирүнең сыйфатын яхшырта,күрсәтмәлелек принцибын ачык итеп тормышка ашырырга ярдәм итә.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tt-RU" dirty="0">
                <a:latin typeface="Times New Roman"/>
                <a:ea typeface="Times New Roman"/>
                <a:cs typeface="Times New Roman"/>
              </a:rPr>
              <a:t>2.Мультимедиалы презентацияләр куллану уку материалын истә калдырырга булыша.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tt-RU" dirty="0">
                <a:latin typeface="Times New Roman"/>
                <a:ea typeface="Times New Roman"/>
                <a:cs typeface="Times New Roman"/>
              </a:rPr>
              <a:t>3.Интернет челтәре ресурсларын куллану белем алуга кирәкле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информацияне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таба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tt-RU" dirty="0">
                <a:latin typeface="Times New Roman"/>
                <a:ea typeface="Times New Roman"/>
                <a:cs typeface="Times New Roman"/>
              </a:rPr>
              <a:t> белергә һәм системага салырга ярдәм итә.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6670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Сөйләмдәге кимчелекләрне төзәтү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ө</a:t>
            </a:r>
            <a:r>
              <a:rPr lang="tt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чен тел </a:t>
            </a: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төзәткечләр,тел шомарткычлар,шигырьләр,тизәйткечләр </a:t>
            </a:r>
            <a:r>
              <a:rPr lang="tt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өйрәтү мөһим. Н.Исәнбәтнең </a:t>
            </a: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“Балалар фольклоры”ында боларга киң урын бирелгән</a:t>
            </a:r>
            <a:r>
              <a:rPr lang="tt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tt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Мәсәлән</a:t>
            </a: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Ка-ка-ка-күлдә бер бака,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Ку-ку-у-ул баканы ку,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</a:rPr>
              <a:t>Кы-кы-кы-күл бит аныкы</a:t>
            </a:r>
            <a:r>
              <a:rPr lang="tt-RU" sz="1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tt-RU" sz="1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1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</a:rPr>
              <a:t>Шигырьләр җиңел рифмалы,истә кала торган булырга тиеш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44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Заман</a:t>
            </a:r>
            <a:r>
              <a:rPr lang="ru-RU" dirty="0" smtClean="0"/>
              <a:t> тал</a:t>
            </a:r>
            <a:r>
              <a:rPr lang="tt-RU" smtClean="0"/>
              <a:t>әбе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449580" algn="just">
              <a:spcAft>
                <a:spcPts val="0"/>
              </a:spcAft>
            </a:pPr>
            <a:r>
              <a:rPr lang="tt-RU" dirty="0">
                <a:latin typeface="Times New Roman"/>
                <a:ea typeface="Times New Roman"/>
              </a:rPr>
              <a:t>Яңа заман укучыдан белем таба һәм аны куллана алуны, эш-гамәл башкара алу осталыгына ия булуны, башкалар белән яши белүне һәм үз-үзеңне үстерә алуны сорый.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Мәгариф системасындагы яңалыкларны гамәлгә ашыруда төп көч вазифасын үтәү өчен икенче буын дәүләт стандартлары төзелде. 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17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Метапредмет</a:t>
            </a:r>
            <a:r>
              <a:rPr lang="ru-RU" dirty="0" smtClean="0"/>
              <a:t> </a:t>
            </a:r>
            <a:r>
              <a:rPr lang="ru-RU" dirty="0" err="1" smtClean="0"/>
              <a:t>ысуллар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tt-RU" b="1" dirty="0">
                <a:solidFill>
                  <a:srgbClr val="000000"/>
                </a:solidFill>
                <a:latin typeface="Times New Roman"/>
                <a:ea typeface="Times New Roman"/>
              </a:rPr>
              <a:t>Белем алу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 укучының танып-белү, универсал белем туплау эшчәнлегеннән гыйбарәт</a:t>
            </a:r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  <a:p>
            <a:pPr algn="just"/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Универсал уку эшчәнлеге үзе дүрт блокны -шәхси, регулятив, танып-белү һәм коммуникатив блокларны </a:t>
            </a:r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берләштерә</a:t>
            </a:r>
            <a:r>
              <a:rPr lang="tt-RU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31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b="1" dirty="0">
                <a:latin typeface="Times New Roman" pitchFamily="18" charset="0"/>
                <a:cs typeface="Times New Roman" pitchFamily="18" charset="0"/>
              </a:rPr>
              <a:t>Коммуникатив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эшчәнлек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укучының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тыңлый, ишетә, үз фикерен диалогта һәм монологта башкаларга җиткерә белү күнекмәләрен үстерү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өчен юнәлдерелгән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tt-RU" dirty="0">
                <a:latin typeface="Times New Roman" pitchFamily="18" charset="0"/>
                <a:cs typeface="Times New Roman" pitchFamily="18" charset="0"/>
              </a:rPr>
              <a:t>Төп  максат  — укучыларда 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коммуникатив компетенция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(аралашу осталыгы) формалаштыру.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71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Сөйләм теленә өйрәтүнең төп максатлары: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tt-RU" sz="18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1) гамәли максат, </a:t>
            </a: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ягъни татар теленең(рус теленең) фонетик, лексик, грамматик берәмлекләрен гамәли үзләштерүгә ирешү һәм укучыларның сөйләм күнекмәләрен үстерү; 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2) </a:t>
            </a:r>
            <a:r>
              <a:rPr lang="tt-RU" sz="18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гомуми белем бирү максаты </a:t>
            </a: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— укучыларның акыл эшчәнлеген активлаштыру, логик фикерләү сәләтен камилләштерү, сөйләм культурасын үстерү; 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3) </a:t>
            </a:r>
            <a:r>
              <a:rPr lang="tt-RU" sz="18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тәрбияви максат </a:t>
            </a:r>
            <a:r>
              <a:rPr lang="tt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— балаларның рухи дөньясын баету, аларда шәхесара һәм мәдәниятара аралашу күнекмәләре булдыру, төрле милләт вәкилләре арасында дуслык һәм хөрмәт хисләре тәрбияләү.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03611"/>
            <a:ext cx="4572000" cy="3588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tt-RU" sz="1600" dirty="0" smtClean="0">
                <a:solidFill>
                  <a:prstClr val="black"/>
                </a:solidFill>
                <a:ea typeface="Calibri"/>
                <a:cs typeface="Times New Roman"/>
              </a:rPr>
              <a:t>С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7250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Максатка ирешү юллары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>
                <a:latin typeface="Times New Roman"/>
                <a:ea typeface="Times New Roman"/>
                <a:cs typeface="Times New Roman"/>
              </a:rPr>
              <a:t> Гомуми белем бирү һәм тәрбияви максатларга ирешү өчен, укучыларның акыл хезмәте күнекмәләрен үстерү, сөйләм этикеты үрнәкләрен урынлы кулланырга өйрәтү,  шул исәптән үз халкыңның гореф-гадәтләре, милли бәйрәмнәре, халык авыз иҗаты үрнәкләре белән таныштыру сорала</a:t>
            </a:r>
            <a:r>
              <a:rPr lang="tt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850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Аралашу осталыгын үстерү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Times New Roman"/>
                <a:cs typeface="Times New Roman"/>
              </a:rPr>
              <a:t> Укучыларның аралашу осталыгы дәресләрдә генә түгел, ә сыйныфтан тыш чараларда да үстерелә.  </a:t>
            </a:r>
            <a:r>
              <a:rPr lang="tt-RU" sz="3600" b="1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tt-RU" dirty="0">
                <a:latin typeface="Times New Roman"/>
                <a:ea typeface="Times New Roman"/>
                <a:cs typeface="Times New Roman"/>
              </a:rPr>
              <a:t> Моның өчен иң яхшы шигырь сөйләүче яки иң яхшы җыр башкаручыга, иң яхшы рәсем ясаучы яки иң яхшы инша язучыга конкурслар, төрле викториналар уздыру; татар әкиятләрең һәм җырларын өйрәтү, татар биюләрен башкару, сыйныф газеталары чыгару,  шагыйрьләр ,язучылар белән очрашулар һәм кызыклы кичәләр үткәрү; курчак театрына бару, күренекле  шәхесләренең музейларына экскурсияләр оештыру аеруча әһәмиятле. Мондый чаралар аралашу осталыгын тагын да камилләштерүгә, аның нәтиҗәлелеген арттыруга китерә.</a:t>
            </a:r>
            <a:br>
              <a:rPr lang="tt-RU" dirty="0">
                <a:latin typeface="Times New Roman"/>
                <a:ea typeface="Times New Roman"/>
                <a:cs typeface="Times New Roman"/>
              </a:rPr>
            </a:br>
            <a:r>
              <a:rPr lang="tt-RU" dirty="0">
                <a:latin typeface="Times New Roman"/>
                <a:ea typeface="Times New Roman"/>
                <a:cs typeface="Times New Roman"/>
              </a:rPr>
              <a:t>Бу эш безнең мәктәбебездә яхшы куелган. Укучыларның  эшчәнлекләрен әдәби кичәләрдә, үткәрелгән бәйрәмнәрдә күрәбез</a:t>
            </a:r>
            <a:r>
              <a:rPr lang="tt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653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DSCN16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24847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SAM_36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424847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SAM_41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594" y="1412776"/>
            <a:ext cx="444888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IMG_16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3933056"/>
            <a:ext cx="4392488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5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Уңышлы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дәрес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кагыйдәләре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tt-RU" dirty="0">
                <a:latin typeface="Times New Roman" pitchFamily="18" charset="0"/>
                <a:cs typeface="Times New Roman" pitchFamily="18" charset="0"/>
              </a:rPr>
              <a:t>укучыны бүлдермичә, аңа үз фикерен әйтеп бетерергә мөмкинлек бирү;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параллель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диалогларны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булдырмау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укучыларга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фикер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йөртү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азык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биреп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тору;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бирелгән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сорауларны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җавапсыз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калдырмау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дәрестә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фикер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алышуны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күтәрмичә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генә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бару;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билге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куйганда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укучының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эшчәнлеген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мактарга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ә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укучыны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үзен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түгел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билгене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гадел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куярга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тырышырга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гаделсезлек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белгәнебезчә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конфликт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тудыра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65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391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Тема: </vt:lpstr>
      <vt:lpstr>Заман таләбе</vt:lpstr>
      <vt:lpstr>Метапредмет ысуллар</vt:lpstr>
      <vt:lpstr>Коммуникатив эшчәнлек</vt:lpstr>
      <vt:lpstr>Сөйләм теленә өйрәтүнең төп максатлары:</vt:lpstr>
      <vt:lpstr>Максатка ирешү юллары</vt:lpstr>
      <vt:lpstr>Аралашу осталыгын үстерү</vt:lpstr>
      <vt:lpstr>Презентация PowerPoint</vt:lpstr>
      <vt:lpstr> Уңышлы дәрес кагыйдәләре: </vt:lpstr>
      <vt:lpstr>Мәгълүмати коммуникатив технологияләрнең формалары:</vt:lpstr>
      <vt:lpstr>Сөйләмдәге кимчелекләрне төзәтү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Тема. Башлангыч сыйныфларда коммуникатив эшчәнлек </dc:title>
  <dc:creator>ADMIN</dc:creator>
  <cp:lastModifiedBy>Дания</cp:lastModifiedBy>
  <cp:revision>43</cp:revision>
  <dcterms:created xsi:type="dcterms:W3CDTF">2016-08-13T20:03:11Z</dcterms:created>
  <dcterms:modified xsi:type="dcterms:W3CDTF">2016-08-18T14:15:59Z</dcterms:modified>
</cp:coreProperties>
</file>