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63" r:id="rId2"/>
    <p:sldId id="305" r:id="rId3"/>
    <p:sldId id="268" r:id="rId4"/>
    <p:sldId id="269" r:id="rId5"/>
    <p:sldId id="273" r:id="rId6"/>
    <p:sldId id="274" r:id="rId7"/>
    <p:sldId id="282" r:id="rId8"/>
    <p:sldId id="283" r:id="rId9"/>
    <p:sldId id="284" r:id="rId10"/>
    <p:sldId id="288" r:id="rId11"/>
    <p:sldId id="285" r:id="rId12"/>
    <p:sldId id="286" r:id="rId13"/>
    <p:sldId id="287" r:id="rId14"/>
    <p:sldId id="294" r:id="rId15"/>
    <p:sldId id="296" r:id="rId16"/>
    <p:sldId id="295" r:id="rId17"/>
    <p:sldId id="292" r:id="rId18"/>
    <p:sldId id="280" r:id="rId19"/>
    <p:sldId id="291" r:id="rId20"/>
    <p:sldId id="276" r:id="rId21"/>
    <p:sldId id="300" r:id="rId22"/>
    <p:sldId id="279" r:id="rId23"/>
    <p:sldId id="281" r:id="rId24"/>
    <p:sldId id="277" r:id="rId25"/>
    <p:sldId id="293" r:id="rId26"/>
    <p:sldId id="301" r:id="rId27"/>
    <p:sldId id="289" r:id="rId28"/>
    <p:sldId id="299" r:id="rId29"/>
    <p:sldId id="298" r:id="rId30"/>
    <p:sldId id="290" r:id="rId31"/>
    <p:sldId id="306" r:id="rId32"/>
    <p:sldId id="304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007000"/>
    <a:srgbClr val="0000FF"/>
    <a:srgbClr val="FF66CC"/>
    <a:srgbClr val="33CC33"/>
    <a:srgbClr val="800000"/>
    <a:srgbClr val="B00000"/>
    <a:srgbClr val="5D38E4"/>
    <a:srgbClr val="6600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2" autoAdjust="0"/>
    <p:restoredTop sz="94660"/>
  </p:normalViewPr>
  <p:slideViewPr>
    <p:cSldViewPr>
      <p:cViewPr>
        <p:scale>
          <a:sx n="90" d="100"/>
          <a:sy n="90" d="100"/>
        </p:scale>
        <p:origin x="-846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ACBF05D-0CF7-4956-BAF3-D0C8C44257C4}" type="datetimeFigureOut">
              <a:rPr lang="ru-RU"/>
              <a:pPr>
                <a:defRPr/>
              </a:pPr>
              <a:t>01.10.2016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7E7847C-6359-4606-BA84-C6A6E3404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391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E7847C-6359-4606-BA84-C6A6E34042CB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002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8D859C65-1883-4EEE-819F-8789C6B84E26}" type="slidenum">
              <a:rPr lang="ru-RU" smtClean="0"/>
              <a:pPr eaLnBrk="1" hangingPunct="1"/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18D1F23-611C-4466-AB65-C4A0B1A4C477}" type="slidenum">
              <a:rPr lang="ru-RU" smtClean="0"/>
              <a:pPr eaLnBrk="1" hangingPunct="1"/>
              <a:t>31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B66E3-51DB-4E14-A66B-189557516F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81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ECF78-2053-4030-8CFB-08B66C25D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163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5B084-7DA9-4800-8CD6-5D90EE177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487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4CE51-C2CC-4FF1-BD20-E640E4D4D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428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8874C-C184-4B8D-ADA0-565FC46B6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987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34A9C-118C-4FB3-90CD-6F8FDEB78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285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060D9-8CB1-41DE-9FB3-315097626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9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4FDE0-061B-4C57-9365-B3382D903A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981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95138-42B8-468A-ACF3-EB044E7DB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542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9257C-957A-412B-8CBA-4A1A0D8B5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77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70F0C-59B4-45D0-80EE-7922805CB1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817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368DE4F-AAD1-429C-9153-307BF1D9D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357188"/>
            <a:ext cx="7056437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kern="1200" dirty="0" smtClean="0">
                <a:solidFill>
                  <a:srgbClr val="C000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1600" kern="1200" dirty="0" smtClean="0">
                <a:solidFill>
                  <a:srgbClr val="C00000"/>
                </a:solidFill>
                <a:latin typeface="Arial" charset="0"/>
                <a:ea typeface="+mn-ea"/>
                <a:cs typeface="Arial" charset="0"/>
              </a:rPr>
            </a:br>
            <a:r>
              <a:rPr lang="ru-RU" sz="1600" kern="1200" dirty="0">
                <a:solidFill>
                  <a:srgbClr val="C000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1600" kern="1200" dirty="0">
                <a:solidFill>
                  <a:srgbClr val="C00000"/>
                </a:solidFill>
                <a:latin typeface="Arial" charset="0"/>
                <a:ea typeface="+mn-ea"/>
                <a:cs typeface="Arial" charset="0"/>
              </a:rPr>
            </a:br>
            <a:r>
              <a:rPr lang="ru-RU" sz="1600" kern="1200" dirty="0" smtClean="0">
                <a:solidFill>
                  <a:srgbClr val="C000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1600" kern="1200" dirty="0" smtClean="0">
                <a:solidFill>
                  <a:srgbClr val="C00000"/>
                </a:solidFill>
                <a:latin typeface="Arial" charset="0"/>
                <a:ea typeface="+mn-ea"/>
                <a:cs typeface="Arial" charset="0"/>
              </a:rPr>
            </a:br>
            <a:r>
              <a:rPr lang="ru-RU" sz="1600" kern="1200" dirty="0">
                <a:solidFill>
                  <a:srgbClr val="C000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1600" kern="1200" dirty="0">
                <a:solidFill>
                  <a:srgbClr val="C00000"/>
                </a:solidFill>
                <a:latin typeface="Arial" charset="0"/>
                <a:ea typeface="+mn-ea"/>
                <a:cs typeface="Arial" charset="0"/>
              </a:rPr>
            </a:br>
            <a:r>
              <a:rPr lang="ru-RU" sz="1600" kern="1200" dirty="0" smtClean="0">
                <a:solidFill>
                  <a:srgbClr val="C00000"/>
                </a:solidFill>
                <a:latin typeface="Arial" charset="0"/>
                <a:ea typeface="+mn-ea"/>
                <a:cs typeface="Arial" charset="0"/>
              </a:rPr>
              <a:t>Муниципальное бюджетное дошкольное образовательное учреждение  Детский сад №4 «Олененок»  г. Перевоз</a:t>
            </a:r>
            <a:r>
              <a:rPr lang="ru-RU" sz="2000" kern="1200" dirty="0" smtClean="0">
                <a:solidFill>
                  <a:srgbClr val="C000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2000" kern="1200" dirty="0" smtClean="0">
                <a:solidFill>
                  <a:srgbClr val="C00000"/>
                </a:solidFill>
                <a:latin typeface="Arial" charset="0"/>
                <a:ea typeface="+mn-ea"/>
                <a:cs typeface="Arial" charset="0"/>
              </a:rPr>
            </a:b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700808"/>
            <a:ext cx="7256069" cy="178593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400" b="1" dirty="0" smtClean="0">
                <a:solidFill>
                  <a:srgbClr val="0000FF"/>
                </a:solidFill>
              </a:rPr>
              <a:t> Экологический проект </a:t>
            </a:r>
          </a:p>
          <a:p>
            <a:pPr algn="ctr" eaLnBrk="1" hangingPunct="1">
              <a:buFontTx/>
              <a:buNone/>
            </a:pPr>
            <a:r>
              <a:rPr lang="ru-RU" sz="4400" b="1" dirty="0" smtClean="0">
                <a:solidFill>
                  <a:srgbClr val="0000FF"/>
                </a:solidFill>
              </a:rPr>
              <a:t>«Птицы весну принесли !» </a:t>
            </a:r>
          </a:p>
        </p:txBody>
      </p:sp>
      <p:sp>
        <p:nvSpPr>
          <p:cNvPr id="2052" name="Прямоугольник 1"/>
          <p:cNvSpPr>
            <a:spLocks noChangeArrowheads="1"/>
          </p:cNvSpPr>
          <p:nvPr/>
        </p:nvSpPr>
        <p:spPr bwMode="auto">
          <a:xfrm>
            <a:off x="1500188" y="4500563"/>
            <a:ext cx="6672262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</a:rPr>
              <a:t>                                                           Воспитатель 1 категории</a:t>
            </a:r>
          </a:p>
          <a:p>
            <a:pPr algn="ctr"/>
            <a:r>
              <a:rPr lang="ru-RU" sz="2000" dirty="0" smtClean="0">
                <a:solidFill>
                  <a:srgbClr val="0070C0"/>
                </a:solidFill>
              </a:rPr>
              <a:t>                                           </a:t>
            </a:r>
            <a:r>
              <a:rPr lang="ru-RU" sz="2000" dirty="0" err="1" smtClean="0">
                <a:solidFill>
                  <a:srgbClr val="0070C0"/>
                </a:solidFill>
              </a:rPr>
              <a:t>Шилкина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>
                <a:solidFill>
                  <a:srgbClr val="0070C0"/>
                </a:solidFill>
              </a:rPr>
              <a:t>Н. </a:t>
            </a:r>
            <a:r>
              <a:rPr lang="ru-RU" sz="2000" dirty="0" smtClean="0">
                <a:solidFill>
                  <a:srgbClr val="0070C0"/>
                </a:solidFill>
              </a:rPr>
              <a:t>Н.</a:t>
            </a:r>
            <a:r>
              <a:rPr lang="ru-RU" dirty="0">
                <a:solidFill>
                  <a:srgbClr val="0070C0"/>
                </a:solidFill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7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</a:t>
            </a:r>
            <a:r>
              <a:rPr lang="ru-RU" b="1" i="1" dirty="0" smtClean="0">
                <a:solidFill>
                  <a:srgbClr val="FF0000"/>
                </a:solidFill>
              </a:rPr>
              <a:t>Деятельный(практический)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              этап</a:t>
            </a:r>
            <a:endParaRPr lang="ru-RU" b="1" i="1" dirty="0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68850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Лепка из   пластилина «Ласточка»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Конструирование из бумаги: «Жаворонки», «Грачи»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Аппликация: «Скворечник для птиц» , «Гнездышко для птички»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Рисование :«</a:t>
            </a:r>
            <a:r>
              <a:rPr lang="ru-RU" sz="1800" dirty="0">
                <a:solidFill>
                  <a:srgbClr val="0000FF"/>
                </a:solidFill>
              </a:rPr>
              <a:t>П</a:t>
            </a:r>
            <a:r>
              <a:rPr lang="ru-RU" sz="1800" dirty="0" smtClean="0">
                <a:solidFill>
                  <a:srgbClr val="0000FF"/>
                </a:solidFill>
              </a:rPr>
              <a:t>тицы весну несут», «Летят скворцы»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Создание альбома: «Перелетные птицы»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Создание мини-стенгазет: «Перелетные птицы», «Берегите птиц»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Слушание песен: «Жаворонок», «Скворцы прилетели», «Скворушка»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Разучивание  хоровода :«Танец с птицами»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Экологический праздник :«Птицы на крыльях весну принесли»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Звукозапись :«Голоса птиц»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Украшение участка птицами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Привлечение родителей (совместно с детьми)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к изготовлению поделок</a:t>
            </a:r>
          </a:p>
          <a:p>
            <a:pPr marL="0" indent="0">
              <a:buNone/>
            </a:pPr>
            <a:endParaRPr lang="ru-RU" sz="1800" dirty="0" smtClean="0">
              <a:solidFill>
                <a:srgbClr val="0000FF"/>
              </a:solidFill>
            </a:endParaRPr>
          </a:p>
        </p:txBody>
      </p:sp>
      <p:pic>
        <p:nvPicPr>
          <p:cNvPr id="4098" name="Picture 2" descr="http://img-fotki.yandex.ru/get/3008/131011604.b/0_81c03_b05c2ee8_XL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318135"/>
            <a:ext cx="2383143" cy="19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5D38E4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Работа с родителями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683568" y="1916832"/>
            <a:ext cx="7900987" cy="476885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00FF"/>
                </a:solidFill>
              </a:rPr>
              <a:t>Оформление фотоальбома «Птицы»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00FF"/>
                </a:solidFill>
              </a:rPr>
              <a:t>Участие в выставке поделок «Птичка невеличка»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00FF"/>
                </a:solidFill>
              </a:rPr>
              <a:t>Изготовление скворечников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00FF"/>
                </a:solidFill>
              </a:rPr>
              <a:t>Выставка книг о птицах- предлагаем почитать дома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00FF"/>
                </a:solidFill>
              </a:rPr>
              <a:t>Оформление информации о птицах, прилетевших к нам весной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00FF"/>
                </a:solidFill>
              </a:rPr>
              <a:t>Распространение буклетов среди родителей: 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00FF"/>
                </a:solidFill>
              </a:rPr>
              <a:t> </a:t>
            </a:r>
            <a:r>
              <a:rPr lang="ru-RU" sz="1800" dirty="0" smtClean="0">
                <a:solidFill>
                  <a:srgbClr val="0000FF"/>
                </a:solidFill>
              </a:rPr>
              <a:t>     «Люди, будьте добры и внимательны!»,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00FF"/>
                </a:solidFill>
              </a:rPr>
              <a:t>      «Берегите, птиц – не разоряйте гнезд!»</a:t>
            </a:r>
          </a:p>
        </p:txBody>
      </p:sp>
      <p:pic>
        <p:nvPicPr>
          <p:cNvPr id="5122" name="Picture 2" descr="http://crosti.ru/patterns/00/00/76/dd99489f81/pictur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769661"/>
            <a:ext cx="2755720" cy="20882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9CC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0609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</a:t>
            </a:r>
            <a:r>
              <a:rPr lang="ru-RU" b="1" i="1" dirty="0" smtClean="0">
                <a:solidFill>
                  <a:srgbClr val="FF0000"/>
                </a:solidFill>
              </a:rPr>
              <a:t>Заключительный этап  </a:t>
            </a:r>
          </a:p>
        </p:txBody>
      </p:sp>
      <p:sp>
        <p:nvSpPr>
          <p:cNvPr id="13315" name="Объект 2"/>
          <p:cNvSpPr>
            <a:spLocks noGrp="1"/>
          </p:cNvSpPr>
          <p:nvPr>
            <p:ph idx="4294967295"/>
          </p:nvPr>
        </p:nvSpPr>
        <p:spPr>
          <a:xfrm>
            <a:off x="-106381" y="1700808"/>
            <a:ext cx="8229600" cy="503001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Экологический  праздник:</a:t>
            </a:r>
          </a:p>
          <a:p>
            <a:pPr algn="ctr">
              <a:buFontTx/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      «</a:t>
            </a:r>
            <a:r>
              <a:rPr lang="ru-RU" sz="3600" b="1" i="1" dirty="0" smtClean="0">
                <a:solidFill>
                  <a:srgbClr val="0000FF"/>
                </a:solidFill>
              </a:rPr>
              <a:t>Птицы на крыльях весну принесли!</a:t>
            </a:r>
            <a:r>
              <a:rPr lang="ru-RU" b="1" i="1" dirty="0" smtClean="0">
                <a:solidFill>
                  <a:srgbClr val="0000FF"/>
                </a:solidFill>
              </a:rPr>
              <a:t>»</a:t>
            </a:r>
          </a:p>
        </p:txBody>
      </p:sp>
      <p:pic>
        <p:nvPicPr>
          <p:cNvPr id="1026" name="Picture 2" descr="http://www.otkritka.raiskiygolok.ru/besplatnie-1-maia/11220600pereverni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068960"/>
            <a:ext cx="3695235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</a:t>
            </a:r>
            <a:r>
              <a:rPr lang="ru-RU" b="1" i="1" smtClean="0">
                <a:solidFill>
                  <a:srgbClr val="FF0000"/>
                </a:solidFill>
              </a:rPr>
              <a:t>Результат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571500" y="1600200"/>
            <a:ext cx="81153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1800" dirty="0" smtClean="0">
                <a:solidFill>
                  <a:srgbClr val="0000FF"/>
                </a:solidFill>
              </a:rPr>
              <a:t>      </a:t>
            </a:r>
          </a:p>
          <a:p>
            <a:pPr>
              <a:buFontTx/>
              <a:buNone/>
            </a:pPr>
            <a:endParaRPr lang="ru-RU" sz="1800" dirty="0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ru-RU" sz="1800" dirty="0" smtClean="0">
                <a:solidFill>
                  <a:srgbClr val="0000FF"/>
                </a:solidFill>
              </a:rPr>
              <a:t>      Благодаря проекту, знания и представления детей о жизни птиц постепенно систематизировались, обогатились, развился интерес к жизни наших меньших братьев. В свободное время от игр ребята самостоятельно занимались в уголке творчества. Темы рисунков разнообразились. Ребята с большим увлечением ярко и образно отражают в своих работах впечатления, полученные в процессе общения с природой, например «снегирь, сидящий на ветке», «скворечник на берёзе», «дети, кормящие голубей хлебными крошками» и др. Детям очень нравится изготавливать плакаты в виде коллажей «Правила поведения в природе», «Берегите птиц» и др., которые используются в целях агитационной работы.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smtClean="0">
                <a:solidFill>
                  <a:srgbClr val="FF0000"/>
                </a:solidFill>
              </a:rPr>
              <a:t>Наблюдение за птицами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1285860"/>
            <a:ext cx="3571900" cy="287405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5500688" y="1428750"/>
            <a:ext cx="3286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5D38E4"/>
                </a:solidFill>
              </a:rPr>
              <a:t>-Посмотрите, кто прилетел?!</a:t>
            </a:r>
          </a:p>
        </p:txBody>
      </p:sp>
      <p:sp>
        <p:nvSpPr>
          <p:cNvPr id="12" name="Овал 11"/>
          <p:cNvSpPr/>
          <p:nvPr/>
        </p:nvSpPr>
        <p:spPr>
          <a:xfrm>
            <a:off x="2928938" y="2786063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6" descr="F:\DCIM\100NIKON\DSCN549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413349"/>
            <a:ext cx="2620010" cy="34931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5D38E4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1928813" y="500063"/>
            <a:ext cx="6800850" cy="571500"/>
          </a:xfrm>
        </p:spPr>
        <p:txBody>
          <a:bodyPr/>
          <a:lstStyle/>
          <a:p>
            <a:r>
              <a:rPr lang="ru-RU" sz="3600" b="1" i="1" smtClean="0">
                <a:solidFill>
                  <a:srgbClr val="FF0000"/>
                </a:solidFill>
              </a:rPr>
              <a:t>Рассматривание иллюстраций с птицами в книгах</a:t>
            </a:r>
          </a:p>
        </p:txBody>
      </p:sp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5500688" y="1571625"/>
            <a:ext cx="30718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5D38E4"/>
                </a:solidFill>
              </a:rPr>
              <a:t>«Почемучки» интересуются птицами</a:t>
            </a:r>
          </a:p>
        </p:txBody>
      </p:sp>
      <p:pic>
        <p:nvPicPr>
          <p:cNvPr id="6" name="Рисунок 5" descr="C:\Users\Пользователь\Desktop\фото\DSCN655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2154" y="1844824"/>
            <a:ext cx="3088640" cy="23171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33CC33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C:\Users\Пользователь\Desktop\фото\DSCN655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003381"/>
            <a:ext cx="3466976" cy="25403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5D38E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000125"/>
          </a:xfrm>
        </p:spPr>
        <p:txBody>
          <a:bodyPr/>
          <a:lstStyle/>
          <a:p>
            <a:r>
              <a:rPr lang="ru-RU" sz="3600" b="1" i="1" smtClean="0">
                <a:solidFill>
                  <a:srgbClr val="FF0000"/>
                </a:solidFill>
              </a:rPr>
              <a:t>             </a:t>
            </a:r>
            <a:r>
              <a:rPr lang="ru-RU" sz="3600" b="1" i="1" smtClean="0">
                <a:solidFill>
                  <a:srgbClr val="0000FF"/>
                </a:solidFill>
              </a:rPr>
              <a:t>Творческая мастерская «Умелые ручки»</a:t>
            </a:r>
          </a:p>
        </p:txBody>
      </p:sp>
      <p:pic>
        <p:nvPicPr>
          <p:cNvPr id="8" name="Рисунок 7" descr="C:\Users\Пользователь\Desktop\фото\DSCN653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433850"/>
            <a:ext cx="2808312" cy="23706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C:\Users\Пользователь\Desktop\фото\DSCN6535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534355"/>
            <a:ext cx="3028950" cy="2270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00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C:\Users\Пользователь\Desktop\фото\DSCN6667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5855" y="1340768"/>
            <a:ext cx="3027499" cy="19577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C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44066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>
                <a:solidFill>
                  <a:srgbClr val="FF0000"/>
                </a:solidFill>
              </a:rPr>
              <a:t/>
            </a:r>
            <a:br>
              <a:rPr lang="ru-RU" sz="3600" b="1" i="1" dirty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«ЛЕТЯТ ПТИЦЫ, НЕСУТ ВЕСНУ»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endParaRPr lang="ru-RU" sz="3600" b="1" i="1" dirty="0" smtClean="0">
              <a:solidFill>
                <a:srgbClr val="FF0000"/>
              </a:solidFill>
            </a:endParaRPr>
          </a:p>
        </p:txBody>
      </p:sp>
      <p:sp>
        <p:nvSpPr>
          <p:cNvPr id="18440" name="TextBox 7"/>
          <p:cNvSpPr txBox="1">
            <a:spLocks noChangeArrowheads="1"/>
          </p:cNvSpPr>
          <p:nvPr/>
        </p:nvSpPr>
        <p:spPr bwMode="auto">
          <a:xfrm>
            <a:off x="1763688" y="4966154"/>
            <a:ext cx="30003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2000" dirty="0">
                <a:solidFill>
                  <a:srgbClr val="5D38E4"/>
                </a:solidFill>
              </a:rPr>
              <a:t>Посмотрите, какие </a:t>
            </a:r>
            <a:r>
              <a:rPr lang="ru-RU" sz="2000" dirty="0" smtClean="0">
                <a:solidFill>
                  <a:srgbClr val="5D38E4"/>
                </a:solidFill>
              </a:rPr>
              <a:t>жаворонки </a:t>
            </a:r>
            <a:r>
              <a:rPr lang="ru-RU" sz="2000" dirty="0">
                <a:solidFill>
                  <a:srgbClr val="5D38E4"/>
                </a:solidFill>
              </a:rPr>
              <a:t>получились у нас!</a:t>
            </a:r>
          </a:p>
        </p:txBody>
      </p:sp>
      <p:pic>
        <p:nvPicPr>
          <p:cNvPr id="9" name="Объект 8" descr="C:\Users\Пользователь\Desktop\фото\DSCN6537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204864"/>
            <a:ext cx="3517370" cy="2476872"/>
          </a:xfrm>
          <a:prstGeom prst="roundRect">
            <a:avLst>
              <a:gd name="adj" fmla="val 16667"/>
            </a:avLst>
          </a:prstGeom>
          <a:ln w="76200">
            <a:solidFill>
              <a:srgbClr val="0000FF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C:\Users\Пользователь\Desktop\фото\DSCN646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787797"/>
            <a:ext cx="2808312" cy="2016224"/>
          </a:xfrm>
          <a:prstGeom prst="roundRect">
            <a:avLst>
              <a:gd name="adj" fmla="val 16667"/>
            </a:avLst>
          </a:prstGeom>
          <a:ln w="76200">
            <a:solidFill>
              <a:srgbClr val="FF66C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C:\Users\Пользователь\Desktop\фото\DSCN645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955925"/>
            <a:ext cx="2508428" cy="2025893"/>
          </a:xfrm>
          <a:prstGeom prst="roundRect">
            <a:avLst>
              <a:gd name="adj" fmla="val 16667"/>
            </a:avLst>
          </a:prstGeom>
          <a:ln w="762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14350" y="285750"/>
            <a:ext cx="8229600" cy="1143000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>
                <a:solidFill>
                  <a:srgbClr val="FF0000"/>
                </a:solidFill>
              </a:rPr>
              <a:t/>
            </a:r>
            <a:br>
              <a:rPr lang="ru-RU" sz="2800" b="1" i="1" dirty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«ЛАСТОЧКИ С ВЕСНОЮ В СЕНИ К НАМ ЛЕТЯТ»</a:t>
            </a:r>
          </a:p>
        </p:txBody>
      </p:sp>
      <p:pic>
        <p:nvPicPr>
          <p:cNvPr id="6" name="Объект 5" descr="C:\Users\Пользователь\Desktop\фото\DSCN6547.JPG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5816" y="3933056"/>
            <a:ext cx="3449356" cy="2234705"/>
          </a:xfrm>
          <a:prstGeom prst="roundRect">
            <a:avLst>
              <a:gd name="adj" fmla="val 16667"/>
            </a:avLst>
          </a:prstGeom>
          <a:ln w="57150">
            <a:solidFill>
              <a:srgbClr val="FF66C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Пользователь\Desktop\фото\DSCN6544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8104" y="1700808"/>
            <a:ext cx="2160240" cy="2304256"/>
          </a:xfrm>
          <a:prstGeom prst="roundRect">
            <a:avLst>
              <a:gd name="adj" fmla="val 16667"/>
            </a:avLst>
          </a:prstGeom>
          <a:ln w="57150">
            <a:solidFill>
              <a:srgbClr val="FF66C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Пользователь\Desktop\фото\DSCN6543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1700808"/>
            <a:ext cx="2365268" cy="2418715"/>
          </a:xfrm>
          <a:prstGeom prst="roundRect">
            <a:avLst>
              <a:gd name="adj" fmla="val 16667"/>
            </a:avLst>
          </a:prstGeom>
          <a:ln w="57150">
            <a:solidFill>
              <a:srgbClr val="FF66C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   </a:t>
            </a:r>
            <a:endParaRPr lang="ru-RU" sz="3600" b="1" i="1" smtClean="0">
              <a:solidFill>
                <a:srgbClr val="FF0000"/>
              </a:solidFill>
            </a:endParaRPr>
          </a:p>
        </p:txBody>
      </p:sp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5436096" y="889739"/>
            <a:ext cx="20716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2000" dirty="0">
                <a:solidFill>
                  <a:srgbClr val="0000FF"/>
                </a:solidFill>
              </a:rPr>
              <a:t>Весело расселись на деревьях грачи</a:t>
            </a:r>
          </a:p>
        </p:txBody>
      </p:sp>
      <p:pic>
        <p:nvPicPr>
          <p:cNvPr id="20487" name="Picture 7" descr="C:\Documents and Settings\User\Рабочий стол\еще фото\DSC0398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68"/>
          <a:stretch/>
        </p:blipFill>
        <p:spPr bwMode="auto">
          <a:xfrm>
            <a:off x="1115616" y="2365375"/>
            <a:ext cx="3096344" cy="3800475"/>
          </a:xfrm>
          <a:prstGeom prst="ellipse">
            <a:avLst/>
          </a:prstGeom>
          <a:ln w="63500" cap="rnd">
            <a:solidFill>
              <a:srgbClr val="33CC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C:\Users\Пользователь\Desktop\фото\DSCN6557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490212" y="2502678"/>
            <a:ext cx="3684760" cy="3233152"/>
          </a:xfrm>
          <a:prstGeom prst="ellipse">
            <a:avLst/>
          </a:prstGeom>
          <a:ln w="63500" cap="rnd">
            <a:solidFill>
              <a:srgbClr val="33CC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486" name="TextBox 5"/>
          <p:cNvSpPr txBox="1">
            <a:spLocks noChangeArrowheads="1"/>
          </p:cNvSpPr>
          <p:nvPr/>
        </p:nvSpPr>
        <p:spPr bwMode="auto">
          <a:xfrm>
            <a:off x="1886783" y="968923"/>
            <a:ext cx="250031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2000" dirty="0">
                <a:solidFill>
                  <a:srgbClr val="0000FF"/>
                </a:solidFill>
              </a:rPr>
              <a:t>Скворцы прилетели, скворцы прилетели, на крыльях весну принесли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357313" y="1500188"/>
            <a:ext cx="74295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0000"/>
                </a:solidFill>
              </a:rPr>
              <a:t>Здравствуйте, птицы! </a:t>
            </a:r>
          </a:p>
          <a:p>
            <a:pPr eaLnBrk="1" hangingPunct="1"/>
            <a:r>
              <a:rPr lang="ru-RU" sz="3600" b="1">
                <a:solidFill>
                  <a:srgbClr val="FF0000"/>
                </a:solidFill>
              </a:rPr>
              <a:t>Вы с нами- мы с вами!</a:t>
            </a:r>
          </a:p>
          <a:p>
            <a:pPr eaLnBrk="1" hangingPunct="1"/>
            <a:r>
              <a:rPr lang="ru-RU" sz="3600" b="1">
                <a:solidFill>
                  <a:srgbClr val="FF0000"/>
                </a:solidFill>
              </a:rPr>
              <a:t>Будем соседями , будем друзьями!</a:t>
            </a:r>
          </a:p>
          <a:p>
            <a:pPr eaLnBrk="1" hangingPunct="1"/>
            <a:endParaRPr lang="ru-RU"/>
          </a:p>
        </p:txBody>
      </p:sp>
      <p:pic>
        <p:nvPicPr>
          <p:cNvPr id="4" name="Рисунок 3" descr="http://s46.radikal.ru/i114/0905/1d/af8649f730d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500438"/>
            <a:ext cx="3214710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smtClean="0">
                <a:solidFill>
                  <a:srgbClr val="FF0000"/>
                </a:solidFill>
              </a:rPr>
              <a:t>Создание альбома </a:t>
            </a:r>
            <a:br>
              <a:rPr lang="ru-RU" sz="3600" b="1" i="1" smtClean="0">
                <a:solidFill>
                  <a:srgbClr val="FF0000"/>
                </a:solidFill>
              </a:rPr>
            </a:br>
            <a:r>
              <a:rPr lang="ru-RU" sz="3600" b="1" i="1" smtClean="0">
                <a:solidFill>
                  <a:srgbClr val="FF0000"/>
                </a:solidFill>
              </a:rPr>
              <a:t>«Перелетные птицы»</a:t>
            </a:r>
          </a:p>
        </p:txBody>
      </p:sp>
      <p:sp>
        <p:nvSpPr>
          <p:cNvPr id="21513" name="TextBox 9"/>
          <p:cNvSpPr txBox="1">
            <a:spLocks noChangeArrowheads="1"/>
          </p:cNvSpPr>
          <p:nvPr/>
        </p:nvSpPr>
        <p:spPr bwMode="auto">
          <a:xfrm>
            <a:off x="5364088" y="5214938"/>
            <a:ext cx="30243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2000" dirty="0">
                <a:solidFill>
                  <a:srgbClr val="FF0000"/>
                </a:solidFill>
              </a:rPr>
              <a:t>Птичка, птичка, а мы тебя знаем !</a:t>
            </a:r>
          </a:p>
        </p:txBody>
      </p:sp>
      <p:pic>
        <p:nvPicPr>
          <p:cNvPr id="1026" name="Picture 2" descr="D:\DCIM\102NIKON\DSCN65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2915395" cy="23042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C:\Users\Пользователь\Desktop\фото\DSCN653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293096"/>
            <a:ext cx="2905125" cy="217932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</p:pic>
      <p:pic>
        <p:nvPicPr>
          <p:cNvPr id="11" name="Рисунок 10" descr="C:\Users\Пользователь\Desktop\фото\DSCN6565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689260"/>
            <a:ext cx="2592288" cy="2232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>
                <a:solidFill>
                  <a:srgbClr val="FF0000"/>
                </a:solidFill>
              </a:rPr>
              <a:t/>
            </a:r>
            <a:br>
              <a:rPr lang="ru-RU" sz="3600" b="1" i="1" dirty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Мини-стенгазета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 «Каждой птички свое место»</a:t>
            </a:r>
            <a:r>
              <a:rPr lang="ru-RU" sz="3600" dirty="0">
                <a:solidFill>
                  <a:srgbClr val="5D38E4"/>
                </a:solidFill>
              </a:rPr>
              <a:t/>
            </a:r>
            <a:br>
              <a:rPr lang="ru-RU" sz="3600" dirty="0">
                <a:solidFill>
                  <a:srgbClr val="5D38E4"/>
                </a:solidFill>
              </a:rPr>
            </a:br>
            <a:endParaRPr lang="ru-RU" sz="3600" b="1" i="1" dirty="0" smtClean="0">
              <a:solidFill>
                <a:srgbClr val="FF0000"/>
              </a:solidFill>
            </a:endParaRPr>
          </a:p>
        </p:txBody>
      </p:sp>
      <p:pic>
        <p:nvPicPr>
          <p:cNvPr id="3" name="Picture 3" descr="H:\сороки\DSCN485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6" y="2186463"/>
            <a:ext cx="4248472" cy="3503883"/>
          </a:xfrm>
          <a:prstGeom prst="round2Same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5D38E4"/>
                </a:solidFill>
              </a:rPr>
              <a:t>   </a:t>
            </a:r>
            <a:r>
              <a:rPr lang="ru-RU" sz="3600" b="1" i="1" dirty="0" smtClean="0">
                <a:solidFill>
                  <a:srgbClr val="FF0000"/>
                </a:solidFill>
              </a:rPr>
              <a:t>Подвижные игры</a:t>
            </a:r>
          </a:p>
        </p:txBody>
      </p:sp>
      <p:sp>
        <p:nvSpPr>
          <p:cNvPr id="25605" name="TextBox 4"/>
          <p:cNvSpPr txBox="1">
            <a:spLocks noChangeArrowheads="1"/>
          </p:cNvSpPr>
          <p:nvPr/>
        </p:nvSpPr>
        <p:spPr bwMode="auto">
          <a:xfrm>
            <a:off x="1115616" y="1500188"/>
            <a:ext cx="7599759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2400" dirty="0" smtClean="0">
                <a:solidFill>
                  <a:srgbClr val="5D38E4"/>
                </a:solidFill>
              </a:rPr>
              <a:t>«Птички летите-</a:t>
            </a:r>
          </a:p>
          <a:p>
            <a:pPr eaLnBrk="1" hangingPunct="1"/>
            <a:r>
              <a:rPr lang="ru-RU" sz="2400" dirty="0" smtClean="0">
                <a:solidFill>
                  <a:srgbClr val="5D38E4"/>
                </a:solidFill>
              </a:rPr>
              <a:t>Весну нам несите !»          « Раз, два, три, четыре, пять,</a:t>
            </a:r>
          </a:p>
          <a:p>
            <a:pPr eaLnBrk="1" hangingPunct="1"/>
            <a:r>
              <a:rPr lang="ru-RU" sz="2400" dirty="0">
                <a:solidFill>
                  <a:srgbClr val="5D38E4"/>
                </a:solidFill>
              </a:rPr>
              <a:t> </a:t>
            </a:r>
            <a:r>
              <a:rPr lang="ru-RU" sz="2400" dirty="0" smtClean="0">
                <a:solidFill>
                  <a:srgbClr val="5D38E4"/>
                </a:solidFill>
              </a:rPr>
              <a:t>                                               мы собрались поиграть.</a:t>
            </a:r>
          </a:p>
          <a:p>
            <a:pPr eaLnBrk="1" hangingPunct="1"/>
            <a:r>
              <a:rPr lang="ru-RU" sz="2400" dirty="0">
                <a:solidFill>
                  <a:srgbClr val="5D38E4"/>
                </a:solidFill>
              </a:rPr>
              <a:t> </a:t>
            </a:r>
            <a:r>
              <a:rPr lang="ru-RU" sz="2400" dirty="0" smtClean="0">
                <a:solidFill>
                  <a:srgbClr val="5D38E4"/>
                </a:solidFill>
              </a:rPr>
              <a:t>                                               К нам сорока прилетела</a:t>
            </a:r>
          </a:p>
          <a:p>
            <a:pPr eaLnBrk="1" hangingPunct="1"/>
            <a:r>
              <a:rPr lang="ru-RU" sz="2400" dirty="0">
                <a:solidFill>
                  <a:srgbClr val="5D38E4"/>
                </a:solidFill>
              </a:rPr>
              <a:t> </a:t>
            </a:r>
            <a:r>
              <a:rPr lang="ru-RU" sz="2400" dirty="0" smtClean="0">
                <a:solidFill>
                  <a:srgbClr val="5D38E4"/>
                </a:solidFill>
              </a:rPr>
              <a:t>                                               И тебе водить велела.»           </a:t>
            </a:r>
          </a:p>
          <a:p>
            <a:pPr eaLnBrk="1" hangingPunct="1"/>
            <a:r>
              <a:rPr lang="ru-RU" sz="2400" dirty="0">
                <a:solidFill>
                  <a:srgbClr val="5D38E4"/>
                </a:solidFill>
              </a:rPr>
              <a:t> </a:t>
            </a:r>
            <a:r>
              <a:rPr lang="ru-RU" sz="2400" dirty="0" smtClean="0">
                <a:solidFill>
                  <a:srgbClr val="5D38E4"/>
                </a:solidFill>
              </a:rPr>
              <a:t>                                         </a:t>
            </a:r>
            <a:endParaRPr lang="ru-RU" sz="2400" dirty="0">
              <a:solidFill>
                <a:srgbClr val="5D38E4"/>
              </a:solidFill>
            </a:endParaRPr>
          </a:p>
        </p:txBody>
      </p:sp>
      <p:pic>
        <p:nvPicPr>
          <p:cNvPr id="6" name="Объект 9" descr="C:\Users\Пользователь\Desktop\фото\DSCN6512.JPG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708920"/>
            <a:ext cx="3672408" cy="276917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Пользователь\Desktop\фото\DSCN6540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3501008"/>
            <a:ext cx="3528392" cy="2376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C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smtClean="0">
                <a:solidFill>
                  <a:srgbClr val="5D38E4"/>
                </a:solidFill>
              </a:rPr>
              <a:t>              </a:t>
            </a:r>
            <a:r>
              <a:rPr lang="ru-RU" sz="3600" b="1" i="1" smtClean="0">
                <a:solidFill>
                  <a:srgbClr val="FF0000"/>
                </a:solidFill>
              </a:rPr>
              <a:t>Украшение участка</a:t>
            </a:r>
          </a:p>
        </p:txBody>
      </p:sp>
      <p:sp>
        <p:nvSpPr>
          <p:cNvPr id="26631" name="TextBox 7"/>
          <p:cNvSpPr txBox="1">
            <a:spLocks noChangeArrowheads="1"/>
          </p:cNvSpPr>
          <p:nvPr/>
        </p:nvSpPr>
        <p:spPr bwMode="auto">
          <a:xfrm>
            <a:off x="1331640" y="4869160"/>
            <a:ext cx="67687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2000" dirty="0">
                <a:solidFill>
                  <a:srgbClr val="5D38E4"/>
                </a:solidFill>
              </a:rPr>
              <a:t>На участке выросло «чудо-дерево», с любовью украшенное детьми</a:t>
            </a:r>
          </a:p>
        </p:txBody>
      </p:sp>
      <p:pic>
        <p:nvPicPr>
          <p:cNvPr id="8" name="Рисунок 7" descr="D:\DCIM\102NIKON\DSCN656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313309"/>
            <a:ext cx="5040560" cy="3384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5D38E4"/>
                </a:solidFill>
              </a:rPr>
              <a:t>              </a:t>
            </a:r>
            <a:r>
              <a:rPr lang="ru-RU" sz="3600" b="1" i="1" smtClean="0">
                <a:solidFill>
                  <a:srgbClr val="FF0000"/>
                </a:solidFill>
              </a:rPr>
              <a:t>Информация для родителей</a:t>
            </a:r>
          </a:p>
        </p:txBody>
      </p:sp>
      <p:pic>
        <p:nvPicPr>
          <p:cNvPr id="10244" name="Picture 4" descr="I:\перелетные\DSC0389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82065" y="4114799"/>
            <a:ext cx="3892217" cy="1900569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245" name="Picture 5" descr="I:\перелетные\DSC0389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4114799"/>
            <a:ext cx="3513412" cy="190057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1" name="Объект 10" descr="C:\Users\Пользователь\Desktop\фото\DSCN6550.JPG"/>
          <p:cNvPicPr>
            <a:picLocks noGrp="1"/>
          </p:cNvPicPr>
          <p:nvPr>
            <p:ph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5657" y="1412776"/>
            <a:ext cx="2952328" cy="2304256"/>
          </a:xfrm>
          <a:prstGeom prst="rect">
            <a:avLst/>
          </a:prstGeom>
          <a:noFill/>
          <a:ln w="57150">
            <a:solidFill>
              <a:srgbClr val="33CC33"/>
            </a:solidFill>
          </a:ln>
        </p:spPr>
      </p:pic>
      <p:pic>
        <p:nvPicPr>
          <p:cNvPr id="6" name="Рисунок 5" descr="C:\Users\Пользователь\Desktop\фото\DSCN6549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412776"/>
            <a:ext cx="2740025" cy="2304256"/>
          </a:xfrm>
          <a:prstGeom prst="rect">
            <a:avLst/>
          </a:prstGeom>
          <a:noFill/>
          <a:ln w="57150">
            <a:solidFill>
              <a:srgbClr val="33CC3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85750"/>
            <a:ext cx="8229600" cy="1143000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       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>
                <a:solidFill>
                  <a:srgbClr val="FF0000"/>
                </a:solidFill>
              </a:rPr>
              <a:t/>
            </a:r>
            <a:br>
              <a:rPr lang="ru-RU" sz="3600" b="1" i="1" dirty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Выпуск буклетов для родителей 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«Это интересно»</a:t>
            </a:r>
          </a:p>
        </p:txBody>
      </p:sp>
      <p:sp>
        <p:nvSpPr>
          <p:cNvPr id="29701" name="TextBox 6"/>
          <p:cNvSpPr txBox="1">
            <a:spLocks noChangeArrowheads="1"/>
          </p:cNvSpPr>
          <p:nvPr/>
        </p:nvSpPr>
        <p:spPr bwMode="auto">
          <a:xfrm>
            <a:off x="4357688" y="2000250"/>
            <a:ext cx="437164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2000" dirty="0" smtClean="0">
                <a:solidFill>
                  <a:srgbClr val="0000FF"/>
                </a:solidFill>
              </a:rPr>
              <a:t>              « </a:t>
            </a:r>
            <a:r>
              <a:rPr lang="ru-RU" sz="2000" dirty="0">
                <a:solidFill>
                  <a:srgbClr val="0000FF"/>
                </a:solidFill>
              </a:rPr>
              <a:t>Птицы наши друзья!»</a:t>
            </a:r>
          </a:p>
        </p:txBody>
      </p:sp>
      <p:sp>
        <p:nvSpPr>
          <p:cNvPr id="29702" name="TextBox 7"/>
          <p:cNvSpPr txBox="1">
            <a:spLocks noChangeArrowheads="1"/>
          </p:cNvSpPr>
          <p:nvPr/>
        </p:nvSpPr>
        <p:spPr bwMode="auto">
          <a:xfrm>
            <a:off x="539552" y="4495160"/>
            <a:ext cx="4572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2000" dirty="0" smtClean="0">
                <a:solidFill>
                  <a:srgbClr val="0000FF"/>
                </a:solidFill>
              </a:rPr>
              <a:t>                 </a:t>
            </a:r>
          </a:p>
          <a:p>
            <a:pPr eaLnBrk="1" hangingPunct="1"/>
            <a:r>
              <a:rPr lang="ru-RU" sz="2000" dirty="0">
                <a:solidFill>
                  <a:srgbClr val="0000FF"/>
                </a:solidFill>
              </a:rPr>
              <a:t> </a:t>
            </a:r>
            <a:r>
              <a:rPr lang="ru-RU" sz="2000" dirty="0" smtClean="0">
                <a:solidFill>
                  <a:srgbClr val="0000FF"/>
                </a:solidFill>
              </a:rPr>
              <a:t>                    БУКЛЕТЫ </a:t>
            </a:r>
          </a:p>
          <a:p>
            <a:pPr eaLnBrk="1" hangingPunct="1"/>
            <a:r>
              <a:rPr lang="ru-RU" sz="2000" dirty="0" smtClean="0">
                <a:solidFill>
                  <a:srgbClr val="0000FF"/>
                </a:solidFill>
              </a:rPr>
              <a:t>«Берегите </a:t>
            </a:r>
            <a:r>
              <a:rPr lang="ru-RU" sz="2000" dirty="0">
                <a:solidFill>
                  <a:srgbClr val="0000FF"/>
                </a:solidFill>
              </a:rPr>
              <a:t>птиц, - не разоряйте гнезд!»</a:t>
            </a:r>
          </a:p>
        </p:txBody>
      </p:sp>
      <p:pic>
        <p:nvPicPr>
          <p:cNvPr id="7" name="Рисунок 6" descr="C:\Users\Пользователь\Desktop\фото\DSCN655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9" y="2104419"/>
            <a:ext cx="2734945" cy="2420256"/>
          </a:xfrm>
          <a:prstGeom prst="rect">
            <a:avLst/>
          </a:prstGeom>
          <a:noFill/>
          <a:ln w="57150">
            <a:solidFill>
              <a:srgbClr val="33CC33"/>
            </a:solidFill>
          </a:ln>
        </p:spPr>
      </p:pic>
      <p:pic>
        <p:nvPicPr>
          <p:cNvPr id="9" name="Рисунок 8" descr="http://fs00.infourok.ru/images/doc/2/1335/hello_html_m5b479305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1552" y="2636912"/>
            <a:ext cx="3132856" cy="2448272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10" name="Рисунок 9" descr="C:\Users\Пользователь\Desktop\фото\DSCN651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1" y="3789040"/>
            <a:ext cx="1064309" cy="1080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C:\Users\Пользователь\Desktop\фото\DSCN651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2902" y="4221088"/>
            <a:ext cx="864096" cy="781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1000125"/>
          </a:xfrm>
        </p:spPr>
        <p:txBody>
          <a:bodyPr/>
          <a:lstStyle/>
          <a:p>
            <a:r>
              <a:rPr lang="ru-RU" sz="3600" b="1" i="1" smtClean="0">
                <a:solidFill>
                  <a:srgbClr val="FF0000"/>
                </a:solidFill>
              </a:rPr>
              <a:t>Выставка </a:t>
            </a:r>
            <a:br>
              <a:rPr lang="ru-RU" sz="3600" b="1" i="1" smtClean="0">
                <a:solidFill>
                  <a:srgbClr val="FF0000"/>
                </a:solidFill>
              </a:rPr>
            </a:br>
            <a:r>
              <a:rPr lang="ru-RU" sz="3600" b="1" i="1" smtClean="0">
                <a:solidFill>
                  <a:srgbClr val="FF0000"/>
                </a:solidFill>
              </a:rPr>
              <a:t>«Читаем о птицах»</a:t>
            </a:r>
            <a:br>
              <a:rPr lang="ru-RU" sz="3600" b="1" i="1" smtClean="0">
                <a:solidFill>
                  <a:srgbClr val="FF0000"/>
                </a:solidFill>
              </a:rPr>
            </a:br>
            <a:endParaRPr lang="ru-RU" sz="3600" b="1" i="1" smtClean="0">
              <a:solidFill>
                <a:srgbClr val="FF0000"/>
              </a:solidFill>
            </a:endParaRPr>
          </a:p>
        </p:txBody>
      </p:sp>
      <p:pic>
        <p:nvPicPr>
          <p:cNvPr id="30723" name="Picture 2" descr="F:\еще фото\DSC0396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57313" y="1643062"/>
            <a:ext cx="3502719" cy="21459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" name="Рисунок 3" descr="C:\Users\Пользователь\Desktop\фото\DSCN655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035107"/>
            <a:ext cx="2678430" cy="2009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C:\Users\Пользователь\Desktop\фото\DSCN6702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1643061"/>
            <a:ext cx="3578980" cy="23920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574641" y="1628800"/>
            <a:ext cx="4357399" cy="4006456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Тук, тук молотком- для скворцов построен дом!</a:t>
            </a:r>
          </a:p>
        </p:txBody>
      </p:sp>
      <p:pic>
        <p:nvPicPr>
          <p:cNvPr id="5" name="Рисунок 4" descr="F:\DCIM\100NIKON\DSCN5494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1268760"/>
            <a:ext cx="3672407" cy="42484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00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>
                <a:solidFill>
                  <a:srgbClr val="FF0000"/>
                </a:solidFill>
              </a:rPr>
              <a:t>     Встречаем птиц</a:t>
            </a:r>
          </a:p>
        </p:txBody>
      </p:sp>
      <p:pic>
        <p:nvPicPr>
          <p:cNvPr id="8" name="Объект 7" descr="C:\Users\Пользователь\Desktop\фото\DSCN6059.JPG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537951"/>
            <a:ext cx="3582144" cy="26912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339752" y="140567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        Мы </a:t>
            </a:r>
            <a:r>
              <a:rPr lang="ru-RU" dirty="0">
                <a:solidFill>
                  <a:srgbClr val="FF0000"/>
                </a:solidFill>
              </a:rPr>
              <a:t>рады птицам услужить!</a:t>
            </a:r>
          </a:p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        Мы </a:t>
            </a:r>
            <a:r>
              <a:rPr lang="ru-RU" dirty="0">
                <a:solidFill>
                  <a:srgbClr val="FF0000"/>
                </a:solidFill>
              </a:rPr>
              <a:t>будем с птицами дружить!</a:t>
            </a:r>
          </a:p>
        </p:txBody>
      </p:sp>
      <p:pic>
        <p:nvPicPr>
          <p:cNvPr id="7" name="Рисунок 6" descr="C:\Users\Пользователь\Desktop\фото\DSCN651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568" y="2537950"/>
            <a:ext cx="3312368" cy="26912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Выставка поделок 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«Птичка -невеличка»</a:t>
            </a:r>
          </a:p>
        </p:txBody>
      </p:sp>
      <p:pic>
        <p:nvPicPr>
          <p:cNvPr id="4" name="Рисунок 3" descr="D:\DCIM\102NIKON\DSCN655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060848"/>
            <a:ext cx="5184576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150" y="260350"/>
            <a:ext cx="6913563" cy="1223963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0000"/>
                </a:solidFill>
              </a:rPr>
              <a:t>Актуальность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571625"/>
            <a:ext cx="7632700" cy="44926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800" smtClean="0">
                <a:solidFill>
                  <a:srgbClr val="0000FF"/>
                </a:solidFill>
              </a:rPr>
              <a:t>Пернатые живут бок о бок с нами и радуют нас своим пением и красочным нарядом. Поэтому за ними проще наблюдать, чем за большинством млекопитающих, которые скрываются в укромных местах. По птицам мы можем судить о состоянии природы вокруг нас. Пернатые словно предупреждают нас об опасности, которая грозит людям из-за уничтожения природы. Ведь, как и птицы, мы питаемся тем, что растет на земле, как и им, нам нужны чистая вода и чистый воздух.</a:t>
            </a:r>
          </a:p>
          <a:p>
            <a:pPr eaLnBrk="1" hangingPunct="1">
              <a:buFontTx/>
              <a:buNone/>
            </a:pPr>
            <a:r>
              <a:rPr lang="ru-RU" sz="1800" smtClean="0">
                <a:solidFill>
                  <a:srgbClr val="0000FF"/>
                </a:solidFill>
              </a:rPr>
              <a:t>Но знаем ли мы птиц? Можем ли различать их по голосу, по пению? Сможем ли мы узнать даже знаменитую соловьиную трель? А наши воспитанники, дети дошкольного возраста, имеют ли представление об удивительном мире птиц?</a:t>
            </a:r>
          </a:p>
          <a:p>
            <a:pPr eaLnBrk="1" hangingPunct="1">
              <a:buFontTx/>
              <a:buNone/>
            </a:pPr>
            <a:r>
              <a:rPr lang="ru-RU" sz="1800" smtClean="0">
                <a:solidFill>
                  <a:srgbClr val="0000FF"/>
                </a:solidFill>
              </a:rPr>
              <a:t>Именно в дошкольном возрасте, когда дети наиболее впечатлительны и восприимчивы, важно формирование начал экологической культуры личности человека.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Экологический праздник</a:t>
            </a:r>
          </a:p>
        </p:txBody>
      </p:sp>
      <p:sp>
        <p:nvSpPr>
          <p:cNvPr id="35848" name="TextBox 10"/>
          <p:cNvSpPr txBox="1">
            <a:spLocks noChangeArrowheads="1"/>
          </p:cNvSpPr>
          <p:nvPr/>
        </p:nvSpPr>
        <p:spPr bwMode="auto">
          <a:xfrm>
            <a:off x="1285875" y="1000125"/>
            <a:ext cx="4429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2800" b="1" i="1" dirty="0" smtClean="0">
                <a:solidFill>
                  <a:srgbClr val="002060"/>
                </a:solidFill>
              </a:rPr>
              <a:t>!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7" name="Объект 6" descr="C:\Users\Пользователь\Desktop\фото\DSCN6697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789040"/>
            <a:ext cx="2952328" cy="2225406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  <p:pic>
        <p:nvPicPr>
          <p:cNvPr id="8" name="Рисунок 7" descr="C:\Users\Пользователь\Desktop\фото\DSCN6678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3789040"/>
            <a:ext cx="2864485" cy="2205484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Пользователь\Desktop\фото\DSCN667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354450"/>
            <a:ext cx="3245485" cy="243459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2500313" y="2428875"/>
            <a:ext cx="30003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endParaRPr lang="ru-RU" sz="1400">
              <a:latin typeface="Georgia" pitchFamily="18" charset="0"/>
            </a:endParaRPr>
          </a:p>
          <a:p>
            <a:pPr eaLnBrk="0" hangingPunct="0"/>
            <a:endParaRPr lang="ru-RU" sz="1400">
              <a:latin typeface="Georgia" pitchFamily="18" charset="0"/>
            </a:endParaRPr>
          </a:p>
          <a:p>
            <a:pPr eaLnBrk="0" hangingPunct="0"/>
            <a:endParaRPr lang="ru-RU" sz="1400">
              <a:latin typeface="Georgia" pitchFamily="18" charset="0"/>
            </a:endParaRPr>
          </a:p>
          <a:p>
            <a:pPr eaLnBrk="0" hangingPunct="0"/>
            <a:endParaRPr lang="ru-RU" sz="1400">
              <a:latin typeface="Georgia" pitchFamily="18" charset="0"/>
            </a:endParaRPr>
          </a:p>
          <a:p>
            <a:pPr eaLnBrk="0" hangingPunct="0"/>
            <a:endParaRPr lang="ru-RU" sz="1400">
              <a:latin typeface="Georgia" pitchFamily="18" charset="0"/>
            </a:endParaRPr>
          </a:p>
          <a:p>
            <a:pPr eaLnBrk="0" hangingPunct="0"/>
            <a:endParaRPr lang="ru-RU" sz="1400">
              <a:latin typeface="Georgia" pitchFamily="18" charset="0"/>
            </a:endParaRPr>
          </a:p>
          <a:p>
            <a:pPr eaLnBrk="0" hangingPunct="0"/>
            <a:endParaRPr lang="ru-RU" sz="1400">
              <a:latin typeface="Georgia" pitchFamily="18" charset="0"/>
            </a:endParaRPr>
          </a:p>
          <a:p>
            <a:pPr eaLnBrk="0" hangingPunct="0"/>
            <a:r>
              <a:rPr lang="ru-RU" sz="1400">
                <a:latin typeface="Georgia" pitchFamily="18" charset="0"/>
              </a:rPr>
              <a:t>   </a:t>
            </a:r>
            <a:endParaRPr lang="ru-RU" sz="1100" i="1">
              <a:solidFill>
                <a:srgbClr val="FF0000"/>
              </a:solidFill>
            </a:endParaRPr>
          </a:p>
        </p:txBody>
      </p:sp>
      <p:sp>
        <p:nvSpPr>
          <p:cNvPr id="24581" name="Прямоугольник 5"/>
          <p:cNvSpPr>
            <a:spLocks noChangeArrowheads="1"/>
          </p:cNvSpPr>
          <p:nvPr/>
        </p:nvSpPr>
        <p:spPr bwMode="auto">
          <a:xfrm>
            <a:off x="6274705" y="1536174"/>
            <a:ext cx="2428875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sz="1600" b="1" i="1" dirty="0">
                <a:solidFill>
                  <a:srgbClr val="0070C0"/>
                </a:solidFill>
                <a:latin typeface="Georgia" pitchFamily="18" charset="0"/>
              </a:rPr>
              <a:t>Если б только- только- только</a:t>
            </a:r>
            <a:endParaRPr lang="ru-RU" sz="1600" b="1" i="1" dirty="0">
              <a:solidFill>
                <a:srgbClr val="0070C0"/>
              </a:solidFill>
            </a:endParaRPr>
          </a:p>
          <a:p>
            <a:pPr eaLnBrk="0" hangingPunct="0"/>
            <a:r>
              <a:rPr lang="ru-RU" sz="1600" b="1" i="1" dirty="0">
                <a:solidFill>
                  <a:srgbClr val="0070C0"/>
                </a:solidFill>
                <a:latin typeface="Georgia" pitchFamily="18" charset="0"/>
              </a:rPr>
              <a:t>Если б только на планете</a:t>
            </a:r>
            <a:endParaRPr lang="ru-RU" sz="1600" b="1" i="1" dirty="0">
              <a:solidFill>
                <a:srgbClr val="0070C0"/>
              </a:solidFill>
            </a:endParaRPr>
          </a:p>
          <a:p>
            <a:pPr eaLnBrk="0" hangingPunct="0"/>
            <a:r>
              <a:rPr lang="ru-RU" sz="1600" b="1" i="1" dirty="0">
                <a:solidFill>
                  <a:srgbClr val="0070C0"/>
                </a:solidFill>
                <a:latin typeface="Georgia" pitchFamily="18" charset="0"/>
              </a:rPr>
              <a:t>Если б только все земляне</a:t>
            </a:r>
            <a:endParaRPr lang="ru-RU" sz="1600" b="1" i="1" dirty="0">
              <a:solidFill>
                <a:srgbClr val="0070C0"/>
              </a:solidFill>
            </a:endParaRPr>
          </a:p>
          <a:p>
            <a:pPr eaLnBrk="0" hangingPunct="0"/>
            <a:r>
              <a:rPr lang="ru-RU" sz="1600" b="1" i="1" dirty="0">
                <a:solidFill>
                  <a:srgbClr val="0070C0"/>
                </a:solidFill>
                <a:latin typeface="Georgia" pitchFamily="18" charset="0"/>
              </a:rPr>
              <a:t>Всё живое берегли.</a:t>
            </a:r>
            <a:endParaRPr lang="ru-RU" sz="1600" b="1" i="1" dirty="0">
              <a:solidFill>
                <a:srgbClr val="0070C0"/>
              </a:solidFill>
            </a:endParaRPr>
          </a:p>
          <a:p>
            <a:pPr eaLnBrk="0" hangingPunct="0"/>
            <a:r>
              <a:rPr lang="ru-RU" sz="1600" b="1" i="1" dirty="0">
                <a:solidFill>
                  <a:srgbClr val="0070C0"/>
                </a:solidFill>
                <a:latin typeface="Georgia" pitchFamily="18" charset="0"/>
              </a:rPr>
              <a:t>То, возможно –можно -можно,</a:t>
            </a:r>
            <a:endParaRPr lang="ru-RU" sz="1600" b="1" i="1" dirty="0">
              <a:solidFill>
                <a:srgbClr val="0070C0"/>
              </a:solidFill>
            </a:endParaRPr>
          </a:p>
          <a:p>
            <a:pPr eaLnBrk="0" hangingPunct="0"/>
            <a:r>
              <a:rPr lang="ru-RU" sz="1600" b="1" i="1" dirty="0">
                <a:solidFill>
                  <a:srgbClr val="0070C0"/>
                </a:solidFill>
                <a:latin typeface="Georgia" pitchFamily="18" charset="0"/>
              </a:rPr>
              <a:t>То, наверно –верно -верно,</a:t>
            </a:r>
            <a:endParaRPr lang="ru-RU" sz="1600" b="1" i="1" dirty="0">
              <a:solidFill>
                <a:srgbClr val="0070C0"/>
              </a:solidFill>
            </a:endParaRPr>
          </a:p>
          <a:p>
            <a:pPr eaLnBrk="0" hangingPunct="0"/>
            <a:r>
              <a:rPr lang="ru-RU" sz="1600" b="1" i="1" dirty="0">
                <a:solidFill>
                  <a:srgbClr val="0070C0"/>
                </a:solidFill>
                <a:latin typeface="Georgia" pitchFamily="18" charset="0"/>
              </a:rPr>
              <a:t>Книги Красной точно-точно</a:t>
            </a:r>
            <a:endParaRPr lang="ru-RU" sz="1600" b="1" i="1" dirty="0">
              <a:solidFill>
                <a:srgbClr val="0070C0"/>
              </a:solidFill>
            </a:endParaRPr>
          </a:p>
          <a:p>
            <a:pPr eaLnBrk="0" hangingPunct="0"/>
            <a:r>
              <a:rPr lang="ru-RU" sz="1600" b="1" i="1" dirty="0">
                <a:solidFill>
                  <a:srgbClr val="0070C0"/>
                </a:solidFill>
                <a:latin typeface="Georgia" pitchFamily="18" charset="0"/>
              </a:rPr>
              <a:t>Никогда б не завели!</a:t>
            </a:r>
            <a:endParaRPr lang="ru-RU" sz="16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869794"/>
            <a:ext cx="3816424" cy="733663"/>
          </a:xfrm>
          <a:prstGeom prst="blockArc">
            <a:avLst>
              <a:gd name="adj1" fmla="val 10876859"/>
              <a:gd name="adj2" fmla="val 0"/>
              <a:gd name="adj3" fmla="val 25000"/>
            </a:avLst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</a:t>
            </a:r>
            <a:endParaRPr lang="ru-RU" dirty="0"/>
          </a:p>
        </p:txBody>
      </p:sp>
      <p:pic>
        <p:nvPicPr>
          <p:cNvPr id="7" name="Рисунок 6" descr="C:\Users\Пользователь\Desktop\фото\DSCN616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0338" y="1536174"/>
            <a:ext cx="5040560" cy="412507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2166008" y="116684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     БЕРЕГИТЕ    ПТИЦ!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18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1"/>
          <p:cNvSpPr txBox="1">
            <a:spLocks noChangeArrowheads="1"/>
          </p:cNvSpPr>
          <p:nvPr/>
        </p:nvSpPr>
        <p:spPr bwMode="auto">
          <a:xfrm>
            <a:off x="1357313" y="1285875"/>
            <a:ext cx="7286625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sz="3200" b="1" i="1">
                <a:solidFill>
                  <a:srgbClr val="FF0000"/>
                </a:solidFill>
              </a:rPr>
              <a:t>Здравствуйте, птицы! </a:t>
            </a:r>
          </a:p>
          <a:p>
            <a:pPr eaLnBrk="1" hangingPunct="1"/>
            <a:r>
              <a:rPr lang="ru-RU" sz="3200" b="1" i="1">
                <a:solidFill>
                  <a:srgbClr val="FF0000"/>
                </a:solidFill>
              </a:rPr>
              <a:t>Мы ждем ваших песен.</a:t>
            </a:r>
          </a:p>
          <a:p>
            <a:pPr eaLnBrk="1" hangingPunct="1"/>
            <a:r>
              <a:rPr lang="ru-RU" sz="3200" b="1" i="1">
                <a:solidFill>
                  <a:srgbClr val="FF0000"/>
                </a:solidFill>
              </a:rPr>
              <a:t>С ними мир добр, и ласков, и весел! </a:t>
            </a:r>
          </a:p>
          <a:p>
            <a:pPr eaLnBrk="1" hangingPunct="1"/>
            <a:r>
              <a:rPr lang="ru-RU" sz="3200" b="1" i="1">
                <a:solidFill>
                  <a:srgbClr val="FF0000"/>
                </a:solidFill>
              </a:rPr>
              <a:t>С вами на свете приятнее жить.</a:t>
            </a:r>
          </a:p>
          <a:p>
            <a:pPr eaLnBrk="1" hangingPunct="1"/>
            <a:r>
              <a:rPr lang="ru-RU" sz="3200" b="1" i="1">
                <a:solidFill>
                  <a:srgbClr val="FF0000"/>
                </a:solidFill>
              </a:rPr>
              <a:t>Будем  же с птицами, люди, дружить</a:t>
            </a:r>
            <a:r>
              <a:rPr lang="ru-RU" sz="3200" i="1">
                <a:solidFill>
                  <a:srgbClr val="FF0000"/>
                </a:solidFill>
              </a:rPr>
              <a:t>!</a:t>
            </a:r>
          </a:p>
        </p:txBody>
      </p:sp>
      <p:pic>
        <p:nvPicPr>
          <p:cNvPr id="4" name="Рисунок 3" descr="http://img1.liveinternet.ru/images/attach/c/3/78/103/78103635_05b41bc2e05bab01fec5869c1d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3929066"/>
            <a:ext cx="3071834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571625"/>
            <a:ext cx="7534275" cy="4783138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3600" u="sng" dirty="0" smtClean="0">
                <a:solidFill>
                  <a:srgbClr val="5D38E4"/>
                </a:solidFill>
              </a:rPr>
              <a:t>Тип проекта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400" b="1" i="1" dirty="0" smtClean="0">
                <a:solidFill>
                  <a:srgbClr val="00B050"/>
                </a:solidFill>
              </a:rPr>
              <a:t>информационно-практико-познавательный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4400" dirty="0" smtClean="0">
                <a:solidFill>
                  <a:srgbClr val="5D38E4"/>
                </a:solidFill>
              </a:rPr>
              <a:t> </a:t>
            </a:r>
            <a:r>
              <a:rPr lang="ru-RU" sz="3600" u="sng" dirty="0" smtClean="0">
                <a:solidFill>
                  <a:srgbClr val="5D38E4"/>
                </a:solidFill>
              </a:rPr>
              <a:t>Вид проекта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800" b="1" i="1" dirty="0" smtClean="0">
                <a:solidFill>
                  <a:srgbClr val="00B050"/>
                </a:solidFill>
              </a:rPr>
              <a:t>групповой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3600" u="sng" dirty="0" smtClean="0">
                <a:solidFill>
                  <a:srgbClr val="5D38E4"/>
                </a:solidFill>
              </a:rPr>
              <a:t>Сроки реализации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800" b="1" i="1" dirty="0" smtClean="0">
                <a:solidFill>
                  <a:srgbClr val="00B050"/>
                </a:solidFill>
              </a:rPr>
              <a:t>11марта-1 апреля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3600" u="sng" dirty="0" smtClean="0">
                <a:solidFill>
                  <a:srgbClr val="6600CC"/>
                </a:solidFill>
              </a:rPr>
              <a:t>Участники: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400" b="1" i="1" dirty="0" smtClean="0">
                <a:solidFill>
                  <a:srgbClr val="33CC33"/>
                </a:solidFill>
              </a:rPr>
              <a:t>воспитатель ,дети 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400" b="1" i="1" dirty="0" smtClean="0">
                <a:solidFill>
                  <a:srgbClr val="33CC33"/>
                </a:solidFill>
              </a:rPr>
              <a:t>родители</a:t>
            </a:r>
          </a:p>
        </p:txBody>
      </p:sp>
      <p:pic>
        <p:nvPicPr>
          <p:cNvPr id="3" name="Рисунок 2" descr="http://www.stihi.ru/pics/2012/11/06/491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3000372"/>
            <a:ext cx="2328861" cy="2952748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223962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5D38E4"/>
                </a:solidFill>
              </a:rPr>
              <a:t>    </a:t>
            </a:r>
            <a:r>
              <a:rPr lang="ru-RU" b="1" i="1" smtClean="0">
                <a:solidFill>
                  <a:srgbClr val="FF0000"/>
                </a:solidFill>
              </a:rPr>
              <a:t>Цель проекта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1285875" y="1571625"/>
            <a:ext cx="7215188" cy="4525963"/>
          </a:xfrm>
        </p:spPr>
        <p:txBody>
          <a:bodyPr/>
          <a:lstStyle/>
          <a:p>
            <a:pPr eaLnBrk="1" hangingPunct="1">
              <a:buNone/>
            </a:pPr>
            <a:r>
              <a:rPr lang="ru-RU" sz="1800" dirty="0" smtClean="0"/>
              <a:t>    </a:t>
            </a:r>
          </a:p>
          <a:p>
            <a:pPr eaLnBrk="1" hangingPunct="1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</a:t>
            </a:r>
            <a:r>
              <a:rPr lang="ru-RU" sz="1800" dirty="0" smtClean="0">
                <a:solidFill>
                  <a:srgbClr val="0000FF"/>
                </a:solidFill>
              </a:rPr>
              <a:t>Формировать у детей обобщенное понятие о птицах, </a:t>
            </a:r>
            <a:r>
              <a:rPr lang="ru-RU" sz="1800" dirty="0">
                <a:solidFill>
                  <a:srgbClr val="0000FF"/>
                </a:solidFill>
              </a:rPr>
              <a:t>Способствовать расширению и углублению представлений детей о разновидностях птиц ,формированию бережного отношения к ним.</a:t>
            </a:r>
          </a:p>
          <a:p>
            <a:pPr eaLnBrk="1" hangingPunct="1">
              <a:buFontTx/>
              <a:buNone/>
            </a:pPr>
            <a:endParaRPr lang="ru-RU" sz="1800" dirty="0" smtClean="0">
              <a:solidFill>
                <a:srgbClr val="0000FF"/>
              </a:solidFill>
            </a:endParaRPr>
          </a:p>
        </p:txBody>
      </p:sp>
      <p:pic>
        <p:nvPicPr>
          <p:cNvPr id="2050" name="Picture 2" descr="http://cp14.nevsepic.com.ua/220/21912/thumbs/1396114170-0-c5f12-ba55f18-or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212976"/>
            <a:ext cx="3826396" cy="27320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FF0000"/>
                </a:solidFill>
              </a:rPr>
              <a:t>Задачи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684213" y="1196975"/>
            <a:ext cx="8002587" cy="4929188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1800" smtClean="0">
                <a:solidFill>
                  <a:srgbClr val="0000FF"/>
                </a:solidFill>
              </a:rPr>
              <a:t>Уточнить представление детей о птицах, условиях их обитания и роли человека в жизни птиц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1800" smtClean="0">
                <a:solidFill>
                  <a:srgbClr val="0000FF"/>
                </a:solidFill>
              </a:rPr>
              <a:t>Уточнить особенности внешнего вида птиц, строения, позволяющего летать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1800" smtClean="0">
                <a:solidFill>
                  <a:srgbClr val="0000FF"/>
                </a:solidFill>
              </a:rPr>
              <a:t>Систематизировать знания о жизненных проявлениях птиц (питание, рост, развитие, размножение)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1800" smtClean="0">
                <a:solidFill>
                  <a:srgbClr val="0000FF"/>
                </a:solidFill>
              </a:rPr>
              <a:t>Познакомить детей с жизнью перелетных и оседлых птиц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1800" smtClean="0">
                <a:solidFill>
                  <a:srgbClr val="0000FF"/>
                </a:solidFill>
              </a:rPr>
              <a:t>Формировать представления о влиянии состояния окружающей среды на птиц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1800" smtClean="0">
                <a:solidFill>
                  <a:srgbClr val="0000FF"/>
                </a:solidFill>
              </a:rPr>
              <a:t>Учить правильному поведению в природной среде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1800" smtClean="0">
                <a:solidFill>
                  <a:srgbClr val="0000FF"/>
                </a:solidFill>
              </a:rPr>
              <a:t> Формировать эстетическое отношение к окружающей действительности и желание отражать впечатления, полученные в процессе общения с природой в изобразительной деятельности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1800" smtClean="0">
                <a:solidFill>
                  <a:srgbClr val="0000FF"/>
                </a:solidFill>
              </a:rPr>
              <a:t>Воспитывать гуманное отношение ко всему живому, чувство милосердия.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1800" smtClean="0">
                <a:solidFill>
                  <a:srgbClr val="0000FF"/>
                </a:solidFill>
              </a:rPr>
              <a:t>Повысить уровень экологической культуры личности родителей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1800" smtClean="0">
                <a:solidFill>
                  <a:srgbClr val="0000FF"/>
                </a:solidFill>
              </a:rPr>
              <a:t>Познакомить с удивительными загадками и тайнами из жизни птиц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>
                <a:solidFill>
                  <a:srgbClr val="FF0000"/>
                </a:solidFill>
              </a:rPr>
              <a:t>        Ожидаемый результат</a:t>
            </a: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381000" y="1423988"/>
            <a:ext cx="8229600" cy="452596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1800" smtClean="0">
                <a:solidFill>
                  <a:srgbClr val="0000FF"/>
                </a:solidFill>
              </a:rPr>
              <a:t>Создание необходимых условий в МБДОУ по формированию у дошкольников целостного представления о жизни птиц, обитающих в нашем регионе.</a:t>
            </a:r>
          </a:p>
          <a:p>
            <a:pPr>
              <a:buFont typeface="Wingdings" pitchFamily="2" charset="2"/>
              <a:buChar char="§"/>
            </a:pPr>
            <a:r>
              <a:rPr lang="ru-RU" sz="1800" smtClean="0">
                <a:solidFill>
                  <a:srgbClr val="0000FF"/>
                </a:solidFill>
              </a:rPr>
              <a:t>Развитие у детей любознательности, творческих способностей, познавательной активности, коммуникативных навыков.</a:t>
            </a:r>
          </a:p>
          <a:p>
            <a:pPr>
              <a:buFont typeface="Wingdings" pitchFamily="2" charset="2"/>
              <a:buChar char="§"/>
            </a:pPr>
            <a:r>
              <a:rPr lang="ru-RU" sz="1800" smtClean="0">
                <a:solidFill>
                  <a:srgbClr val="0000FF"/>
                </a:solidFill>
              </a:rPr>
              <a:t>Активное участие родителей в реализации проекта, вызвать желание построить скворечники- поучаствовать в конкурсе на лучший домик для птиц.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933056"/>
            <a:ext cx="2664296" cy="18722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 descr="http://laginlib.org.ua/blog/wp-content/uploads/2016/02/0_b02fb_6f09954a_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044768"/>
            <a:ext cx="2818284" cy="1876978"/>
          </a:xfrm>
          <a:prstGeom prst="ellipse">
            <a:avLst/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002060"/>
                </a:solidFill>
              </a:rPr>
              <a:t>           </a:t>
            </a:r>
            <a:r>
              <a:rPr lang="ru-RU" smtClean="0">
                <a:solidFill>
                  <a:srgbClr val="FF0000"/>
                </a:solidFill>
              </a:rPr>
              <a:t>Подготовительный этап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340768"/>
            <a:ext cx="7758112" cy="5000625"/>
          </a:xfrm>
        </p:spPr>
        <p:txBody>
          <a:bodyPr/>
          <a:lstStyle/>
          <a:p>
            <a:pPr>
              <a:buFont typeface="Wingdings" pitchFamily="2" charset="2"/>
              <a:buChar char="v"/>
              <a:defRPr/>
            </a:pPr>
            <a:r>
              <a:rPr lang="ru-RU" sz="1600" i="1" dirty="0" smtClean="0">
                <a:solidFill>
                  <a:srgbClr val="0000FF"/>
                </a:solidFill>
              </a:rPr>
              <a:t>Постановка цели и задач проекта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i="1" dirty="0" smtClean="0">
                <a:solidFill>
                  <a:srgbClr val="0000FF"/>
                </a:solidFill>
              </a:rPr>
              <a:t>Определение продукта проекта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i="1" dirty="0" smtClean="0">
                <a:solidFill>
                  <a:srgbClr val="0000FF"/>
                </a:solidFill>
              </a:rPr>
              <a:t>Анализ программных задач раздела «Ознакомление детей с животным миром»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i="1" dirty="0" smtClean="0">
                <a:solidFill>
                  <a:srgbClr val="0000FF"/>
                </a:solidFill>
                <a:latin typeface="+mj-lt"/>
                <a:ea typeface="Times New Roman" pitchFamily="18" charset="0"/>
                <a:cs typeface="Arial" pitchFamily="34" charset="0"/>
              </a:rPr>
              <a:t>Подбор программно – методического материала по направлению работы </a:t>
            </a:r>
            <a:endParaRPr lang="ru-RU" sz="1600" i="1" dirty="0" smtClean="0">
              <a:solidFill>
                <a:srgbClr val="0000FF"/>
              </a:solidFill>
              <a:latin typeface="+mj-lt"/>
              <a:cs typeface="Arial" pitchFamily="34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1600" i="1" dirty="0" smtClean="0">
                <a:solidFill>
                  <a:srgbClr val="0000FF"/>
                </a:solidFill>
              </a:rPr>
              <a:t>Разработка сценария и проведение развлечения совместно с муз. руководителем «Птицы весну принесли», Вечер загадок и отгадок: «Что мы знаем о птицах»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i="1" dirty="0" smtClean="0">
                <a:solidFill>
                  <a:srgbClr val="0000FF"/>
                </a:solidFill>
              </a:rPr>
              <a:t>Разработка анкет,  для родителей</a:t>
            </a:r>
          </a:p>
          <a:p>
            <a:pPr>
              <a:buFontTx/>
              <a:buNone/>
              <a:defRPr/>
            </a:pPr>
            <a:r>
              <a:rPr lang="ru-RU" sz="2000" i="1" dirty="0" smtClean="0">
                <a:solidFill>
                  <a:srgbClr val="C00000"/>
                </a:solidFill>
              </a:rPr>
              <a:t> Работа с родителями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dirty="0" smtClean="0">
                <a:solidFill>
                  <a:srgbClr val="0000FF"/>
                </a:solidFill>
              </a:rPr>
              <a:t>Консультации для родителей: «Поможем птицам»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dirty="0" smtClean="0">
                <a:solidFill>
                  <a:srgbClr val="0000FF"/>
                </a:solidFill>
              </a:rPr>
              <a:t>Создание буклетов: «Это интересно»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dirty="0" smtClean="0">
                <a:solidFill>
                  <a:srgbClr val="0000FF"/>
                </a:solidFill>
              </a:rPr>
              <a:t> Создание папок-передвижек: «Птицы- наши друзья», «Перелетные птицы»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dirty="0" smtClean="0">
                <a:solidFill>
                  <a:srgbClr val="0000FF"/>
                </a:solidFill>
              </a:rPr>
              <a:t>Анкетирование родителей, анализ полученных результатов.</a:t>
            </a:r>
          </a:p>
          <a:p>
            <a:pPr>
              <a:buFont typeface="Wingdings" pitchFamily="2" charset="2"/>
              <a:buChar char="v"/>
              <a:defRPr/>
            </a:pPr>
            <a:endParaRPr lang="ru-RU" sz="1800" dirty="0" smtClean="0"/>
          </a:p>
          <a:p>
            <a:pPr>
              <a:buFont typeface="Wingdings" pitchFamily="2" charset="2"/>
              <a:buChar char="v"/>
              <a:defRPr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85584" cy="21602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Деятельный(практический)этап </a:t>
            </a: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145435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endParaRPr lang="ru-RU" sz="1800" dirty="0" smtClean="0">
              <a:solidFill>
                <a:srgbClr val="0000FF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Беседы «Птицы», «Птицы. Какие они?», «Расскажите птицы, где вы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побывали? Расскажите птицы, что вы повидали?», «Домики для птиц», «Наши аисты»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Чтение природоведческой и художественной литературы, примет , пословиц, загадок, энциклопедии ,раздел «Птицы»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Заучивание </a:t>
            </a:r>
            <a:r>
              <a:rPr lang="ru-RU" sz="1800" dirty="0" err="1" smtClean="0">
                <a:solidFill>
                  <a:srgbClr val="0000FF"/>
                </a:solidFill>
              </a:rPr>
              <a:t>закличек</a:t>
            </a:r>
            <a:r>
              <a:rPr lang="ru-RU" sz="1800" dirty="0" smtClean="0">
                <a:solidFill>
                  <a:srgbClr val="0000FF"/>
                </a:solidFill>
              </a:rPr>
              <a:t> : «Жаворонки прилетите…»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Наблюдение за поведением птиц на прогулке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Рассматривание иллюстраций с птицами на открытках, в книгах, энциклопедиях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Слушание птичьих голосов в записи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Просмотр видеороликов, мультфильмов о птицах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Дидактические игры экологического характера: «Птичьи гнёзда», «Чей клюв»</a:t>
            </a:r>
          </a:p>
          <a:p>
            <a:pPr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00FF"/>
                </a:solidFill>
              </a:rPr>
              <a:t>Подвижные игры: «Грачи летят», «Стайка», «Птичка и кошка»</a:t>
            </a:r>
          </a:p>
          <a:p>
            <a:pPr marL="0" indent="0">
              <a:buNone/>
            </a:pPr>
            <a:endParaRPr lang="ru-RU" sz="1800" dirty="0" smtClean="0">
              <a:solidFill>
                <a:srgbClr val="0000FF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ru-RU" sz="1800" dirty="0">
              <a:solidFill>
                <a:srgbClr val="0000FF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ru-RU" sz="1800" dirty="0" smtClean="0">
              <a:solidFill>
                <a:srgbClr val="0000FF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ru-RU" sz="1800" dirty="0" smtClean="0"/>
          </a:p>
          <a:p>
            <a:pPr>
              <a:buFont typeface="Courier New" pitchFamily="49" charset="0"/>
              <a:buChar char="o"/>
            </a:pPr>
            <a:endParaRPr lang="ru-RU" sz="1800" dirty="0" smtClean="0"/>
          </a:p>
          <a:p>
            <a:pPr>
              <a:buFont typeface="Courier New" pitchFamily="49" charset="0"/>
              <a:buChar char="o"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2125</TotalTime>
  <Words>1158</Words>
  <Application>Microsoft Office PowerPoint</Application>
  <PresentationFormat>Экран (4:3)</PresentationFormat>
  <Paragraphs>160</Paragraphs>
  <Slides>32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Оформление по умолчанию</vt:lpstr>
      <vt:lpstr>    Муниципальное бюджетное дошкольное образовательное учреждение  Детский сад №4 «Олененок»  г. Перевоз </vt:lpstr>
      <vt:lpstr>Презентация PowerPoint</vt:lpstr>
      <vt:lpstr>Актуальность</vt:lpstr>
      <vt:lpstr>Презентация PowerPoint</vt:lpstr>
      <vt:lpstr>    Цель проекта</vt:lpstr>
      <vt:lpstr>Задачи</vt:lpstr>
      <vt:lpstr>        Ожидаемый результат</vt:lpstr>
      <vt:lpstr>           Подготовительный этап</vt:lpstr>
      <vt:lpstr>      Деятельный(практический)этап </vt:lpstr>
      <vt:lpstr>              Деятельный(практический)                этап</vt:lpstr>
      <vt:lpstr> Работа с родителями</vt:lpstr>
      <vt:lpstr>                           Заключительный этап  </vt:lpstr>
      <vt:lpstr>   Результат</vt:lpstr>
      <vt:lpstr>Наблюдение за птицами</vt:lpstr>
      <vt:lpstr>Рассматривание иллюстраций с птицами в книгах</vt:lpstr>
      <vt:lpstr>             Творческая мастерская «Умелые ручки»</vt:lpstr>
      <vt:lpstr>  «ЛЕТЯТ ПТИЦЫ, НЕСУТ ВЕСНУ» </vt:lpstr>
      <vt:lpstr>    «ЛАСТОЧКИ С ВЕСНОЮ В СЕНИ К НАМ ЛЕТЯТ»</vt:lpstr>
      <vt:lpstr>   </vt:lpstr>
      <vt:lpstr>Создание альбома  «Перелетные птицы»</vt:lpstr>
      <vt:lpstr>   Мини-стенгазета  «Каждой птички свое место» </vt:lpstr>
      <vt:lpstr>   Подвижные игры</vt:lpstr>
      <vt:lpstr>              Украшение участка</vt:lpstr>
      <vt:lpstr>              Информация для родителей</vt:lpstr>
      <vt:lpstr>          Выпуск буклетов для родителей  «Это интересно»</vt:lpstr>
      <vt:lpstr>Выставка  «Читаем о птицах» </vt:lpstr>
      <vt:lpstr>Тук, тук молотком- для скворцов построен дом!</vt:lpstr>
      <vt:lpstr>     Встречаем птиц</vt:lpstr>
      <vt:lpstr>Выставка поделок  «Птичка -невеличка»</vt:lpstr>
      <vt:lpstr>Экологический праздник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</cp:lastModifiedBy>
  <cp:revision>189</cp:revision>
  <dcterms:created xsi:type="dcterms:W3CDTF">2012-08-12T16:04:58Z</dcterms:created>
  <dcterms:modified xsi:type="dcterms:W3CDTF">2016-10-01T17:11:18Z</dcterms:modified>
</cp:coreProperties>
</file>