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7" r:id="rId4"/>
    <p:sldId id="276" r:id="rId5"/>
    <p:sldId id="278" r:id="rId6"/>
    <p:sldId id="279" r:id="rId7"/>
    <p:sldId id="280" r:id="rId8"/>
    <p:sldId id="281" r:id="rId9"/>
    <p:sldId id="282" r:id="rId10"/>
    <p:sldId id="257" r:id="rId11"/>
    <p:sldId id="258" r:id="rId12"/>
    <p:sldId id="259" r:id="rId13"/>
    <p:sldId id="260" r:id="rId14"/>
    <p:sldId id="261" r:id="rId15"/>
    <p:sldId id="264" r:id="rId16"/>
    <p:sldId id="272" r:id="rId17"/>
    <p:sldId id="287" r:id="rId18"/>
    <p:sldId id="286" r:id="rId19"/>
    <p:sldId id="288" r:id="rId20"/>
    <p:sldId id="291" r:id="rId21"/>
    <p:sldId id="293" r:id="rId22"/>
    <p:sldId id="294" r:id="rId23"/>
    <p:sldId id="297" r:id="rId24"/>
    <p:sldId id="298" r:id="rId25"/>
    <p:sldId id="299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9" r:id="rId34"/>
    <p:sldId id="310" r:id="rId35"/>
    <p:sldId id="311" r:id="rId36"/>
    <p:sldId id="312" r:id="rId37"/>
    <p:sldId id="313" r:id="rId38"/>
    <p:sldId id="314" r:id="rId39"/>
    <p:sldId id="316" r:id="rId40"/>
    <p:sldId id="308" r:id="rId41"/>
    <p:sldId id="318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1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26642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дистанционного обучения детей с диагнозом ДЦП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700" b="1" i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высшей категории</a:t>
            </a:r>
            <a:r>
              <a:rPr lang="ru-RU" sz="27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Кушниренко О.В.</a:t>
            </a:r>
            <a:endParaRPr lang="ru-RU" sz="27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 descr="D:\Мои рисунки\образование\vosrodim_utrachenno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221088"/>
            <a:ext cx="4562872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&amp;Acy;&amp;kcy;&amp;tcy;&amp;ucy;&amp;acy;&amp;lcy;&amp;softcy;&amp;ncy;&amp;ocy;&amp;scy;&amp;tcy;&amp;softcy;.   &amp;Ocy;&amp;dcy;&amp;ncy;&amp;ocy;&amp;jcy; &amp;icy;&amp;zcy; &amp;vcy;&amp;acy;&amp;zhcy;&amp;ncy;&amp;iecy;&amp;jcy;&amp;shcy;&amp;icy;&amp;khcy; &amp;zcy;&amp;acy;&amp;dcy;&amp;acy;&amp;chcy; &amp;ocy;&amp;scy;&amp;ncy;&amp;ocy;&amp;vcy;&amp;ncy;&amp;ocy;&amp;gcy;&amp;ocy; &amp;ocy;&amp;bcy;&amp;shchcy;&amp;iecy;&amp;gcy;&amp;ocy;  &amp;ocy;&amp;bcy;&amp;rcy;&amp;acy;&amp;zcy;&amp;ocy;&amp;vcy;&amp;acy;&amp;ncy;&amp;icy;&amp;yacy; &amp;vcy; &amp;scy;&amp;ocy;&amp;ocy;&amp;tcy;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7891"/>
          <a:stretch>
            <a:fillRect/>
          </a:stretch>
        </p:blipFill>
        <p:spPr bwMode="auto">
          <a:xfrm>
            <a:off x="467544" y="980728"/>
            <a:ext cx="819091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42" name="Picture 46" descr="&amp;Fcy;&amp;Gcy;&amp;Ocy;&amp;Scy; &amp;Ncy;&amp;Ocy;&amp;Ocy; &amp;ocy;&amp;bcy;&amp;ucy;&amp;chcy;&amp;acy;&amp;yucy;&amp;shchcy;&amp;icy;&amp;khcy;&amp;scy;&amp;yacy; &amp;ocy;&amp;bcy;&amp;ucy;&amp;chcy;&amp;acy;&amp;yucy;&amp;shchcy;&amp;icy;&amp;khcy;&amp;scy;&amp;yacy; &amp;scy; &amp;Ocy;&amp;Vcy;&amp;Zcy; &amp;Scy;&amp;tcy;&amp;acy;&amp;ncy;&amp;dcy;&amp;acy;&amp;rcy;&amp;tcy; &amp;pcy;&amp;rcy;&amp;iecy;&amp;dcy;&amp;scy;&amp;tcy;&amp;acy;&amp;vcy;&amp;lcy;&amp;yacy;&amp;iecy;&amp;tcy; &amp;scy;&amp;ocy;&amp;bcy;&amp;ocy;&amp;jcy; &amp;scy;&amp;ocy;&amp;vcy;&amp;ocy;&amp;kcy;&amp;ucy;&amp;pcy;&amp;ncy;&amp;ocy;&amp;scy;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28604"/>
            <a:ext cx="7848872" cy="5886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Scy;&amp;tcy;&amp;acy;&amp;ncy;&amp;dcy;&amp;acy;&amp;rcy;&amp;tcy; &amp;ocy;&amp;bcy;&amp;iecy;&amp;scy;&amp;pcy;&amp;iecy;&amp;chcy;&amp;icy;&amp;vcy;&amp;acy;&amp;iecy;&amp;tcy; &amp;fcy;&amp;ocy;&amp;rcy;&amp;mcy;&amp;icy;&amp;rcy;&amp;ocy;&amp;vcy;&amp;acy;&amp;ncy;&amp;icy;&amp;iecy; &amp;lcy;&amp;icy;&amp;chcy;&amp;ncy;&amp;ocy;&amp;scy;&amp;tcy;&amp;icy; &amp;ocy;&amp;bcy;&amp;ucy;&amp;chcy;&amp;acy;&amp;yucy;&amp;shchcy;&amp;iecy;&amp;gcy;&amp;ocy;&amp;scy;&amp;yacy; &amp;scy; &amp;ucy;&amp;chcy;&amp;iecy;&amp;tcy;&amp;ocy;&amp;mcy; &amp;iecy;&amp;gcy;&amp;ocy; &amp;ocy;&amp;scy;&amp;ocy;&amp;bcy;&amp;ycy;&amp;khcy;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450" b="27551"/>
          <a:stretch>
            <a:fillRect/>
          </a:stretch>
        </p:blipFill>
        <p:spPr bwMode="auto">
          <a:xfrm>
            <a:off x="755576" y="908720"/>
            <a:ext cx="779991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&amp;Scy;&amp;pcy;&amp;iecy;&amp;tscy;&amp;icy;&amp;fcy;&amp;icy;&amp;kcy;&amp;acy; &amp;Tcy;&amp;rcy;&amp;iecy;&amp;bcy;&amp;ocy;&amp;vcy;&amp;acy;&amp;ncy;&amp;icy;&amp;jcy; &amp;scy;&amp;tcy;&amp;acy;&amp;ncy;&amp;dcy;&amp;acy;&amp;rcy;&amp;tcy;&amp;acy; &amp;tcy;&amp;rcy;&amp;iecy;&amp;bcy;&amp;ocy;&amp;vcy;&amp;acy;&amp;ncy;&amp;icy;&amp;yacy; &amp;kcy; &amp;icy;&amp;tcy;&amp;ocy;&amp;gcy;&amp;ocy;&amp;vcy;&amp;ycy;&amp;mcy; &amp;dcy;&amp;ocy;&amp;scy;&amp;tcy;&amp;icy;&amp;zhcy;&amp;iecy;&amp;ncy;&amp;icy;&amp;yacy;&amp;mcy; &amp;ocy;&amp;bcy;&amp;ucy;&amp;chcy;&amp;acy;&amp;yucy;&amp;shchcy;&amp;icy;&amp;khcy;&amp;scy;&amp;yacy; 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76672"/>
            <a:ext cx="7992888" cy="599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Fcy;&amp;Gcy;&amp;Ocy;&amp;Scy; &amp;ocy;&amp;bcy;&amp;ucy;&amp;chcy;&amp;acy;&amp;yucy;&amp;shchcy;&amp;icy;&amp;khcy;&amp;scy;&amp;yacy; &amp;scy; &amp;Ocy;&amp;Vcy;&amp;Zcy; &amp;ocy;&amp;scy;&amp;ncy;&amp;ocy;&amp;vcy;&amp;acy; &amp;Acy;&amp;Ocy;&amp;Ocy;&amp;Pcy; &amp;Ncy;&amp;Ocy;&amp;Ocy; &amp;Acy;&amp;dcy;&amp;acy;&amp;pcy;&amp;tcy;&amp;icy;&amp;rcy;&amp;ocy;&amp;vcy;&amp;acy;&amp;ncy;&amp;ncy;&amp;acy;&amp;yacy; &amp;ocy;&amp;bcy;&amp;rcy;&amp;acy;&amp;zcy;&amp;ocy;&amp;vcy;&amp;acy;&amp;tcy;&amp;iecy;&amp;lcy;&amp;softcy;&amp;ncy;&amp;acy;&amp;yacy; &amp;pcy;&amp;rcy;&amp;ocy;&amp;gcy;&amp;rcy;&amp;acy;&amp;mcy;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76672"/>
            <a:ext cx="777686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Tcy;&amp;rcy;&amp;iecy;&amp;bcy;&amp;ocy;&amp;vcy;&amp;acy;&amp;ncy;&amp;icy;&amp;yacy; &amp;kcy; &amp;rcy;&amp;iecy;&amp;zcy;&amp;ucy;&amp;lcy;&amp;softcy;&amp;tcy;&amp;acy;&amp;tcy;&amp;acy;&amp;mcy; &amp;ocy;&amp;scy;&amp;vcy;&amp;ocy;&amp;iecy;&amp;ncy;&amp;icy;&amp;yacy; &amp;Acy;&amp;Ocy;&amp;Ocy;&amp;Pcy; &amp;Ncy;&amp;Ocy;&amp;Ocy; &amp;icy;&amp;tcy;&amp;ocy;&amp;gcy;&amp;ocy;&amp;vcy;&amp;acy;&amp;yacy; &amp;ocy;&amp;tscy;&amp;iecy;&amp;ncy;&amp;kcy;&amp;acy; 4.1. &amp;Scy;&amp;tcy;&amp;acy;&amp;ncy;&amp;dcy;&amp;acy;&amp;rcy;&amp;tcy; &amp;ucy;&amp;scy;&amp;tcy;&amp;acy;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3750"/>
          <a:stretch>
            <a:fillRect/>
          </a:stretch>
        </p:blipFill>
        <p:spPr bwMode="auto">
          <a:xfrm>
            <a:off x="611560" y="1340768"/>
            <a:ext cx="7680853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84784"/>
            <a:ext cx="7128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Дистанционное обучение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 организации процесса обучения, основанный на использовании современных информационных и телекоммуникационных технологий, позволяющих осуществлять обучение на расстоянии без непосредственного контакта между преподавателем и учащимся.</a:t>
            </a:r>
            <a:endParaRPr lang="ru-RU" sz="2400" dirty="0"/>
          </a:p>
        </p:txBody>
      </p:sp>
      <p:pic>
        <p:nvPicPr>
          <p:cNvPr id="5123" name="Picture 3" descr="D:\Мои рисунки\образование\1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149080"/>
            <a:ext cx="3135239" cy="2214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28670"/>
            <a:ext cx="7704856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6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 дистанционного обучения:</a:t>
            </a:r>
            <a:endParaRPr lang="ru-RU" sz="3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7992888" cy="4534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10000"/>
              </a:lnSpc>
              <a:buFont typeface="Wingdings" pitchFamily="2" charset="2"/>
              <a:buChar char="ü"/>
            </a:pPr>
            <a:r>
              <a:rPr lang="fr-FR" sz="2200" dirty="0" smtClean="0">
                <a:latin typeface="Times New Roman" pitchFamily="18" charset="0"/>
              </a:rPr>
              <a:t>подготовка школьников по отдельным учебным предметам к сдаче экзаменов экстерном;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Char char="ü"/>
            </a:pPr>
            <a:r>
              <a:rPr lang="fr-FR" sz="2200" dirty="0" smtClean="0">
                <a:latin typeface="Times New Roman" pitchFamily="18" charset="0"/>
              </a:rPr>
              <a:t>подготовка школьников к поступлению в учебные заведения определенного профиля;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Char char="ü"/>
            </a:pPr>
            <a:r>
              <a:rPr lang="fr-FR" sz="2200" dirty="0" smtClean="0">
                <a:latin typeface="Times New Roman" pitchFamily="18" charset="0"/>
              </a:rPr>
              <a:t>углубленное изучение темы, раздела из школьной программы или вне школьного курса;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Char char="ü"/>
            </a:pPr>
            <a:r>
              <a:rPr lang="fr-FR" sz="2200" dirty="0" smtClean="0">
                <a:latin typeface="Times New Roman" pitchFamily="18" charset="0"/>
              </a:rPr>
              <a:t>ликвидация пробелов в знаниях, умениях, навыках школьников по определенным предметам школьного цикла;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Char char="ü"/>
            </a:pPr>
            <a:r>
              <a:rPr lang="fr-FR" sz="2200" dirty="0" smtClean="0">
                <a:latin typeface="Times New Roman" pitchFamily="18" charset="0"/>
              </a:rPr>
              <a:t>базовый курс школьной программы для учащихся, не имеющих возможности по разным причинам посещать школу вообще или в течение какого-то отрезка времени;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Char char="ü"/>
            </a:pPr>
            <a:r>
              <a:rPr lang="fr-FR" sz="2200" dirty="0" smtClean="0">
                <a:latin typeface="Times New Roman" pitchFamily="18" charset="0"/>
              </a:rPr>
              <a:t>дополнительное образование по интересам.</a:t>
            </a:r>
            <a:endParaRPr lang="ru-RU" sz="22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556792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Технология дистанционного обучения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заключается в том, что обучение и контроль  за усвоением материала происходит с помощью компьютерной сети Интернет</a:t>
            </a:r>
            <a:endParaRPr lang="ru-RU" sz="2400" dirty="0"/>
          </a:p>
        </p:txBody>
      </p:sp>
      <p:pic>
        <p:nvPicPr>
          <p:cNvPr id="6146" name="Picture 2" descr="D:\Мои рисунки\образование\НАУКА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501008"/>
            <a:ext cx="2494278" cy="2683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fontAlgn="base">
              <a:spcAft>
                <a:spcPct val="0"/>
              </a:spcAft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Нормативно –правовое обеспечение получения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качественного образования детей с ОВЗ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968552"/>
          </a:xfrm>
        </p:spPr>
        <p:txBody>
          <a:bodyPr>
            <a:noAutofit/>
          </a:bodyPr>
          <a:lstStyle/>
          <a:p>
            <a:pPr indent="11113" fontAlgn="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Федерации, ст.43  </a:t>
            </a:r>
            <a:r>
              <a:rPr lang="ru-RU" sz="1600" b="1" i="1" kern="0" dirty="0" smtClean="0">
                <a:latin typeface="Times New Roman" pitchFamily="18" charset="0"/>
                <a:cs typeface="Times New Roman" pitchFamily="18" charset="0"/>
              </a:rPr>
              <a:t>«Каждый имеет право на образование»</a:t>
            </a:r>
          </a:p>
          <a:p>
            <a:pPr indent="11113" fontAlgn="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Конвенция о правах инвалидов, ст. 24</a:t>
            </a:r>
            <a:r>
              <a:rPr lang="en-US" sz="16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kern="0" dirty="0" smtClean="0">
                <a:latin typeface="Times New Roman" pitchFamily="18" charset="0"/>
                <a:cs typeface="Times New Roman" pitchFamily="18" charset="0"/>
              </a:rPr>
              <a:t>«….государство обязано обеспечить равный доступ для всех детей с инвалидностью к образованию, и это должно происходить путем обеспечения </a:t>
            </a:r>
            <a:r>
              <a:rPr lang="ru-RU" sz="1600" b="1" i="1" kern="0" dirty="0" err="1" smtClean="0">
                <a:latin typeface="Times New Roman" pitchFamily="18" charset="0"/>
                <a:cs typeface="Times New Roman" pitchFamily="18" charset="0"/>
              </a:rPr>
              <a:t>инклюзивности</a:t>
            </a:r>
            <a:r>
              <a:rPr lang="ru-RU" sz="1600" b="1" i="1" kern="0" dirty="0" smtClean="0">
                <a:latin typeface="Times New Roman" pitchFamily="18" charset="0"/>
                <a:cs typeface="Times New Roman" pitchFamily="18" charset="0"/>
              </a:rPr>
              <a:t> системы образования.»</a:t>
            </a:r>
          </a:p>
          <a:p>
            <a:pPr indent="11113" fontAlgn="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Федеральный закон от 29.12.2012 </a:t>
            </a:r>
            <a:r>
              <a:rPr lang="en-US" sz="16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№ 273-ФЗ</a:t>
            </a:r>
            <a:r>
              <a:rPr lang="en-US" sz="16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«Об образовании в Российской Федерации», ст.11</a:t>
            </a:r>
            <a:r>
              <a:rPr lang="en-US" sz="16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i="1" kern="0" dirty="0" smtClean="0">
                <a:latin typeface="Times New Roman" pitchFamily="18" charset="0"/>
                <a:cs typeface="Times New Roman" pitchFamily="18" charset="0"/>
              </a:rPr>
              <a:t>В целях обеспечения реализации права на образование обучающихся с ОВЗ устанавливаются федеральные государственные образовательные стандарты образования указанных лиц или включаются в федеральные государственные образовательные стандарты специальные требования»</a:t>
            </a:r>
          </a:p>
          <a:p>
            <a:pPr indent="11113" fontAlgn="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Федеральный закон от 29.12.2012 </a:t>
            </a:r>
            <a:r>
              <a:rPr lang="en-US" sz="16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№ 273-ФЗ</a:t>
            </a:r>
            <a:r>
              <a:rPr lang="en-US" sz="16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kern="0" dirty="0" smtClean="0">
                <a:latin typeface="Times New Roman" pitchFamily="18" charset="0"/>
                <a:cs typeface="Times New Roman" pitchFamily="18" charset="0"/>
              </a:rPr>
              <a:t>«Об образовании в Российской Федерации», ст.79</a:t>
            </a:r>
            <a:r>
              <a:rPr lang="en-US" sz="16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kern="0" dirty="0" smtClean="0">
                <a:latin typeface="Times New Roman" pitchFamily="18" charset="0"/>
                <a:cs typeface="Times New Roman" pitchFamily="18" charset="0"/>
              </a:rPr>
              <a:t>«Содержание образования и условия организации обучения и воспитания обучающихся с ограниченными возможностями здоровья определяются адаптированной образовательной программой, а для инвалидов также в соответствии с индивидуальной программой реабилитации инвалида»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68760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электронная почта;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телеконференции;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пересылка данных 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гипертекстовые среды;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ресурсы мировой сети Интернет;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видеоконференции  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8884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80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–инвалиды;</a:t>
            </a:r>
          </a:p>
          <a:p>
            <a:pPr indent="-2880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дети, обучающиеся по системе Экстерната;</a:t>
            </a:r>
          </a:p>
          <a:p>
            <a:pPr indent="-2880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часто болеющие дети (карантин);</a:t>
            </a:r>
          </a:p>
          <a:p>
            <a:pPr indent="-2880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дети, желающие пройти самоподготовку к ЕГЭ;</a:t>
            </a:r>
          </a:p>
          <a:p>
            <a:pPr indent="-2880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одаренные дети;</a:t>
            </a:r>
          </a:p>
          <a:p>
            <a:pPr indent="-288000"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дети, выезжающие вместе с родителями в другие города или за границу на отдых;</a:t>
            </a:r>
          </a:p>
          <a:p>
            <a:pPr indent="-288000"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дети, выезжающие на спортивные тренировочные сборы и соревнования в другие города.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Категории детей , нуждающихся в образовании по системе ДО: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142984"/>
            <a:ext cx="7215238" cy="501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Схема дистанционного обучения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136339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«Плюсы"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Удобство планирования времени;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Личная заинтересованность в получении образования;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удобство места обучения;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разнообразие и большой объем доступных информационных ресурсов;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широкое использование компьютерных и телекоммуникационных технологий в доставке учебных материалов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«Плюсы" и "минусы" дистанционного обучения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43841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"минусы"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слушателей возникает соблазн отложить работу до лучших времен;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сложность встраивания мотивационных компонентов (которые должны постоянно поддерживать высокий уровень интереса к процессу) обучения в дистанционные формы;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навыков самоорганизации учебной деятельности вне прямого контакта с преподавателем;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временные ограничения;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413338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Дистанционное образование - вещь очень удобная и полезная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 Но основное образование таким способом целесообразнее получать только в том случае, если по каким-то причинам обучающимся недоступен традиционный вариант обучения.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88840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Детский церебральный паралич – это группа различных по клиническим проявлениям синдромов, возникающих при поражении двигательных систем головного мозга и проявляющихся в недостатке или отсутствии контроля со стороны ЦНС за функционирование мышц, характеризующихся неспособностью сохранить нормальную позу и выполнить непроизвольные движения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20840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Структура нарушений познавательной сферы</a:t>
            </a:r>
          </a:p>
          <a:p>
            <a:pPr indent="35718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ДЦП имеет ряд специфических особенностей:</a:t>
            </a:r>
          </a:p>
          <a:p>
            <a:pPr indent="357188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неравномерный , дисгармоничный характер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нарушений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отдельных психических функций;</a:t>
            </a:r>
          </a:p>
          <a:p>
            <a:pPr indent="357188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повышенная инертность и замедленность всех психических процессов;</a:t>
            </a:r>
          </a:p>
          <a:p>
            <a:pPr indent="357188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выраженность астенических проявлений;</a:t>
            </a:r>
          </a:p>
          <a:p>
            <a:pPr indent="357188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Сниженный запас знаний и представлений об окружающем мире</a:t>
            </a:r>
          </a:p>
        </p:txBody>
      </p:sp>
    </p:spTree>
    <p:extLst>
      <p:ext uri="{BB962C8B-B14F-4D97-AF65-F5344CB8AC3E}">
        <p14:creationId xmlns="" xmlns:p14="http://schemas.microsoft.com/office/powerpoint/2010/main" val="171375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276872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младших школьников с ДЦП независимо от формы нарушения наблюдается эгоцентризм, себялюбие, требовательность. Это связано с тем, что развитие таких детей происходит в узком кругу, и они оторваны от общественной жизни.</a:t>
            </a:r>
          </a:p>
        </p:txBody>
      </p:sp>
    </p:spTree>
    <p:extLst>
      <p:ext uri="{BB962C8B-B14F-4D97-AF65-F5344CB8AC3E}">
        <p14:creationId xmlns="" xmlns:p14="http://schemas.microsoft.com/office/powerpoint/2010/main" val="77598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профилактики нарушений внимания и работоспособности необходимо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дозирование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интеллектуальной нагрузки (объем учебного материала должен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сокращен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треть от обычного объема);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сокращение времени урока;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число уроков должно быть сокращено или разделено на периоды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организацией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длительного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отдыха между ними;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планирование смены видов деятельности с целью профилактики утомляемости;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во время уроков необходимо планировать двигательные разминки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специальные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релаксационные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упражнения;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применять на уроках специальные методики и приемы предъявления материала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учетом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характера нарушения или заболевания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369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Инновационность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нововведения ФГОС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базирование на инклюзивной «философии» образовательной политики,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снятие «постулата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необучаемости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 по отношению к детям с ОВЗ как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таковым.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закреплены вариативные возможности обучения для всех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категорий детей с ОВЗ, включая инклюзивное образование;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содержании образования выделены два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взаимодополняющих компонента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академический и «жизненной компетенции»;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43841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Недостатки памяти ведут к медленному накоплению знаний и умений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учебным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дисциплинам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связи с этим целесообразно при планировании и проведении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опираться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линейно-концентрический принцип обучения, что предполагает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строить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нового на прошлом опыте детей, на каждом этапе обучения изучаются одни и 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деятельности, но на более высоком уровне. Вводится многократное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повторение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19000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566938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Личностные особенности детей необходимо учитывать при подборе заданий.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сложности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задания должен соответствовать возможностям ребенка, а оценка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стимулировать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мотивировать на продолжение деятельности.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33460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514" y="2132856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Дистанционное обучение обладает рядом качеств, которые делают 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весьма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работе с детьми-инвалидами и больными детьми. Главным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образом,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достигается за счет индивидуализации обучения: каждый ребенок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занимается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удобному для него расписанию и в удобном для него темпе; каждый может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столько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сколько ему лично необходимо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освоения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иной дисциплины.</a:t>
            </a:r>
          </a:p>
        </p:txBody>
      </p:sp>
    </p:spTree>
    <p:extLst>
      <p:ext uri="{BB962C8B-B14F-4D97-AF65-F5344CB8AC3E}">
        <p14:creationId xmlns="" xmlns:p14="http://schemas.microsoft.com/office/powerpoint/2010/main" val="12072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68760"/>
            <a:ext cx="727280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Работать с такими детьми сложно, но интересно, они непосредственны, впечатлительны, отзывчивы. Им необходимо постоянное внимание, поддержка, похвала. На начальном этапе взаимодействия с учеником преподавателю необходимо установить доверительные отношения, заинтересовать предметом, сделать, технически, учебный процесс понятным, доступным, интересным. Они легко используют помощь взрослого при обучении, у них достаточное, но несколько замедленное усвоение нового материала.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7757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44824"/>
            <a:ext cx="64087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начальном этапе также важно установить контакт с родителями ученика, выяснить уровень развития учебных навыков ребёнка, степень владения компьютером членами семьи (чтобы, при необходимости родители могли оказать поддержку и помощь). Учителю необходимо знать особенности ученика, чтобы эффективно выстраивать учебный процесс и не допускать стрессовых ситуаций.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0923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4663" y="1412776"/>
            <a:ext cx="741682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работе, помимо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общедидактических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принципов, руководствуюсь следующими принципами: принцип самостоятельности, принцип мотивации, принцип связи теории с практикой, принцип эффективности. Что обеспечивает возможность индивидуализировать подход к ученику, контролировать ученика и поддерживать с ним обратную связь, обеспечить самоконтроль учебной деятельности, демонстрировать визуальную учебную информацию, моделировать различные процессы и явления, повысить интерес к процессу обучения.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36690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36712"/>
            <a:ext cx="6840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Алгоритм действий при подготовке к дистанционному уроку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Информационный блок;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особенности ученика;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теме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урока: 	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Учёт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индивидуальных особенностей ученика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       имеющиеся ограниченные возможности здоровья (ДЦП, нарушения слуха, зрения, речи и др.);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успеваемость (слабая, средняя, хорошая; активный, пассивный);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740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84784"/>
            <a:ext cx="741682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темп работы на уроке (медленный, средний, быстрый, неравномерный); -        общая подготовленность ученика по предмету (слабая, средняя, хорошая); -        отношение к разным формам работы (предпочитает диалог, предпочитает работу с иллюстративным материалом, предпочитает обсуждение вопросов по теме урока и др.); -   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коммуникативность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(слабая, средняя, высокая); -        эмоциональность (слабая, средняя, высокая); -        умение пользоваться техническими средствами обучения (слабый, средний, хороший уровень).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436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56792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    тема урока, место урока в тематическом разделе, цель урока; -        отбор материалов (аудио- видео) к уроку; -        что ученик должен понять, запомнить, знать и уметь после урока; -        определить доступный ученику объём материала, зафиксировать интересные факты по теме урока; -        методы и приёмы ведения данного урока; -        включение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компонента в структуру урока (разминка, рефлексивная техника, профилактика зрительного утомления);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314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89844"/>
            <a:ext cx="7200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Безусловно, для организации систем дистанционного обучения детей с ограниченными возможностями здоровья необходимо также учитывать специфику психолого-педагогического фактора общения в сети как особого вида коммуникации. Данное явление обусловлено особенностями динамичного развития современной информационной среды, что конечно же оказывает влияние на личностное развитие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28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Учебно-методическое обеспечение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844824"/>
            <a:ext cx="6840760" cy="259228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Адаптированная основная общеобразовательная программа </a:t>
            </a:r>
          </a:p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Адаптированная образовательная программа (индивидуальная)</a:t>
            </a:r>
          </a:p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Рабочая программа по предметам (индивидуальный план)</a:t>
            </a:r>
          </a:p>
          <a:p>
            <a:pPr lvl="1">
              <a:defRPr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Предметная (урочная) часть (предметы по базисному плану)</a:t>
            </a:r>
          </a:p>
          <a:p>
            <a:pPr lvl="1">
              <a:defRPr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Коррекционная часть (индивидуальная по рекомендации ПМПК)</a:t>
            </a:r>
          </a:p>
          <a:p>
            <a:endParaRPr lang="ru-RU" dirty="0"/>
          </a:p>
        </p:txBody>
      </p:sp>
      <p:pic>
        <p:nvPicPr>
          <p:cNvPr id="4098" name="Picture 2" descr="D:\Мои рисунки\образование\сверх_базового_компонент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789040"/>
            <a:ext cx="2958008" cy="28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967335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Преимущества ДО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очевидны: это индивидуализация, гибкость и адаптивность обучения.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54003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-79653"/>
            <a:ext cx="67687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Литература:   1.      Левченко И. Ю., Приходько О. Г. Технология обучения и воспитания детей с нарушениями опорно-двигательного аппарата. — М.: Академия, 2001. — 192 с. 2.      Никитина Л. Н. Дистанционное обучение детей с множественными нарушениями развития. — СПб.: Институт специальной педагогики и психологии, 2012. — 191 с. 3.      Особенности обучения ребёнка с нарушениями опорно-двигательного аппарата в общеобразовательных учреждениях. — М.: СПб.: Нестор-История, 2012. — 216 с. 4.      Федеральная целевая программа развития образования на 2011–2015 годы. — режим открытого доступа http://www.rg.ru/2011/03/09/obrazovanie-site-dok.html</a:t>
            </a:r>
          </a:p>
          <a:p>
            <a:endParaRPr lang="ru-RU" dirty="0"/>
          </a:p>
          <a:p>
            <a:r>
              <a:rPr lang="ru-RU" dirty="0" smtClean="0"/>
              <a:t>Зинченко </a:t>
            </a:r>
            <a:r>
              <a:rPr lang="ru-RU" dirty="0"/>
              <a:t>С. С. Дистанционное обучение детей с нарушениями опорно-двигательного аппарата // Молодой ученый. — 2015. — №2. — С. 523-525.</a:t>
            </a:r>
          </a:p>
        </p:txBody>
      </p:sp>
    </p:spTree>
    <p:extLst>
      <p:ext uri="{BB962C8B-B14F-4D97-AF65-F5344CB8AC3E}">
        <p14:creationId xmlns="" xmlns:p14="http://schemas.microsoft.com/office/powerpoint/2010/main" val="387517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Психолого-педагогический блок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7500" lnSpcReduction="20000"/>
          </a:bodyPr>
          <a:lstStyle/>
          <a:p>
            <a:pPr lvl="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нормативно-правовой и методической базы для внедрения  и реализации Стандарта;</a:t>
            </a:r>
          </a:p>
          <a:p>
            <a:pPr lvl="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освоения и принятия педагогами школы концепции Стандарта и основных подходов к его построению;</a:t>
            </a:r>
          </a:p>
          <a:p>
            <a:pPr lvl="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 профессионального развития педагогов ОУ и решения задач реализации Стандарта;</a:t>
            </a:r>
          </a:p>
          <a:p>
            <a:pPr lvl="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профессиональных компетенций педагогов в условиях введения и реализации Стандарта;</a:t>
            </a:r>
          </a:p>
          <a:p>
            <a:pPr lvl="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Апробация и внедрение новых образовательных технологий с учётом требований Стандарта;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70000" lnSpcReduction="20000"/>
          </a:bodyPr>
          <a:lstStyle/>
          <a:p>
            <a:pPr lvl="0"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АОП для разных групп обучающихся с ОВЗ;</a:t>
            </a:r>
          </a:p>
          <a:p>
            <a:pPr lvl="0"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и внедрение системы оценки достижений планируемых результатов освоения обучающимися АОП;</a:t>
            </a:r>
          </a:p>
          <a:p>
            <a:pPr lvl="0"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Информационно-методическая поддержка процесса подготовки введения Стандарта; </a:t>
            </a:r>
          </a:p>
          <a:p>
            <a:pPr lvl="0"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Мониторинг и фиксация хода и результатов подготовки условий введения Стандарта;</a:t>
            </a:r>
          </a:p>
          <a:p>
            <a:pPr lvl="0"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взаимодействия всех участников образовательного процесса (обучающихся, их  родителей (законных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представителей),  педагогических работников, органов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управления в сфере образования, общественности).</a:t>
            </a:r>
          </a:p>
          <a:p>
            <a:pPr>
              <a:lnSpc>
                <a:spcPct val="12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организации обучения</a:t>
            </a:r>
            <a:endParaRPr lang="ru-RU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72816"/>
            <a:ext cx="6696744" cy="3484984"/>
          </a:xfrm>
        </p:spPr>
        <p:txBody>
          <a:bodyPr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Очная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Очно-заочная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применением дистанционных образовательных технологий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Заочная С применением дистанционных образовательных технологий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D:\Мои рисунки\образование\eJMql9lU_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645024"/>
            <a:ext cx="2646636" cy="2646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Снимок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4639"/>
          <a:stretch/>
        </p:blipFill>
        <p:spPr bwMode="auto">
          <a:xfrm>
            <a:off x="428596" y="1428736"/>
            <a:ext cx="8358246" cy="4714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1"/>
            <a:ext cx="7632848" cy="3773016"/>
          </a:xfrm>
        </p:spPr>
        <p:txBody>
          <a:bodyPr>
            <a:normAutofit/>
          </a:bodyPr>
          <a:lstStyle/>
          <a:p>
            <a:pPr marL="92075" indent="379413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Результатом практической реализации психолого-педагогического блока является личностное развитие педагогов, которое лежит в основе профессиональной активности и результативной деятельности по созданию условий для успешной реализации требований СФГОС, что в дальнейшем обеспечит новое качество образования обучающихся с ОВЗ.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1620</Words>
  <Application>Microsoft Office PowerPoint</Application>
  <PresentationFormat>Экран (4:3)</PresentationFormat>
  <Paragraphs>112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Особенности дистанционного обучения детей с диагнозом ДЦП Подготовила: учитель высшей категории Кушниренко О.В.</vt:lpstr>
      <vt:lpstr>Нормативно –правовое обеспечение получения  качественного образования детей с ОВЗ </vt:lpstr>
      <vt:lpstr>Инновационность и нововведения ФГОС </vt:lpstr>
      <vt:lpstr>Учебно-методическое обеспечение</vt:lpstr>
      <vt:lpstr>Психолого-педагогический блок</vt:lpstr>
      <vt:lpstr>Слайд 6</vt:lpstr>
      <vt:lpstr>Формы организации обучения</vt:lpstr>
      <vt:lpstr>Ожидаемые результаты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Категории детей , нуждающихся в образовании по системе ДО:</vt:lpstr>
      <vt:lpstr>Схема дистанционного обучения</vt:lpstr>
      <vt:lpstr>«Плюсы" и "минусы" дистанционного обучения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2016-06-27T09:11:52Z</dcterms:created>
  <dcterms:modified xsi:type="dcterms:W3CDTF">2016-10-02T15:57:39Z</dcterms:modified>
</cp:coreProperties>
</file>