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sldIdLst>
    <p:sldId id="291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84" r:id="rId12"/>
    <p:sldId id="287" r:id="rId13"/>
    <p:sldId id="286" r:id="rId14"/>
    <p:sldId id="288" r:id="rId15"/>
    <p:sldId id="292" r:id="rId16"/>
    <p:sldId id="294" r:id="rId17"/>
    <p:sldId id="264" r:id="rId18"/>
    <p:sldId id="265" r:id="rId19"/>
    <p:sldId id="280" r:id="rId20"/>
    <p:sldId id="293" r:id="rId21"/>
    <p:sldId id="268" r:id="rId22"/>
    <p:sldId id="269" r:id="rId23"/>
    <p:sldId id="270" r:id="rId24"/>
    <p:sldId id="279" r:id="rId25"/>
    <p:sldId id="276" r:id="rId26"/>
    <p:sldId id="281" r:id="rId27"/>
    <p:sldId id="278" r:id="rId28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5" name="Рисунок 34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6" name="Рисунок 35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3" name="Рисунок 72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74" name="Рисунок 73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10" name="Рисунок 109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11" name="Рисунок 110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4294967295"/>
          <p:cNvPicPr/>
          <p:nvPr/>
        </p:nvPicPr>
        <p:blipFill>
          <a:blip r:embed="rId14"/>
          <a:stretch/>
        </p:blipFill>
        <p:spPr>
          <a:xfrm>
            <a:off x="0" y="3600"/>
            <a:ext cx="9143280" cy="6853680"/>
          </a:xfrm>
          <a:prstGeom prst="rect">
            <a:avLst/>
          </a:prstGeom>
          <a:ln>
            <a:noFill/>
          </a:ln>
        </p:spPr>
      </p:pic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Рисунок 36"/>
          <p:cNvPicPr/>
          <p:nvPr/>
        </p:nvPicPr>
        <p:blipFill>
          <a:blip r:embed="rId14"/>
          <a:stretch/>
        </p:blipFill>
        <p:spPr>
          <a:xfrm>
            <a:off x="0" y="3600"/>
            <a:ext cx="9143280" cy="6853680"/>
          </a:xfrm>
          <a:prstGeom prst="rect">
            <a:avLst/>
          </a:prstGeom>
          <a:ln>
            <a:noFill/>
          </a:ln>
        </p:spPr>
      </p:pic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134880" y="-1073520"/>
            <a:ext cx="2873520" cy="4106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897840" y="1654560"/>
            <a:ext cx="3585240" cy="530316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663080" y="1654560"/>
            <a:ext cx="3585240" cy="530316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Рисунок 74"/>
          <p:cNvPicPr/>
          <p:nvPr/>
        </p:nvPicPr>
        <p:blipFill>
          <a:blip r:embed="rId14"/>
          <a:stretch/>
        </p:blipFill>
        <p:spPr>
          <a:xfrm>
            <a:off x="0" y="3600"/>
            <a:ext cx="9143280" cy="6853680"/>
          </a:xfrm>
          <a:prstGeom prst="rect">
            <a:avLst/>
          </a:prstGeom>
          <a:ln>
            <a:noFill/>
          </a:ln>
        </p:spPr>
      </p:pic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3134880" y="-1073520"/>
            <a:ext cx="2873520" cy="4106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CustomShape 1"/>
          <p:cNvSpPr/>
          <p:nvPr/>
        </p:nvSpPr>
        <p:spPr>
          <a:xfrm>
            <a:off x="685800" y="1571760"/>
            <a:ext cx="7770600" cy="2027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000" b="1" i="1" strike="noStrike" spc="-1" dirty="0" smtClean="0">
                <a:solidFill>
                  <a:srgbClr val="215968"/>
                </a:solidFill>
                <a:uFill>
                  <a:solidFill>
                    <a:srgbClr val="FFFFFF"/>
                  </a:solidFill>
                </a:uFill>
                <a:latin typeface="Bookman Old Style"/>
                <a:ea typeface="DejaVu Sans"/>
              </a:rPr>
              <a:t>Урок обществознания</a:t>
            </a:r>
          </a:p>
          <a:p>
            <a:pPr algn="ctr">
              <a:lnSpc>
                <a:spcPct val="100000"/>
              </a:lnSpc>
            </a:pPr>
            <a:r>
              <a:rPr lang="ru-RU" sz="4000" b="1" i="1" spc="-1" dirty="0" smtClean="0">
                <a:solidFill>
                  <a:srgbClr val="215968"/>
                </a:solidFill>
                <a:uFill>
                  <a:solidFill>
                    <a:srgbClr val="FFFFFF"/>
                  </a:solidFill>
                </a:uFill>
                <a:latin typeface="Bookman Old Style"/>
                <a:ea typeface="DejaVu Sans"/>
              </a:rPr>
              <a:t>8 класс</a:t>
            </a:r>
            <a:r>
              <a:rPr lang="ru-RU" sz="4000" b="1" i="1" strike="noStrike" spc="-1" dirty="0" smtClean="0">
                <a:solidFill>
                  <a:srgbClr val="215968"/>
                </a:solidFill>
                <a:uFill>
                  <a:solidFill>
                    <a:srgbClr val="FFFFFF"/>
                  </a:solidFill>
                </a:uFill>
                <a:latin typeface="Bookman Old Style"/>
                <a:ea typeface="DejaVu Sans"/>
              </a:rPr>
              <a:t> 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3" name="CustomShape 2"/>
          <p:cNvSpPr/>
          <p:nvPr/>
        </p:nvSpPr>
        <p:spPr>
          <a:xfrm>
            <a:off x="357120" y="3786120"/>
            <a:ext cx="8570880" cy="2712960"/>
          </a:xfrm>
          <a:prstGeom prst="rect">
            <a:avLst/>
          </a:prstGeom>
          <a:ln>
            <a:rou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ru-RU" sz="3200" b="0" strike="noStrike" spc="-1" dirty="0" smtClean="0">
              <a:solidFill>
                <a:srgbClr val="10243E"/>
              </a:solidFill>
              <a:uFill>
                <a:solidFill>
                  <a:srgbClr val="FFFFFF"/>
                </a:solidFill>
              </a:uFill>
              <a:latin typeface="Calibri"/>
              <a:ea typeface="DejaVu Sans"/>
            </a:endParaRPr>
          </a:p>
          <a:p>
            <a:pPr algn="ctr">
              <a:lnSpc>
                <a:spcPct val="100000"/>
              </a:lnSpc>
            </a:pPr>
            <a:r>
              <a:rPr lang="ru-RU" sz="3200" b="0" strike="noStrike" spc="-1" dirty="0" smtClean="0">
                <a:solidFill>
                  <a:srgbClr val="10243E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Автор</a:t>
            </a:r>
            <a:r>
              <a:rPr lang="ru-RU" sz="3200" b="0" strike="noStrike" spc="-1" dirty="0">
                <a:solidFill>
                  <a:srgbClr val="10243E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:  </a:t>
            </a:r>
            <a:r>
              <a:rPr lang="ru-RU" sz="3200" b="1" i="1" strike="noStrike" spc="-1" dirty="0">
                <a:solidFill>
                  <a:srgbClr val="10243E"/>
                </a:solidFill>
                <a:uFill>
                  <a:solidFill>
                    <a:srgbClr val="FFFFFF"/>
                  </a:solidFill>
                </a:uFill>
                <a:latin typeface="Bookman Old Style"/>
                <a:ea typeface="DejaVu Sans"/>
              </a:rPr>
              <a:t>А.С. </a:t>
            </a:r>
            <a:r>
              <a:rPr lang="ru-RU" sz="3200" b="1" i="1" strike="noStrike" spc="-1" dirty="0" err="1">
                <a:solidFill>
                  <a:srgbClr val="10243E"/>
                </a:solidFill>
                <a:uFill>
                  <a:solidFill>
                    <a:srgbClr val="FFFFFF"/>
                  </a:solidFill>
                </a:uFill>
                <a:latin typeface="Bookman Old Style"/>
                <a:ea typeface="DejaVu Sans"/>
              </a:rPr>
              <a:t>Мачнева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2600" b="0" strike="noStrike" spc="-1" dirty="0">
                <a:solidFill>
                  <a:srgbClr val="10243E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учитель  истории и обществознания МБОУ «Школа № 14» 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вакансии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428604"/>
            <a:ext cx="7643866" cy="6072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аканси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321344"/>
            <a:ext cx="7861389" cy="58937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CustomShape 1"/>
          <p:cNvSpPr/>
          <p:nvPr/>
        </p:nvSpPr>
        <p:spPr>
          <a:xfrm>
            <a:off x="685800" y="1571760"/>
            <a:ext cx="7770600" cy="2027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000" b="1" i="1" strike="noStrike" spc="-1">
                <a:solidFill>
                  <a:srgbClr val="215968"/>
                </a:solidFill>
                <a:uFill>
                  <a:solidFill>
                    <a:srgbClr val="FFFFFF"/>
                  </a:solidFill>
                </a:uFill>
                <a:latin typeface="Bookman Old Style"/>
                <a:ea typeface="DejaVu Sans"/>
              </a:rPr>
              <a:t>«Безработица, её причины и последствия»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3" name="CustomShape 2"/>
          <p:cNvSpPr/>
          <p:nvPr/>
        </p:nvSpPr>
        <p:spPr>
          <a:xfrm>
            <a:off x="357120" y="3786120"/>
            <a:ext cx="8570880" cy="2712960"/>
          </a:xfrm>
          <a:prstGeom prst="rect">
            <a:avLst/>
          </a:prstGeom>
          <a:ln>
            <a:rou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3200" b="0" strike="noStrike" spc="-1" dirty="0">
                <a:solidFill>
                  <a:srgbClr val="10243E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Обществознание 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3200" b="0" strike="noStrike" spc="-1" dirty="0">
                <a:solidFill>
                  <a:srgbClr val="10243E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8 класс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3200" b="0" strike="noStrike" spc="-1" dirty="0">
                <a:solidFill>
                  <a:srgbClr val="10243E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Автор:  </a:t>
            </a:r>
            <a:r>
              <a:rPr lang="ru-RU" sz="3200" b="1" i="1" strike="noStrike" spc="-1" dirty="0">
                <a:solidFill>
                  <a:srgbClr val="10243E"/>
                </a:solidFill>
                <a:uFill>
                  <a:solidFill>
                    <a:srgbClr val="FFFFFF"/>
                  </a:solidFill>
                </a:uFill>
                <a:latin typeface="Bookman Old Style"/>
                <a:ea typeface="DejaVu Sans"/>
              </a:rPr>
              <a:t>А.С. </a:t>
            </a:r>
            <a:r>
              <a:rPr lang="ru-RU" sz="3200" b="1" i="1" strike="noStrike" spc="-1" dirty="0" err="1">
                <a:solidFill>
                  <a:srgbClr val="10243E"/>
                </a:solidFill>
                <a:uFill>
                  <a:solidFill>
                    <a:srgbClr val="FFFFFF"/>
                  </a:solidFill>
                </a:uFill>
                <a:latin typeface="Bookman Old Style"/>
                <a:ea typeface="DejaVu Sans"/>
              </a:rPr>
              <a:t>Мачнева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2600" b="0" strike="noStrike" spc="-1" dirty="0">
                <a:solidFill>
                  <a:srgbClr val="10243E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учитель  истории и обществознания МБОУ «Школа № 14» 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CustomShape 1"/>
          <p:cNvSpPr/>
          <p:nvPr/>
        </p:nvSpPr>
        <p:spPr>
          <a:xfrm>
            <a:off x="1714680" y="274680"/>
            <a:ext cx="6970680" cy="1223640"/>
          </a:xfrm>
          <a:prstGeom prst="rect">
            <a:avLst/>
          </a:prstGeom>
          <a:gradFill>
            <a:gsLst>
              <a:gs pos="0">
                <a:srgbClr val="FFDED0"/>
              </a:gs>
              <a:gs pos="100000">
                <a:srgbClr val="FFF1EC"/>
              </a:gs>
            </a:gsLst>
            <a:lin ang="16200000"/>
          </a:gradFill>
          <a:ln w="9360">
            <a:solidFill>
              <a:srgbClr val="F5924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400" b="1" i="1" strike="noStrike" spc="-1">
                <a:solidFill>
                  <a:srgbClr val="215968"/>
                </a:solidFill>
                <a:uFill>
                  <a:solidFill>
                    <a:srgbClr val="FFFFFF"/>
                  </a:solidFill>
                </a:uFill>
                <a:latin typeface="Bookman Old Style"/>
                <a:ea typeface="DejaVu Sans"/>
              </a:rPr>
              <a:t>Безработица-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7" name="CustomShape 2"/>
          <p:cNvSpPr/>
          <p:nvPr/>
        </p:nvSpPr>
        <p:spPr>
          <a:xfrm>
            <a:off x="3143160" y="2571840"/>
            <a:ext cx="5784480" cy="2998440"/>
          </a:xfrm>
          <a:prstGeom prst="rect">
            <a:avLst/>
          </a:prstGeom>
          <a:gradFill>
            <a:gsLst>
              <a:gs pos="0">
                <a:srgbClr val="FFDED0"/>
              </a:gs>
              <a:gs pos="100000">
                <a:srgbClr val="FFF1EC"/>
              </a:gs>
            </a:gsLst>
            <a:lin ang="16200000"/>
          </a:gradFill>
          <a:ln w="9360">
            <a:solidFill>
              <a:srgbClr val="F5924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3080" indent="-341280">
              <a:lnSpc>
                <a:spcPct val="100000"/>
              </a:lnSpc>
            </a:pPr>
            <a:r>
              <a:rPr lang="ru-RU" sz="2800" b="1" i="1" strike="noStrike" spc="-1">
                <a:solidFill>
                  <a:srgbClr val="215968"/>
                </a:solidFill>
                <a:uFill>
                  <a:solidFill>
                    <a:srgbClr val="FFFFFF"/>
                  </a:solidFill>
                </a:uFill>
                <a:latin typeface="Georgia"/>
                <a:ea typeface="DejaVu Sans"/>
              </a:rPr>
              <a:t>положение в экономике, когда часть трудоспособного населения желающего трудится, не может найти себе работу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48" name="Picture 2"/>
          <p:cNvPicPr/>
          <p:nvPr/>
        </p:nvPicPr>
        <p:blipFill>
          <a:blip r:embed="rId2"/>
          <a:stretch/>
        </p:blipFill>
        <p:spPr>
          <a:xfrm>
            <a:off x="214200" y="1714680"/>
            <a:ext cx="2784240" cy="1537920"/>
          </a:xfrm>
          <a:prstGeom prst="rect">
            <a:avLst/>
          </a:prstGeom>
          <a:ln w="9360">
            <a:noFill/>
          </a:ln>
        </p:spPr>
      </p:pic>
      <p:pic>
        <p:nvPicPr>
          <p:cNvPr id="149" name="Picture 4"/>
          <p:cNvPicPr/>
          <p:nvPr/>
        </p:nvPicPr>
        <p:blipFill>
          <a:blip r:embed="rId3"/>
          <a:stretch/>
        </p:blipFill>
        <p:spPr>
          <a:xfrm>
            <a:off x="428760" y="3048120"/>
            <a:ext cx="2284200" cy="309384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000"/>
                                        <p:tgtEl>
                                          <p:spTgt spid="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1000" fill="hold"/>
                                        <p:tgtEl>
                                          <p:spTgt spid="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-396552" y="1700808"/>
            <a:ext cx="8291264" cy="442535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Проблема </a:t>
            </a: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урока:</a:t>
            </a:r>
          </a:p>
          <a:p>
            <a:pPr marL="0" indent="0" algn="ctr">
              <a:buNone/>
            </a:pP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Безработица – </a:t>
            </a:r>
          </a:p>
          <a:p>
            <a:pPr marL="0" indent="0" algn="ctr">
              <a:buNone/>
            </a:pP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это добро или зло?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0400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CustomShape 1"/>
          <p:cNvSpPr/>
          <p:nvPr/>
        </p:nvSpPr>
        <p:spPr>
          <a:xfrm>
            <a:off x="1571760" y="285840"/>
            <a:ext cx="6713280" cy="998280"/>
          </a:xfrm>
          <a:prstGeom prst="rect">
            <a:avLst/>
          </a:prstGeom>
          <a:solidFill>
            <a:srgbClr val="9BBB59"/>
          </a:solidFill>
          <a:ln w="381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3600" b="1" i="1" strike="noStrike" spc="-1">
                <a:solidFill>
                  <a:srgbClr val="215968"/>
                </a:solidFill>
                <a:uFill>
                  <a:solidFill>
                    <a:srgbClr val="FFFFFF"/>
                  </a:solidFill>
                </a:uFill>
                <a:latin typeface="Bookman Old Style"/>
                <a:ea typeface="DejaVu Sans"/>
              </a:rPr>
              <a:t>1. Безработица — спутник рыночной экономики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5" name="CustomShape 2"/>
          <p:cNvSpPr/>
          <p:nvPr/>
        </p:nvSpPr>
        <p:spPr>
          <a:xfrm>
            <a:off x="3857760" y="1428840"/>
            <a:ext cx="5070240" cy="5070240"/>
          </a:xfrm>
          <a:prstGeom prst="flowChartMultidocument">
            <a:avLst/>
          </a:prstGeom>
          <a:ln>
            <a:solidFill>
              <a:srgbClr val="98B855"/>
            </a:solidFill>
            <a:rou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2400" b="1" i="1" strike="noStrike" spc="-1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Bookman Old Style"/>
                <a:ea typeface="DejaVu Sans"/>
              </a:rPr>
              <a:t>«1. Труд свободен. Каждый имеет право свободно распоряжаться своими способностями к труду, выбирать род деятельности и профессию.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1" i="1" strike="noStrike" spc="-1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Bookman Old Style"/>
                <a:ea typeface="DejaVu Sans"/>
              </a:rPr>
              <a:t>2. Принудительный труд запрещён»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36" name="Picture 3"/>
          <p:cNvPicPr/>
          <p:nvPr/>
        </p:nvPicPr>
        <p:blipFill>
          <a:blip r:embed="rId2"/>
          <a:stretch/>
        </p:blipFill>
        <p:spPr>
          <a:xfrm>
            <a:off x="428760" y="1500120"/>
            <a:ext cx="2769840" cy="3927240"/>
          </a:xfrm>
          <a:prstGeom prst="rect">
            <a:avLst/>
          </a:prstGeom>
          <a:ln w="9360">
            <a:noFill/>
          </a:ln>
        </p:spPr>
      </p:pic>
      <p:sp>
        <p:nvSpPr>
          <p:cNvPr id="137" name="CustomShape 3"/>
          <p:cNvSpPr/>
          <p:nvPr/>
        </p:nvSpPr>
        <p:spPr>
          <a:xfrm>
            <a:off x="285840" y="5643720"/>
            <a:ext cx="3213000" cy="712440"/>
          </a:xfrm>
          <a:prstGeom prst="rect">
            <a:avLst/>
          </a:prstGeom>
          <a:ln>
            <a:solidFill>
              <a:srgbClr val="C00000"/>
            </a:solidFill>
            <a:rou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2800" b="1" strike="noStrike" spc="-1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Bookman Old Style"/>
                <a:ea typeface="DejaVu Sans"/>
              </a:rPr>
              <a:t>Статья  37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0" end="1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000"/>
                                        <p:tgtEl>
                                          <p:spTgt spid="135">
                                            <p:txEl>
                                              <p:pRg st="0" end="13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135">
                                            <p:txEl>
                                              <p:pRg st="0" end="13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1000" fill="hold"/>
                                        <p:tgtEl>
                                          <p:spTgt spid="135">
                                            <p:txEl>
                                              <p:pRg st="0" end="13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163" end="16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4" dur="1000"/>
                                        <p:tgtEl>
                                          <p:spTgt spid="135">
                                            <p:txEl>
                                              <p:pRg st="163" end="16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5" dur="1000" fill="hold"/>
                                        <p:tgtEl>
                                          <p:spTgt spid="135">
                                            <p:txEl>
                                              <p:pRg st="163" end="16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1000" fill="hold"/>
                                        <p:tgtEl>
                                          <p:spTgt spid="135">
                                            <p:txEl>
                                              <p:pRg st="163" end="16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CustomShape 1"/>
          <p:cNvSpPr/>
          <p:nvPr/>
        </p:nvSpPr>
        <p:spPr>
          <a:xfrm>
            <a:off x="214200" y="214200"/>
            <a:ext cx="3641400" cy="3284280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64977"/>
            </a:avLst>
          </a:prstGeom>
          <a:ln>
            <a:solidFill>
              <a:srgbClr val="BE4B48"/>
            </a:solidFill>
            <a:rou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3200" b="1" strike="noStrike" spc="-1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Bookman Old Style"/>
                <a:ea typeface="DejaVu Sans"/>
              </a:rPr>
              <a:t>Командная экономика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9" name="CustomShape 2"/>
          <p:cNvSpPr/>
          <p:nvPr/>
        </p:nvSpPr>
        <p:spPr>
          <a:xfrm>
            <a:off x="5143680" y="214200"/>
            <a:ext cx="3641400" cy="3284280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64977"/>
            </a:avLst>
          </a:prstGeom>
          <a:ln>
            <a:solidFill>
              <a:srgbClr val="46AAC4"/>
            </a:solidFill>
            <a:rou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3200" b="1" strike="noStrike" spc="-1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Bookman Old Style"/>
                <a:ea typeface="DejaVu Sans"/>
              </a:rPr>
              <a:t>Рыночная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3200" b="1" strike="noStrike" spc="-1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Bookman Old Style"/>
                <a:ea typeface="DejaVu Sans"/>
              </a:rPr>
              <a:t>экономика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40" name="Picture 8"/>
          <p:cNvPicPr/>
          <p:nvPr/>
        </p:nvPicPr>
        <p:blipFill>
          <a:blip r:embed="rId2"/>
          <a:stretch/>
        </p:blipFill>
        <p:spPr>
          <a:xfrm>
            <a:off x="357120" y="3000240"/>
            <a:ext cx="1484280" cy="1582560"/>
          </a:xfrm>
          <a:prstGeom prst="rect">
            <a:avLst/>
          </a:prstGeom>
          <a:ln w="9360">
            <a:noFill/>
          </a:ln>
        </p:spPr>
      </p:pic>
      <p:pic>
        <p:nvPicPr>
          <p:cNvPr id="141" name="Picture 2"/>
          <p:cNvPicPr/>
          <p:nvPr/>
        </p:nvPicPr>
        <p:blipFill>
          <a:blip r:embed="rId3"/>
          <a:stretch/>
        </p:blipFill>
        <p:spPr>
          <a:xfrm>
            <a:off x="2643120" y="3000240"/>
            <a:ext cx="1484280" cy="1484280"/>
          </a:xfrm>
          <a:prstGeom prst="rect">
            <a:avLst/>
          </a:prstGeom>
          <a:ln w="9360">
            <a:noFill/>
          </a:ln>
        </p:spPr>
      </p:pic>
      <p:pic>
        <p:nvPicPr>
          <p:cNvPr id="142" name="Picture 11"/>
          <p:cNvPicPr/>
          <p:nvPr/>
        </p:nvPicPr>
        <p:blipFill>
          <a:blip r:embed="rId4"/>
          <a:stretch/>
        </p:blipFill>
        <p:spPr>
          <a:xfrm>
            <a:off x="5072040" y="2928960"/>
            <a:ext cx="1253880" cy="1226880"/>
          </a:xfrm>
          <a:prstGeom prst="rect">
            <a:avLst/>
          </a:prstGeom>
          <a:ln w="9360">
            <a:noFill/>
          </a:ln>
        </p:spPr>
      </p:pic>
      <p:pic>
        <p:nvPicPr>
          <p:cNvPr id="143" name="Picture 4"/>
          <p:cNvPicPr/>
          <p:nvPr/>
        </p:nvPicPr>
        <p:blipFill>
          <a:blip r:embed="rId5"/>
          <a:stretch/>
        </p:blipFill>
        <p:spPr>
          <a:xfrm>
            <a:off x="7572240" y="2928960"/>
            <a:ext cx="1515960" cy="1212480"/>
          </a:xfrm>
          <a:prstGeom prst="rect">
            <a:avLst/>
          </a:prstGeom>
          <a:ln w="9360">
            <a:noFill/>
          </a:ln>
        </p:spPr>
      </p:pic>
      <p:sp>
        <p:nvSpPr>
          <p:cNvPr id="144" name="CustomShape 3"/>
          <p:cNvSpPr/>
          <p:nvPr/>
        </p:nvSpPr>
        <p:spPr>
          <a:xfrm>
            <a:off x="357120" y="4500720"/>
            <a:ext cx="3570120" cy="1855440"/>
          </a:xfrm>
          <a:prstGeom prst="plaque">
            <a:avLst>
              <a:gd name="adj" fmla="val 16667"/>
            </a:avLst>
          </a:prstGeom>
          <a:ln>
            <a:solidFill>
              <a:srgbClr val="BE4B48"/>
            </a:solidFill>
            <a:rou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3200" b="1" strike="noStrike" spc="-1">
                <a:solidFill>
                  <a:srgbClr val="215968"/>
                </a:solidFill>
                <a:uFill>
                  <a:solidFill>
                    <a:srgbClr val="FFFFFF"/>
                  </a:solidFill>
                </a:uFill>
                <a:latin typeface="Bookman Old Style"/>
                <a:ea typeface="DejaVu Sans"/>
              </a:rPr>
              <a:t>100% занятость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5" name="CustomShape 4"/>
          <p:cNvSpPr/>
          <p:nvPr/>
        </p:nvSpPr>
        <p:spPr>
          <a:xfrm>
            <a:off x="5143680" y="4500720"/>
            <a:ext cx="3570120" cy="1855440"/>
          </a:xfrm>
          <a:prstGeom prst="plaque">
            <a:avLst>
              <a:gd name="adj" fmla="val 16667"/>
            </a:avLst>
          </a:prstGeom>
          <a:ln>
            <a:solidFill>
              <a:srgbClr val="46AAC4"/>
            </a:solidFill>
            <a:rou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3200" b="1" strike="noStrike" spc="-1">
                <a:solidFill>
                  <a:srgbClr val="215968"/>
                </a:solidFill>
                <a:uFill>
                  <a:solidFill>
                    <a:srgbClr val="FFFFFF"/>
                  </a:solidFill>
                </a:uFill>
                <a:latin typeface="Bookman Old Style"/>
                <a:ea typeface="DejaVu Sans"/>
              </a:rPr>
              <a:t>Безработица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kern="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Население страны</a:t>
            </a:r>
          </a:p>
        </p:txBody>
      </p:sp>
      <p:cxnSp>
        <p:nvCxnSpPr>
          <p:cNvPr id="4" name="Прямая со стрелкой 3"/>
          <p:cNvCxnSpPr>
            <a:stCxn id="2" idx="2"/>
          </p:cNvCxnSpPr>
          <p:nvPr/>
        </p:nvCxnSpPr>
        <p:spPr>
          <a:xfrm rot="5400000">
            <a:off x="2851944" y="351632"/>
            <a:ext cx="654050" cy="27860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>
            <a:stCxn id="2" idx="2"/>
          </p:cNvCxnSpPr>
          <p:nvPr/>
        </p:nvCxnSpPr>
        <p:spPr>
          <a:xfrm rot="16200000" flipH="1">
            <a:off x="5638007" y="351631"/>
            <a:ext cx="654050" cy="27860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1" name="Багетная рамка 10"/>
          <p:cNvSpPr/>
          <p:nvPr/>
        </p:nvSpPr>
        <p:spPr>
          <a:xfrm>
            <a:off x="428625" y="2214563"/>
            <a:ext cx="3643313" cy="1071562"/>
          </a:xfrm>
          <a:prstGeom prst="beve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Трудоспособные граждане</a:t>
            </a:r>
          </a:p>
        </p:txBody>
      </p:sp>
      <p:sp>
        <p:nvSpPr>
          <p:cNvPr id="12" name="Багетная рамка 11"/>
          <p:cNvSpPr/>
          <p:nvPr/>
        </p:nvSpPr>
        <p:spPr>
          <a:xfrm>
            <a:off x="4929188" y="2214563"/>
            <a:ext cx="3714750" cy="1071562"/>
          </a:xfrm>
          <a:prstGeom prst="beve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Нетрудоспособные  граждане</a:t>
            </a:r>
          </a:p>
        </p:txBody>
      </p:sp>
      <p:sp>
        <p:nvSpPr>
          <p:cNvPr id="14" name="Прямоугольник с одним скругленным углом 13"/>
          <p:cNvSpPr/>
          <p:nvPr/>
        </p:nvSpPr>
        <p:spPr>
          <a:xfrm>
            <a:off x="428625" y="3429000"/>
            <a:ext cx="3714750" cy="1000125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b="1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Занятые </a:t>
            </a:r>
            <a:r>
              <a:rPr lang="ru-RU" sz="22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(трудоспособные, имеющие работу)</a:t>
            </a:r>
          </a:p>
        </p:txBody>
      </p:sp>
      <p:sp>
        <p:nvSpPr>
          <p:cNvPr id="15" name="Прямоугольник с одним скругленным углом 14"/>
          <p:cNvSpPr/>
          <p:nvPr/>
        </p:nvSpPr>
        <p:spPr>
          <a:xfrm>
            <a:off x="428625" y="4500563"/>
            <a:ext cx="3714750" cy="1214437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100" b="1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Безработные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1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(трудоспособные, не имеющие работу, но стремятся найти)</a:t>
            </a:r>
          </a:p>
        </p:txBody>
      </p:sp>
      <p:sp>
        <p:nvSpPr>
          <p:cNvPr id="17" name="Прямоугольник с одним скругленным углом 16"/>
          <p:cNvSpPr/>
          <p:nvPr/>
        </p:nvSpPr>
        <p:spPr>
          <a:xfrm>
            <a:off x="4929188" y="3429000"/>
            <a:ext cx="3714750" cy="2714625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fontAlgn="auto">
              <a:spcBef>
                <a:spcPct val="5000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2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 до 16 лет,</a:t>
            </a:r>
          </a:p>
          <a:p>
            <a:pPr marL="342900" indent="-342900" fontAlgn="auto">
              <a:spcBef>
                <a:spcPct val="5000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2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пенсионеры  (мужчины старше 60 лет,  женщины  старше 55 лет),</a:t>
            </a:r>
          </a:p>
          <a:p>
            <a:pPr marL="342900" indent="-342900" fontAlgn="auto">
              <a:spcBef>
                <a:spcPct val="5000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2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инвалиды.</a:t>
            </a:r>
          </a:p>
        </p:txBody>
      </p:sp>
      <p:sp>
        <p:nvSpPr>
          <p:cNvPr id="19" name="Прямоугольник с одним скругленным углом 18"/>
          <p:cNvSpPr/>
          <p:nvPr/>
        </p:nvSpPr>
        <p:spPr>
          <a:xfrm>
            <a:off x="214313" y="5786438"/>
            <a:ext cx="4429125" cy="857250"/>
          </a:xfrm>
          <a:prstGeom prst="round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Добровольно незанятые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12" grpId="0" animBg="1"/>
      <p:bldP spid="14" grpId="0" animBg="1"/>
      <p:bldP spid="15" grpId="0" animBg="1"/>
      <p:bldP spid="17" grpId="0" animBg="1"/>
      <p:bldP spid="1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612845"/>
            <a:ext cx="707236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а)программист, работающий мастером производственного участка на </a:t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заводе, уволился по собственному желанию и ищет работу по </a:t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специальности </a:t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б)металлург уволился, т.к. не может больше работать по состоянию здоровья</a:t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в)балерина, ушла на заслуженный отдых в возрасте 38 лет</a:t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г)женщина, находящаяся в декретном отпуске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Д)Петя Васечкин,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15-ти лет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CustomShape 1"/>
          <p:cNvSpPr/>
          <p:nvPr/>
        </p:nvSpPr>
        <p:spPr>
          <a:xfrm>
            <a:off x="1037160" y="288000"/>
            <a:ext cx="7097400" cy="1125360"/>
          </a:xfrm>
          <a:prstGeom prst="rect">
            <a:avLst/>
          </a:prstGeom>
          <a:ln>
            <a:solidFill>
              <a:srgbClr val="2F2F98"/>
            </a:solidFill>
            <a:rou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4400" b="1" i="1" strike="noStrike" spc="-1">
                <a:solidFill>
                  <a:srgbClr val="1A1A4D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Причины безработицы. </a:t>
            </a:r>
            <a:r>
              <a:rPr lang="ru-RU" sz="3200" b="1" i="1" strike="noStrike" spc="-1">
                <a:solidFill>
                  <a:srgbClr val="1A1A4D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6" name="CustomShape 2"/>
          <p:cNvSpPr/>
          <p:nvPr/>
        </p:nvSpPr>
        <p:spPr>
          <a:xfrm>
            <a:off x="1154880" y="2107440"/>
            <a:ext cx="3606840" cy="1717560"/>
          </a:xfrm>
          <a:prstGeom prst="rect">
            <a:avLst/>
          </a:prstGeom>
          <a:solidFill>
            <a:schemeClr val="accent2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10520" tIns="110520" rIns="110520" bIns="110520" anchor="ctr"/>
          <a:lstStyle/>
          <a:p>
            <a:pPr algn="ctr">
              <a:lnSpc>
                <a:spcPct val="90000"/>
              </a:lnSpc>
            </a:pPr>
            <a:r>
              <a:rPr lang="ru-RU" sz="29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Изменение потребительского спроса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7" name="CustomShape 3"/>
          <p:cNvSpPr/>
          <p:nvPr/>
        </p:nvSpPr>
        <p:spPr>
          <a:xfrm>
            <a:off x="5013720" y="2088000"/>
            <a:ext cx="3259800" cy="1756800"/>
          </a:xfrm>
          <a:prstGeom prst="rect">
            <a:avLst/>
          </a:prstGeom>
          <a:solidFill>
            <a:schemeClr val="accent2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10520" tIns="110520" rIns="110520" bIns="110520" anchor="ctr"/>
          <a:lstStyle/>
          <a:p>
            <a:pPr algn="ctr">
              <a:lnSpc>
                <a:spcPct val="90000"/>
              </a:lnSpc>
            </a:pPr>
            <a:r>
              <a:rPr lang="ru-RU" sz="29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Поиск и ожидание работы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8" name="CustomShape 4"/>
          <p:cNvSpPr/>
          <p:nvPr/>
        </p:nvSpPr>
        <p:spPr>
          <a:xfrm>
            <a:off x="714240" y="4096440"/>
            <a:ext cx="2498400" cy="1498320"/>
          </a:xfrm>
          <a:prstGeom prst="rect">
            <a:avLst/>
          </a:prstGeom>
          <a:solidFill>
            <a:schemeClr val="accent2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10520" tIns="110520" rIns="110520" bIns="110520" anchor="ctr"/>
          <a:lstStyle/>
          <a:p>
            <a:pPr algn="ctr">
              <a:lnSpc>
                <a:spcPct val="90000"/>
              </a:lnSpc>
            </a:pPr>
            <a:r>
              <a:rPr lang="ru-RU" sz="29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Спад производства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9" name="CustomShape 5"/>
          <p:cNvSpPr/>
          <p:nvPr/>
        </p:nvSpPr>
        <p:spPr>
          <a:xfrm>
            <a:off x="3464640" y="4096440"/>
            <a:ext cx="2498400" cy="1498320"/>
          </a:xfrm>
          <a:prstGeom prst="rect">
            <a:avLst/>
          </a:prstGeom>
          <a:solidFill>
            <a:schemeClr val="accent2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10520" tIns="110520" rIns="110520" bIns="110520" anchor="ctr"/>
          <a:lstStyle/>
          <a:p>
            <a:pPr algn="ctr">
              <a:lnSpc>
                <a:spcPct val="90000"/>
              </a:lnSpc>
            </a:pPr>
            <a:r>
              <a:rPr lang="ru-RU" sz="29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Сезонный спад производства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0" name="CustomShape 6"/>
          <p:cNvSpPr/>
          <p:nvPr/>
        </p:nvSpPr>
        <p:spPr>
          <a:xfrm>
            <a:off x="6215040" y="4096440"/>
            <a:ext cx="2498400" cy="1498320"/>
          </a:xfrm>
          <a:prstGeom prst="rect">
            <a:avLst/>
          </a:prstGeom>
          <a:solidFill>
            <a:schemeClr val="accent2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10520" tIns="110520" rIns="110520" bIns="110520" anchor="ctr"/>
          <a:lstStyle/>
          <a:p>
            <a:pPr algn="ctr">
              <a:lnSpc>
                <a:spcPct val="90000"/>
              </a:lnSpc>
            </a:pPr>
            <a:r>
              <a:rPr lang="ru-RU" sz="29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Внедрение новых технологий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/>
        </p:nvSpPr>
        <p:spPr>
          <a:xfrm>
            <a:off x="864000" y="-29520"/>
            <a:ext cx="7770600" cy="1468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r>
              <a:rPr lang="ru-R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Экономическая разминка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5" name="CustomShape 2"/>
          <p:cNvSpPr/>
          <p:nvPr/>
        </p:nvSpPr>
        <p:spPr>
          <a:xfrm>
            <a:off x="457200" y="1604520"/>
            <a:ext cx="8227800" cy="3975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ru-RU" sz="6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Люди ходят на базар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6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Там дешевле весь </a:t>
            </a:r>
            <a:r>
              <a:rPr lang="ru-RU" sz="5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...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CustomShape 1"/>
          <p:cNvSpPr/>
          <p:nvPr/>
        </p:nvSpPr>
        <p:spPr>
          <a:xfrm>
            <a:off x="1296000" y="72000"/>
            <a:ext cx="7770600" cy="1468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Виды безработицы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2" name="CustomShape 2"/>
          <p:cNvSpPr/>
          <p:nvPr/>
        </p:nvSpPr>
        <p:spPr>
          <a:xfrm>
            <a:off x="457200" y="1604520"/>
            <a:ext cx="8227800" cy="3975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3" name="CustomShape 3"/>
          <p:cNvSpPr/>
          <p:nvPr/>
        </p:nvSpPr>
        <p:spPr>
          <a:xfrm>
            <a:off x="936000" y="1800000"/>
            <a:ext cx="1582560" cy="93456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4" name="CustomShape 4"/>
          <p:cNvSpPr/>
          <p:nvPr/>
        </p:nvSpPr>
        <p:spPr>
          <a:xfrm>
            <a:off x="2776320" y="1793520"/>
            <a:ext cx="1614240" cy="9410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5" name="CustomShape 5"/>
          <p:cNvSpPr/>
          <p:nvPr/>
        </p:nvSpPr>
        <p:spPr>
          <a:xfrm>
            <a:off x="4824000" y="1800000"/>
            <a:ext cx="1654560" cy="93456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6" name="CustomShape 6"/>
          <p:cNvSpPr/>
          <p:nvPr/>
        </p:nvSpPr>
        <p:spPr>
          <a:xfrm>
            <a:off x="6840000" y="1800000"/>
            <a:ext cx="1654560" cy="93456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7" name="Line 7"/>
          <p:cNvSpPr/>
          <p:nvPr/>
        </p:nvSpPr>
        <p:spPr>
          <a:xfrm flipH="1">
            <a:off x="1872000" y="1152000"/>
            <a:ext cx="1368000" cy="64800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8" name="Line 8"/>
          <p:cNvSpPr/>
          <p:nvPr/>
        </p:nvSpPr>
        <p:spPr>
          <a:xfrm>
            <a:off x="3600000" y="1224000"/>
            <a:ext cx="360" cy="56952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9" name="Line 9"/>
          <p:cNvSpPr/>
          <p:nvPr/>
        </p:nvSpPr>
        <p:spPr>
          <a:xfrm>
            <a:off x="5616000" y="1224000"/>
            <a:ext cx="360" cy="57600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0" name="Line 10"/>
          <p:cNvSpPr/>
          <p:nvPr/>
        </p:nvSpPr>
        <p:spPr>
          <a:xfrm>
            <a:off x="6984000" y="1224000"/>
            <a:ext cx="792000" cy="57600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1" name="CustomShape 11"/>
          <p:cNvSpPr/>
          <p:nvPr/>
        </p:nvSpPr>
        <p:spPr>
          <a:xfrm>
            <a:off x="936000" y="3096000"/>
            <a:ext cx="1582560" cy="2662560"/>
          </a:xfrm>
          <a:prstGeom prst="flowChartProcess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marL="216000" indent="-214560" algn="ctr">
              <a:lnSpc>
                <a:spcPct val="100000"/>
              </a:lnSpc>
            </a:pPr>
            <a:r>
              <a:rPr lang="ru-RU" sz="1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Сущность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4560" algn="ctr">
              <a:lnSpc>
                <a:spcPct val="100000"/>
              </a:lnSpc>
            </a:pPr>
            <a:r>
              <a:rPr lang="ru-RU" sz="1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4560" algn="ctr">
              <a:lnSpc>
                <a:spcPct val="100000"/>
              </a:lnSpc>
            </a:pPr>
            <a:r>
              <a:rPr lang="ru-RU" sz="1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4560" algn="ctr">
              <a:lnSpc>
                <a:spcPct val="100000"/>
              </a:lnSpc>
            </a:pPr>
            <a:r>
              <a:rPr lang="ru-RU" sz="1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4560" algn="ctr">
              <a:lnSpc>
                <a:spcPct val="100000"/>
              </a:lnSpc>
            </a:pPr>
            <a:r>
              <a:rPr lang="ru-RU" sz="1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4560" algn="ctr">
              <a:lnSpc>
                <a:spcPct val="100000"/>
              </a:lnSpc>
            </a:pPr>
            <a:r>
              <a:rPr lang="ru-RU" sz="1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4560" algn="ctr">
              <a:lnSpc>
                <a:spcPct val="100000"/>
              </a:lnSpc>
            </a:pPr>
            <a:r>
              <a:rPr lang="ru-RU" sz="1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4560" algn="ctr">
              <a:lnSpc>
                <a:spcPct val="100000"/>
              </a:lnSpc>
            </a:pPr>
            <a:r>
              <a:rPr lang="ru-RU" sz="1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4560" algn="ctr">
              <a:lnSpc>
                <a:spcPct val="100000"/>
              </a:lnSpc>
            </a:pPr>
            <a:r>
              <a:rPr lang="ru-RU" sz="1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пример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2" name="CustomShape 12"/>
          <p:cNvSpPr/>
          <p:nvPr/>
        </p:nvSpPr>
        <p:spPr>
          <a:xfrm>
            <a:off x="2808000" y="3096000"/>
            <a:ext cx="1582560" cy="2662560"/>
          </a:xfrm>
          <a:prstGeom prst="flowChartProcess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1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Сущность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пример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3" name="CustomShape 13"/>
          <p:cNvSpPr/>
          <p:nvPr/>
        </p:nvSpPr>
        <p:spPr>
          <a:xfrm>
            <a:off x="4824000" y="3096000"/>
            <a:ext cx="1654560" cy="2662560"/>
          </a:xfrm>
          <a:prstGeom prst="flowChartProcess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1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Сущность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пример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4" name="CustomShape 14"/>
          <p:cNvSpPr/>
          <p:nvPr/>
        </p:nvSpPr>
        <p:spPr>
          <a:xfrm>
            <a:off x="6840000" y="3096000"/>
            <a:ext cx="1654560" cy="2662560"/>
          </a:xfrm>
          <a:prstGeom prst="flowChartProcess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1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Сущность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пример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5" name="Line 15"/>
          <p:cNvSpPr/>
          <p:nvPr/>
        </p:nvSpPr>
        <p:spPr>
          <a:xfrm>
            <a:off x="1728000" y="2736000"/>
            <a:ext cx="360" cy="3600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6" name="Line 16"/>
          <p:cNvSpPr/>
          <p:nvPr/>
        </p:nvSpPr>
        <p:spPr>
          <a:xfrm>
            <a:off x="3528000" y="2736000"/>
            <a:ext cx="360" cy="3600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7" name="Line 17"/>
          <p:cNvSpPr/>
          <p:nvPr/>
        </p:nvSpPr>
        <p:spPr>
          <a:xfrm>
            <a:off x="5688000" y="2736000"/>
            <a:ext cx="360" cy="3600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8" name="Line 18"/>
          <p:cNvSpPr/>
          <p:nvPr/>
        </p:nvSpPr>
        <p:spPr>
          <a:xfrm>
            <a:off x="7632000" y="2760840"/>
            <a:ext cx="360" cy="33516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9" name="Line 19"/>
          <p:cNvSpPr/>
          <p:nvPr/>
        </p:nvSpPr>
        <p:spPr>
          <a:xfrm>
            <a:off x="936000" y="5112000"/>
            <a:ext cx="1584000" cy="36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0" name="Line 20"/>
          <p:cNvSpPr/>
          <p:nvPr/>
        </p:nvSpPr>
        <p:spPr>
          <a:xfrm>
            <a:off x="2808000" y="5112000"/>
            <a:ext cx="1584000" cy="36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1" name="Line 21"/>
          <p:cNvSpPr/>
          <p:nvPr/>
        </p:nvSpPr>
        <p:spPr>
          <a:xfrm>
            <a:off x="4824000" y="5112000"/>
            <a:ext cx="1656000" cy="36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2" name="Line 22"/>
          <p:cNvSpPr/>
          <p:nvPr/>
        </p:nvSpPr>
        <p:spPr>
          <a:xfrm>
            <a:off x="6840000" y="5112000"/>
            <a:ext cx="1656000" cy="36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CustomShape 1"/>
          <p:cNvSpPr/>
          <p:nvPr/>
        </p:nvSpPr>
        <p:spPr>
          <a:xfrm>
            <a:off x="1296000" y="72000"/>
            <a:ext cx="7770600" cy="1468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Виды безработицы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4" name="CustomShape 2"/>
          <p:cNvSpPr/>
          <p:nvPr/>
        </p:nvSpPr>
        <p:spPr>
          <a:xfrm>
            <a:off x="457200" y="1604520"/>
            <a:ext cx="8227800" cy="3975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5" name="CustomShape 3"/>
          <p:cNvSpPr/>
          <p:nvPr/>
        </p:nvSpPr>
        <p:spPr>
          <a:xfrm>
            <a:off x="936000" y="1800000"/>
            <a:ext cx="1582560" cy="93456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1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сезонная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6" name="CustomShape 4"/>
          <p:cNvSpPr/>
          <p:nvPr/>
        </p:nvSpPr>
        <p:spPr>
          <a:xfrm>
            <a:off x="2776320" y="1793520"/>
            <a:ext cx="1614240" cy="9410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1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структурная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7" name="CustomShape 5"/>
          <p:cNvSpPr/>
          <p:nvPr/>
        </p:nvSpPr>
        <p:spPr>
          <a:xfrm>
            <a:off x="4824000" y="1800000"/>
            <a:ext cx="1654560" cy="93456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1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циклическая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8" name="CustomShape 6"/>
          <p:cNvSpPr/>
          <p:nvPr/>
        </p:nvSpPr>
        <p:spPr>
          <a:xfrm>
            <a:off x="6840000" y="1800000"/>
            <a:ext cx="1654560" cy="93456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1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фрикционная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9" name="Line 7"/>
          <p:cNvSpPr/>
          <p:nvPr/>
        </p:nvSpPr>
        <p:spPr>
          <a:xfrm flipH="1">
            <a:off x="1872000" y="1152000"/>
            <a:ext cx="1368000" cy="64800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0" name="Line 8"/>
          <p:cNvSpPr/>
          <p:nvPr/>
        </p:nvSpPr>
        <p:spPr>
          <a:xfrm>
            <a:off x="3600000" y="1224000"/>
            <a:ext cx="360" cy="56952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1" name="Line 9"/>
          <p:cNvSpPr/>
          <p:nvPr/>
        </p:nvSpPr>
        <p:spPr>
          <a:xfrm>
            <a:off x="5616000" y="1224000"/>
            <a:ext cx="360" cy="57600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2" name="Line 10"/>
          <p:cNvSpPr/>
          <p:nvPr/>
        </p:nvSpPr>
        <p:spPr>
          <a:xfrm>
            <a:off x="6984000" y="1224000"/>
            <a:ext cx="792000" cy="57600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3" name="CustomShape 11"/>
          <p:cNvSpPr/>
          <p:nvPr/>
        </p:nvSpPr>
        <p:spPr>
          <a:xfrm>
            <a:off x="936000" y="3096000"/>
            <a:ext cx="1582560" cy="2662560"/>
          </a:xfrm>
          <a:prstGeom prst="flowChartProcess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marL="216000" indent="-214560" algn="ctr">
              <a:lnSpc>
                <a:spcPct val="100000"/>
              </a:lnSpc>
            </a:pPr>
            <a:r>
              <a:rPr lang="ru-RU" sz="1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Сущность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4560" algn="ctr">
              <a:lnSpc>
                <a:spcPct val="100000"/>
              </a:lnSpc>
            </a:pPr>
            <a:r>
              <a:rPr lang="ru-RU" sz="1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4560" algn="ctr">
              <a:lnSpc>
                <a:spcPct val="100000"/>
              </a:lnSpc>
            </a:pPr>
            <a:r>
              <a:rPr lang="ru-RU" sz="1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4560" algn="ctr">
              <a:lnSpc>
                <a:spcPct val="100000"/>
              </a:lnSpc>
            </a:pPr>
            <a:r>
              <a:rPr lang="ru-RU" sz="1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4560" algn="ctr">
              <a:lnSpc>
                <a:spcPct val="100000"/>
              </a:lnSpc>
            </a:pPr>
            <a:r>
              <a:rPr lang="ru-RU" sz="1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4560" algn="ctr">
              <a:lnSpc>
                <a:spcPct val="100000"/>
              </a:lnSpc>
            </a:pPr>
            <a:r>
              <a:rPr lang="ru-RU" sz="1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4560" algn="ctr">
              <a:lnSpc>
                <a:spcPct val="100000"/>
              </a:lnSpc>
            </a:pPr>
            <a:r>
              <a:rPr lang="ru-RU" sz="1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4560" algn="ctr">
              <a:lnSpc>
                <a:spcPct val="100000"/>
              </a:lnSpc>
            </a:pPr>
            <a:r>
              <a:rPr lang="ru-RU" sz="1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4560" algn="ctr">
              <a:lnSpc>
                <a:spcPct val="100000"/>
              </a:lnSpc>
            </a:pPr>
            <a:r>
              <a:rPr lang="ru-RU" sz="1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Пример: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4560" algn="ctr">
              <a:lnSpc>
                <a:spcPct val="100000"/>
              </a:lnSpc>
            </a:pPr>
            <a:r>
              <a:rPr lang="ru-RU" sz="1800" b="1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3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4" name="CustomShape 12"/>
          <p:cNvSpPr/>
          <p:nvPr/>
        </p:nvSpPr>
        <p:spPr>
          <a:xfrm>
            <a:off x="2808000" y="3096000"/>
            <a:ext cx="1582560" cy="2662560"/>
          </a:xfrm>
          <a:prstGeom prst="flowChartProcess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1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Сущность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Пример: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800" b="1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1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5" name="CustomShape 13"/>
          <p:cNvSpPr/>
          <p:nvPr/>
        </p:nvSpPr>
        <p:spPr>
          <a:xfrm>
            <a:off x="4824000" y="3096000"/>
            <a:ext cx="1654560" cy="2662560"/>
          </a:xfrm>
          <a:prstGeom prst="flowChartProcess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1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Сущность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Пример: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800" b="1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2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6" name="CustomShape 14"/>
          <p:cNvSpPr/>
          <p:nvPr/>
        </p:nvSpPr>
        <p:spPr>
          <a:xfrm>
            <a:off x="6840000" y="3096000"/>
            <a:ext cx="1654560" cy="2662560"/>
          </a:xfrm>
          <a:prstGeom prst="flowChartProcess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1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Сущность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Пример: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800" b="1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4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7" name="Line 15"/>
          <p:cNvSpPr/>
          <p:nvPr/>
        </p:nvSpPr>
        <p:spPr>
          <a:xfrm>
            <a:off x="1728000" y="2736000"/>
            <a:ext cx="360" cy="3600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8" name="Line 16"/>
          <p:cNvSpPr/>
          <p:nvPr/>
        </p:nvSpPr>
        <p:spPr>
          <a:xfrm>
            <a:off x="3528000" y="2736000"/>
            <a:ext cx="360" cy="3600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9" name="Line 17"/>
          <p:cNvSpPr/>
          <p:nvPr/>
        </p:nvSpPr>
        <p:spPr>
          <a:xfrm>
            <a:off x="5688000" y="2736000"/>
            <a:ext cx="360" cy="3600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0" name="Line 18"/>
          <p:cNvSpPr/>
          <p:nvPr/>
        </p:nvSpPr>
        <p:spPr>
          <a:xfrm>
            <a:off x="7632000" y="2760840"/>
            <a:ext cx="360" cy="33516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1" name="Line 19"/>
          <p:cNvSpPr/>
          <p:nvPr/>
        </p:nvSpPr>
        <p:spPr>
          <a:xfrm>
            <a:off x="936000" y="5112000"/>
            <a:ext cx="1584000" cy="36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2" name="Line 20"/>
          <p:cNvSpPr/>
          <p:nvPr/>
        </p:nvSpPr>
        <p:spPr>
          <a:xfrm>
            <a:off x="2808000" y="5112000"/>
            <a:ext cx="1584000" cy="36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3" name="Line 21"/>
          <p:cNvSpPr/>
          <p:nvPr/>
        </p:nvSpPr>
        <p:spPr>
          <a:xfrm>
            <a:off x="4824000" y="5112000"/>
            <a:ext cx="1656000" cy="36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4" name="Line 22"/>
          <p:cNvSpPr/>
          <p:nvPr/>
        </p:nvSpPr>
        <p:spPr>
          <a:xfrm>
            <a:off x="6840000" y="5112000"/>
            <a:ext cx="1656000" cy="36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987675" y="2735263"/>
            <a:ext cx="3095625" cy="14859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627" name="Rectangle 4"/>
          <p:cNvSpPr>
            <a:spLocks noChangeArrowheads="1"/>
          </p:cNvSpPr>
          <p:nvPr/>
        </p:nvSpPr>
        <p:spPr bwMode="auto">
          <a:xfrm>
            <a:off x="2987675" y="2857500"/>
            <a:ext cx="30956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3200" b="1">
                <a:solidFill>
                  <a:srgbClr val="FF0000"/>
                </a:solidFill>
              </a:rPr>
              <a:t>последствия</a:t>
            </a:r>
          </a:p>
          <a:p>
            <a:pPr algn="ctr"/>
            <a:r>
              <a:rPr lang="ru-RU" altLang="ru-RU" sz="3200" b="1">
                <a:solidFill>
                  <a:srgbClr val="FF0000"/>
                </a:solidFill>
              </a:rPr>
              <a:t>безработицы</a:t>
            </a:r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271463" y="44450"/>
            <a:ext cx="3095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000" b="1"/>
              <a:t>Расходы государства на выплату пособий</a:t>
            </a:r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5730875" y="44450"/>
            <a:ext cx="30956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altLang="ru-RU" sz="2000" b="1"/>
              <a:t>Снижение объёмов производства товаров и услуг</a:t>
            </a:r>
          </a:p>
        </p:txBody>
      </p:sp>
      <p:sp>
        <p:nvSpPr>
          <p:cNvPr id="44039" name="Rectangle 7"/>
          <p:cNvSpPr>
            <a:spLocks noChangeArrowheads="1"/>
          </p:cNvSpPr>
          <p:nvPr/>
        </p:nvSpPr>
        <p:spPr bwMode="auto">
          <a:xfrm>
            <a:off x="6215063" y="2130425"/>
            <a:ext cx="3095625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000" b="1"/>
              <a:t>Снижение потребительского спроса</a:t>
            </a:r>
          </a:p>
        </p:txBody>
      </p:sp>
      <p:sp>
        <p:nvSpPr>
          <p:cNvPr id="26631" name="Rectangle 8"/>
          <p:cNvSpPr>
            <a:spLocks noChangeArrowheads="1"/>
          </p:cNvSpPr>
          <p:nvPr/>
        </p:nvSpPr>
        <p:spPr bwMode="auto">
          <a:xfrm>
            <a:off x="5999163" y="5489575"/>
            <a:ext cx="30956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altLang="ru-RU" sz="2000" b="1"/>
              <a:t>Понижение уровня благосостояния граждан</a:t>
            </a:r>
          </a:p>
        </p:txBody>
      </p:sp>
      <p:sp>
        <p:nvSpPr>
          <p:cNvPr id="26632" name="Rectangle 9"/>
          <p:cNvSpPr>
            <a:spLocks noChangeArrowheads="1"/>
          </p:cNvSpPr>
          <p:nvPr/>
        </p:nvSpPr>
        <p:spPr bwMode="auto">
          <a:xfrm>
            <a:off x="-33338" y="4856163"/>
            <a:ext cx="3095626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000" b="1"/>
              <a:t>Психологические расстройства</a:t>
            </a:r>
          </a:p>
        </p:txBody>
      </p:sp>
      <p:sp>
        <p:nvSpPr>
          <p:cNvPr id="26633" name="Rectangle 10"/>
          <p:cNvSpPr>
            <a:spLocks noChangeArrowheads="1"/>
          </p:cNvSpPr>
          <p:nvPr/>
        </p:nvSpPr>
        <p:spPr bwMode="auto">
          <a:xfrm>
            <a:off x="-160338" y="2565400"/>
            <a:ext cx="3095626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000" b="1"/>
              <a:t>Рост </a:t>
            </a:r>
          </a:p>
          <a:p>
            <a:pPr algn="ctr"/>
            <a:r>
              <a:rPr lang="ru-RU" altLang="ru-RU" sz="2000" b="1"/>
              <a:t>преступности</a:t>
            </a:r>
          </a:p>
        </p:txBody>
      </p:sp>
      <p:pic>
        <p:nvPicPr>
          <p:cNvPr id="26634" name="Picture 12" descr="Мафия СМИ. . Все о мафии и преступности. . Мафия как международная, преступная организация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2413" y="3273425"/>
            <a:ext cx="1235075" cy="131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5" name="Picture 16" descr="Что повлияет на инфляцию в 2013 году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75463" y="3144838"/>
            <a:ext cx="2195512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6" name="Picture 18" descr="Ухудшение экономической ситуации заметили 80% россиян - Интерфакс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3263" y="773113"/>
            <a:ext cx="1890712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Прямая со стрелкой 3"/>
          <p:cNvCxnSpPr/>
          <p:nvPr/>
        </p:nvCxnSpPr>
        <p:spPr>
          <a:xfrm flipH="1" flipV="1">
            <a:off x="2667000" y="1990725"/>
            <a:ext cx="792163" cy="612775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5086350" y="2039938"/>
            <a:ext cx="855663" cy="647700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6113463" y="3273425"/>
            <a:ext cx="661987" cy="225425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5399088" y="4333875"/>
            <a:ext cx="384175" cy="814388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>
            <a:off x="2771775" y="4341813"/>
            <a:ext cx="881063" cy="671512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 flipV="1">
            <a:off x="2268538" y="3478213"/>
            <a:ext cx="666750" cy="36512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643" name="Picture 20" descr="Карикатура: Бедность, Дружинин Валентин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33888" y="5318125"/>
            <a:ext cx="2132012" cy="141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4" name="Picture 22" descr="Интересное &quot; Страница 69 &quot; Свалка отборных новостей!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0650" y="5564188"/>
            <a:ext cx="149860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5" name="Picture 24" descr="МУП &quot;Благоустройство&quot; перевело деньги костромичей на счет в шотландском банке - KO44.RU - Информационный портал Костромы и Костр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92163" y="773113"/>
            <a:ext cx="1809750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Группа 25"/>
          <p:cNvGrpSpPr>
            <a:grpSpLocks/>
          </p:cNvGrpSpPr>
          <p:nvPr/>
        </p:nvGrpSpPr>
        <p:grpSpPr bwMode="auto">
          <a:xfrm>
            <a:off x="6542088" y="5173663"/>
            <a:ext cx="2528887" cy="1404937"/>
            <a:chOff x="6566527" y="5318354"/>
            <a:chExt cx="2528167" cy="1405197"/>
          </a:xfrm>
        </p:grpSpPr>
        <p:sp>
          <p:nvSpPr>
            <p:cNvPr id="23" name="Прямоугольник 22"/>
            <p:cNvSpPr/>
            <p:nvPr/>
          </p:nvSpPr>
          <p:spPr>
            <a:xfrm>
              <a:off x="6566527" y="5318354"/>
              <a:ext cx="2528167" cy="1405197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7744118" y="5535883"/>
              <a:ext cx="607839" cy="92250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dirty="0">
                  <a:ln w="12700">
                    <a:noFill/>
                    <a:prstDash val="solid"/>
                  </a:ln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?</a:t>
              </a:r>
            </a:p>
          </p:txBody>
        </p:sp>
      </p:grpSp>
      <p:grpSp>
        <p:nvGrpSpPr>
          <p:cNvPr id="5" name="Группа 28"/>
          <p:cNvGrpSpPr>
            <a:grpSpLocks/>
          </p:cNvGrpSpPr>
          <p:nvPr/>
        </p:nvGrpSpPr>
        <p:grpSpPr bwMode="auto">
          <a:xfrm>
            <a:off x="0" y="2430463"/>
            <a:ext cx="2401888" cy="1706562"/>
            <a:chOff x="0" y="2431163"/>
            <a:chExt cx="2401319" cy="1705143"/>
          </a:xfrm>
        </p:grpSpPr>
        <p:sp>
          <p:nvSpPr>
            <p:cNvPr id="40" name="Прямоугольник 39"/>
            <p:cNvSpPr/>
            <p:nvPr/>
          </p:nvSpPr>
          <p:spPr>
            <a:xfrm>
              <a:off x="0" y="2431163"/>
              <a:ext cx="2401319" cy="781986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1503007" y="3213149"/>
              <a:ext cx="607868" cy="92315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dirty="0">
                  <a:ln w="12700">
                    <a:noFill/>
                    <a:prstDash val="solid"/>
                  </a:ln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?</a:t>
              </a:r>
            </a:p>
          </p:txBody>
        </p:sp>
      </p:grpSp>
      <p:grpSp>
        <p:nvGrpSpPr>
          <p:cNvPr id="6" name="Группа 27"/>
          <p:cNvGrpSpPr>
            <a:grpSpLocks/>
          </p:cNvGrpSpPr>
          <p:nvPr/>
        </p:nvGrpSpPr>
        <p:grpSpPr bwMode="auto">
          <a:xfrm>
            <a:off x="225425" y="4783138"/>
            <a:ext cx="2401888" cy="1722437"/>
            <a:chOff x="133376" y="4782385"/>
            <a:chExt cx="2401319" cy="1722397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133376" y="4782385"/>
              <a:ext cx="2401319" cy="781032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1660189" y="5580878"/>
              <a:ext cx="607869" cy="92390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dirty="0">
                  <a:ln w="12700">
                    <a:noFill/>
                    <a:prstDash val="solid"/>
                  </a:ln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?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7" grpId="0" autoUpdateAnimBg="0"/>
      <p:bldP spid="44038" grpId="0" autoUpdateAnimBg="0"/>
      <p:bldP spid="44039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CustomShape 1"/>
          <p:cNvSpPr/>
          <p:nvPr/>
        </p:nvSpPr>
        <p:spPr>
          <a:xfrm>
            <a:off x="1042920" y="194040"/>
            <a:ext cx="7058160" cy="1373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/>
          <a:lstStyle/>
          <a:p>
            <a:pPr algn="ctr"/>
            <a:r>
              <a:rPr lang="ru-RU" sz="2800" b="1" strike="noStrike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Роль государства в обеспечении занятости населения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ru-RU" sz="2800" b="1" strike="noStrike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9" name="CustomShape 2"/>
          <p:cNvSpPr/>
          <p:nvPr/>
        </p:nvSpPr>
        <p:spPr>
          <a:xfrm>
            <a:off x="503280" y="1612800"/>
            <a:ext cx="8137440" cy="521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/>
          <a:lstStyle/>
          <a:p>
            <a:pPr marL="514080" indent="-514080">
              <a:lnSpc>
                <a:spcPct val="150000"/>
              </a:lnSpc>
              <a:buClr>
                <a:srgbClr val="000000"/>
              </a:buClr>
              <a:buFont typeface="Arial"/>
              <a:buAutoNum type="arabicPeriod"/>
            </a:pPr>
            <a:r>
              <a:rPr lang="ru-RU" sz="2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Создание условий для переподготовки, обучения и повышение квалификации работников.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14080" indent="-514080">
              <a:lnSpc>
                <a:spcPct val="150000"/>
              </a:lnSpc>
              <a:buClr>
                <a:srgbClr val="000000"/>
              </a:buClr>
              <a:buFont typeface="Arial"/>
              <a:buAutoNum type="arabicPeriod"/>
            </a:pPr>
            <a:r>
              <a:rPr lang="ru-RU" sz="2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Информирование граждан.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14080" indent="-514080">
              <a:lnSpc>
                <a:spcPct val="150000"/>
              </a:lnSpc>
              <a:buClr>
                <a:srgbClr val="000000"/>
              </a:buClr>
              <a:buFont typeface="Arial"/>
              <a:buAutoNum type="arabicPeriod"/>
            </a:pPr>
            <a:r>
              <a:rPr lang="ru-RU" sz="2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Программа поддержки малого предпринимательства.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14080" indent="-514080">
              <a:lnSpc>
                <a:spcPct val="150000"/>
              </a:lnSpc>
              <a:buClr>
                <a:srgbClr val="000000"/>
              </a:buClr>
            </a:pPr>
            <a:r>
              <a:rPr lang="ru-RU" sz="2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14080" indent="-514080"/>
            <a:r>
              <a:rPr lang="ru-RU" sz="2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14080" indent="-514080" algn="ctr"/>
            <a:r>
              <a:rPr lang="ru-RU" sz="2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7" name="Содержимое 2"/>
          <p:cNvSpPr>
            <a:spLocks noGrp="1"/>
          </p:cNvSpPr>
          <p:nvPr>
            <p:ph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dirty="0" smtClean="0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071538" y="2060575"/>
            <a:ext cx="2714644" cy="3455988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algn="ctr">
              <a:buFontTx/>
              <a:buAutoNum type="arabicPeriod"/>
              <a:defRPr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2,3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buFontTx/>
              <a:buAutoNum type="arabicPeriod"/>
              <a:defRPr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 marL="342900" indent="-342900" algn="ctr">
              <a:buFontTx/>
              <a:buAutoNum type="arabicPeriod"/>
              <a:defRPr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marL="342900" indent="-342900" algn="ctr">
              <a:buFontTx/>
              <a:buAutoNum type="arabicPeriod"/>
              <a:defRPr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 marL="342900" indent="-342900" algn="ctr">
              <a:buFontTx/>
              <a:buAutoNum type="arabicPeriod"/>
              <a:defRPr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marL="342900" indent="-342900" algn="ctr">
              <a:buFontTx/>
              <a:buAutoNum type="arabicPeriod"/>
              <a:defRPr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00113" y="333375"/>
            <a:ext cx="3028945" cy="13668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Ключ к тесту</a:t>
            </a:r>
            <a:endParaRPr lang="ru-RU" sz="4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43438" y="2071678"/>
            <a:ext cx="3500462" cy="34290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5-6 – «5»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 – «4»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3- «3»</a:t>
            </a:r>
          </a:p>
          <a:p>
            <a:pPr algn="ctr"/>
            <a:r>
              <a:rPr lang="ru-RU" sz="3200" b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0-2 – «2»</a:t>
            </a:r>
            <a:endParaRPr lang="ru-RU" sz="32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643438" y="285728"/>
            <a:ext cx="3571900" cy="15001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Критерии оценивания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CustomShape 1"/>
          <p:cNvSpPr/>
          <p:nvPr/>
        </p:nvSpPr>
        <p:spPr>
          <a:xfrm>
            <a:off x="2000160" y="274680"/>
            <a:ext cx="6356160" cy="1141200"/>
          </a:xfrm>
          <a:prstGeom prst="rect">
            <a:avLst/>
          </a:prstGeom>
          <a:gradFill>
            <a:gsLst>
              <a:gs pos="0">
                <a:srgbClr val="D9CAEE"/>
              </a:gs>
              <a:gs pos="100000">
                <a:srgbClr val="F1EAF8"/>
              </a:gs>
            </a:gsLst>
            <a:lin ang="16200000"/>
          </a:gradFill>
          <a:ln w="9360">
            <a:solidFill>
              <a:srgbClr val="7D5FA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400" b="1" strike="noStrike" spc="-1">
                <a:solidFill>
                  <a:srgbClr val="9933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Задание на дом: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3" name="CustomShape 2"/>
          <p:cNvSpPr/>
          <p:nvPr/>
        </p:nvSpPr>
        <p:spPr>
          <a:xfrm>
            <a:off x="928800" y="2286000"/>
            <a:ext cx="4570200" cy="2855880"/>
          </a:xfrm>
          <a:prstGeom prst="rect">
            <a:avLst/>
          </a:prstGeom>
          <a:gradFill>
            <a:gsLst>
              <a:gs pos="0">
                <a:srgbClr val="E3FBC2"/>
              </a:gs>
              <a:gs pos="100000">
                <a:srgbClr val="F4FFE6"/>
              </a:gs>
            </a:gsLst>
            <a:lin ang="16200000"/>
          </a:gradFill>
          <a:ln w="9360">
            <a:solidFill>
              <a:srgbClr val="98B855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3080" indent="-341280" algn="ctr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280" algn="ctr">
              <a:lnSpc>
                <a:spcPct val="100000"/>
              </a:lnSpc>
            </a:pPr>
            <a:r>
              <a:rPr lang="ru-RU" sz="5400" b="1" strike="noStrike" spc="-1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П.21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280" algn="ctr">
              <a:lnSpc>
                <a:spcPct val="100000"/>
              </a:lnSpc>
            </a:pPr>
            <a:r>
              <a:rPr lang="ru-RU" sz="2800" b="1" i="1" strike="noStrike" spc="-1">
                <a:solidFill>
                  <a:srgbClr val="215968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вопросы устно, написать эссе  «Пожалуй нет ничего страшнее для человека, чем потерять работу»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54" name="Picture 4"/>
          <p:cNvPicPr/>
          <p:nvPr/>
        </p:nvPicPr>
        <p:blipFill>
          <a:blip r:embed="rId2"/>
          <a:stretch/>
        </p:blipFill>
        <p:spPr>
          <a:xfrm>
            <a:off x="6643800" y="1785960"/>
            <a:ext cx="2498400" cy="249840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ustomShape 1"/>
          <p:cNvSpPr/>
          <p:nvPr/>
        </p:nvSpPr>
        <p:spPr>
          <a:xfrm>
            <a:off x="914400" y="5514480"/>
            <a:ext cx="7770600" cy="1468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7" name="CustomShape 2"/>
          <p:cNvSpPr/>
          <p:nvPr/>
        </p:nvSpPr>
        <p:spPr>
          <a:xfrm>
            <a:off x="457200" y="1604520"/>
            <a:ext cx="8227800" cy="3975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ru-RU" sz="6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На товаре быть должна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6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Обязательно</a:t>
            </a:r>
            <a:r>
              <a:rPr lang="ru-RU" sz="5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….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8" name="CustomShape 3"/>
          <p:cNvSpPr/>
          <p:nvPr/>
        </p:nvSpPr>
        <p:spPr>
          <a:xfrm>
            <a:off x="1296000" y="-432000"/>
            <a:ext cx="7414560" cy="172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r>
              <a:rPr lang="ru-R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Экономическая разминка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1008000" y="216000"/>
            <a:ext cx="7448400" cy="790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r>
              <a:rPr lang="ru-R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Экономическая разминка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0" name="CustomShape 2"/>
          <p:cNvSpPr/>
          <p:nvPr/>
        </p:nvSpPr>
        <p:spPr>
          <a:xfrm>
            <a:off x="457200" y="1604520"/>
            <a:ext cx="8227800" cy="3975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ru-RU" sz="6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Как ребенка нет без мамы,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6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Сбыта нету без...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stomShape 1"/>
          <p:cNvSpPr/>
          <p:nvPr/>
        </p:nvSpPr>
        <p:spPr>
          <a:xfrm>
            <a:off x="1296000" y="288000"/>
            <a:ext cx="7160400" cy="718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r>
              <a:rPr lang="ru-R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Экономическая разминка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2" name="CustomShape 2"/>
          <p:cNvSpPr/>
          <p:nvPr/>
        </p:nvSpPr>
        <p:spPr>
          <a:xfrm>
            <a:off x="457200" y="1604520"/>
            <a:ext cx="8227800" cy="3975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ru-RU" sz="6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Чуть </a:t>
            </a:r>
            <a:r>
              <a:rPr lang="ru-RU" sz="60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оплошаешь </a:t>
            </a:r>
            <a:r>
              <a:rPr lang="ru-RU" sz="6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в тот же момент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6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Рынок захватит твой ...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1224000" y="-288000"/>
            <a:ext cx="7304400" cy="172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r>
              <a:rPr lang="ru-R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Экономическая разминка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4" name="CustomShape 2"/>
          <p:cNvSpPr/>
          <p:nvPr/>
        </p:nvSpPr>
        <p:spPr>
          <a:xfrm>
            <a:off x="457200" y="1604520"/>
            <a:ext cx="8227800" cy="3975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ru-RU" sz="6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Коль трудился круглый год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6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Будет кругленьким ...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CustomShape 1"/>
          <p:cNvSpPr/>
          <p:nvPr/>
        </p:nvSpPr>
        <p:spPr>
          <a:xfrm>
            <a:off x="2304000" y="5398560"/>
            <a:ext cx="6152400" cy="1873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6" name="CustomShape 2"/>
          <p:cNvSpPr/>
          <p:nvPr/>
        </p:nvSpPr>
        <p:spPr>
          <a:xfrm>
            <a:off x="457200" y="1604520"/>
            <a:ext cx="8227800" cy="3975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ru-RU" sz="6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Журчат ручьи, промокли ноги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6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Весной пора платить ...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7" name="CustomShape 3"/>
          <p:cNvSpPr/>
          <p:nvPr/>
        </p:nvSpPr>
        <p:spPr>
          <a:xfrm>
            <a:off x="1224000" y="144000"/>
            <a:ext cx="6757920" cy="93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r>
              <a:rPr lang="ru-R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Экономическая разминка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Рисунок 5"/>
          <p:cNvPicPr/>
          <p:nvPr/>
        </p:nvPicPr>
        <p:blipFill>
          <a:blip r:embed="rId2"/>
          <a:stretch/>
        </p:blipFill>
        <p:spPr>
          <a:xfrm>
            <a:off x="4643438" y="1000108"/>
            <a:ext cx="2786082" cy="2787480"/>
          </a:xfrm>
          <a:prstGeom prst="rect">
            <a:avLst/>
          </a:prstGeom>
          <a:ln>
            <a:noFill/>
          </a:ln>
        </p:spPr>
      </p:pic>
      <p:pic>
        <p:nvPicPr>
          <p:cNvPr id="129" name="Рисунок 6"/>
          <p:cNvPicPr/>
          <p:nvPr/>
        </p:nvPicPr>
        <p:blipFill>
          <a:blip r:embed="rId3"/>
          <a:stretch/>
        </p:blipFill>
        <p:spPr>
          <a:xfrm>
            <a:off x="642910" y="928670"/>
            <a:ext cx="2643206" cy="2787480"/>
          </a:xfrm>
          <a:prstGeom prst="rect">
            <a:avLst/>
          </a:prstGeom>
          <a:ln>
            <a:noFill/>
          </a:ln>
        </p:spPr>
      </p:pic>
      <p:pic>
        <p:nvPicPr>
          <p:cNvPr id="130" name="Рисунок 7"/>
          <p:cNvPicPr/>
          <p:nvPr/>
        </p:nvPicPr>
        <p:blipFill>
          <a:blip r:embed="rId4"/>
          <a:stretch/>
        </p:blipFill>
        <p:spPr>
          <a:xfrm>
            <a:off x="1500166" y="3571876"/>
            <a:ext cx="2643206" cy="3024000"/>
          </a:xfrm>
          <a:prstGeom prst="rect">
            <a:avLst/>
          </a:prstGeom>
          <a:ln>
            <a:noFill/>
          </a:ln>
        </p:spPr>
      </p:pic>
      <p:pic>
        <p:nvPicPr>
          <p:cNvPr id="131" name="Рисунок 8"/>
          <p:cNvPicPr/>
          <p:nvPr/>
        </p:nvPicPr>
        <p:blipFill>
          <a:blip r:embed="rId5"/>
          <a:stretch/>
        </p:blipFill>
        <p:spPr>
          <a:xfrm>
            <a:off x="4429124" y="3714752"/>
            <a:ext cx="2928958" cy="2877480"/>
          </a:xfrm>
          <a:prstGeom prst="rect">
            <a:avLst/>
          </a:prstGeom>
          <a:ln>
            <a:noFill/>
          </a:ln>
        </p:spPr>
      </p:pic>
      <p:sp>
        <p:nvSpPr>
          <p:cNvPr id="132" name="TextShape 1"/>
          <p:cNvSpPr txBox="1"/>
          <p:nvPr/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ru-RU" sz="3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Определите сферы экономики</a:t>
            </a:r>
          </a:p>
        </p:txBody>
      </p:sp>
      <p:sp>
        <p:nvSpPr>
          <p:cNvPr id="133" name="TextShape 2"/>
          <p:cNvSpPr txBox="1"/>
          <p:nvPr/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вакансии 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482" y="785794"/>
            <a:ext cx="7267818" cy="51578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2034</TotalTime>
  <Words>401</Words>
  <Application>LibreOffice/5.1.1.3$Windows_x86 LibreOffice_project/89f508ef3ecebd2cfb8e1def0f0ba9a803b88a6d</Application>
  <PresentationFormat>Экран (4:3)</PresentationFormat>
  <Paragraphs>179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25</vt:i4>
      </vt:variant>
    </vt:vector>
  </HeadingPairs>
  <TitlesOfParts>
    <vt:vector size="28" baseType="lpstr">
      <vt:lpstr>Office Theme</vt:lpstr>
      <vt:lpstr>Office Theme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«Безработица, её причины и последствия»</dc:title>
  <dc:creator>Admin</dc:creator>
  <cp:lastModifiedBy>Учитель</cp:lastModifiedBy>
  <cp:revision>27</cp:revision>
  <dcterms:created xsi:type="dcterms:W3CDTF">2012-03-16T15:53:12Z</dcterms:created>
  <dcterms:modified xsi:type="dcterms:W3CDTF">2016-04-26T05:09:57Z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ompany">
    <vt:lpwstr>Microsoft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Экран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13</vt:i4>
  </property>
</Properties>
</file>