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7.png" ContentType="image/png"/>
  <Override PartName="/ppt/media/image5.jpeg" ContentType="image/jpeg"/>
  <Override PartName="/ppt/media/image6.png" ContentType="image/png"/>
  <Override PartName="/ppt/media/image8.png" ContentType="image/png"/>
  <Override PartName="/ppt/media/image10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816120" y="-816120"/>
            <a:ext cx="1637640" cy="163764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168120" y="20520"/>
            <a:ext cx="1702800" cy="170280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algn="tl" blurRad="25400" dir="5400000" dist="2540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algn="tl" blurRad="12700" dir="4500000" dist="15000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012680" y="0"/>
            <a:ext cx="813060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1448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file:///E:/l &quot;" TargetMode="Externa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3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Центр занятости г. Прокопьевска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Picture 4" descr=""/>
          <p:cNvPicPr/>
          <p:nvPr/>
        </p:nvPicPr>
        <p:blipFill>
          <a:blip r:embed="rId1"/>
          <a:stretch/>
        </p:blipFill>
        <p:spPr>
          <a:xfrm>
            <a:off x="1504800" y="1584000"/>
            <a:ext cx="6598800" cy="4948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743200" y="1189080"/>
            <a:ext cx="6628680" cy="566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ru-RU" sz="2400" spc="-1" strike="noStrike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 </a:t>
            </a:r>
            <a:r>
              <a:rPr b="0" lang="ru-RU" sz="2400" spc="-1" strike="noStrike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государственное учреждение, выполняющее функции по предоставлению государственных услуг в сфере содействия занятости населения, в том числе: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2400" spc="-1" strike="noStrike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подыскивает работу тем, кто ее не имеет;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2400" spc="-1" strike="noStrike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помогает нанимателям найти подходящих работников и предоставляет возможности для профессиональной подготовки по специальностям, по которым не хватает специалистов;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2400" spc="-1" strike="noStrike">
                <a:solidFill>
                  <a:srgbClr val="000066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оказывает консультационные услуги по профессиональной ориентации и переподготовке.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2818800" cy="2375640"/>
          </a:xfrm>
          <a:prstGeom prst="rect">
            <a:avLst/>
          </a:prstGeom>
          <a:ln w="9360">
            <a:noFill/>
          </a:ln>
        </p:spPr>
      </p:pic>
      <p:pic>
        <p:nvPicPr>
          <p:cNvPr id="45" name="Picture 5" descr=""/>
          <p:cNvPicPr/>
          <p:nvPr/>
        </p:nvPicPr>
        <p:blipFill>
          <a:blip r:embed="rId2"/>
          <a:stretch/>
        </p:blipFill>
        <p:spPr>
          <a:xfrm>
            <a:off x="0" y="2362320"/>
            <a:ext cx="2818800" cy="961200"/>
          </a:xfrm>
          <a:prstGeom prst="rect">
            <a:avLst/>
          </a:prstGeom>
          <a:ln w="9360">
            <a:noFill/>
          </a:ln>
        </p:spPr>
      </p:pic>
      <p:sp>
        <p:nvSpPr>
          <p:cNvPr id="46" name="CustomShape 2"/>
          <p:cNvSpPr/>
          <p:nvPr/>
        </p:nvSpPr>
        <p:spPr>
          <a:xfrm>
            <a:off x="2928960" y="714240"/>
            <a:ext cx="5942880" cy="52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66cc"/>
                </a:solidFill>
                <a:uFill>
                  <a:solidFill>
                    <a:srgbClr val="ffffff"/>
                  </a:solidFill>
                </a:uFill>
                <a:latin typeface="Impact"/>
                <a:ea typeface="DejaVu Sans"/>
              </a:rPr>
              <a:t>Центр занятости населения -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str">
                                      <p:cBhvr additive="repl"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str">
                                      <p:cBhvr additive="repl"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7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8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5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0.05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str">
                                      <p:cBhvr additive="repl">
                                        <p:cTn id="32" dur="80"/>
                                        <p:tgtEl>
                                          <p:spTgt spid="4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54,41,-97)"/>
                                          </p:val>
                                        </p:tav>
                                        <p:tav tm="50000">
                                          <p:val>
                                            <p:strVal val="rgb(37,-97,107)"/>
                                          </p:val>
                                        </p:tav>
                                      </p:tavLst>
                                    </p:anim>
                                    <p:anim calcmode="discrete" valueType="str">
                                      <p:cBhvr additive="repl">
                                        <p:cTn id="33" dur="80"/>
                                        <p:tgtEl>
                                          <p:spTgt spid="4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54,41,-97)"/>
                                          </p:val>
                                        </p:tav>
                                        <p:tav tm="50000">
                                          <p:val>
                                            <p:strVal val="rgb(37,-97,107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3"/>
                                        </p:tgtEl>
                                      </p:cBhvr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357200" y="285840"/>
            <a:ext cx="74970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300" spc="-1" strike="noStrike">
                <a:solidFill>
                  <a:srgbClr val="323232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Реализация федеральных программ.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1434960" y="1447920"/>
            <a:ext cx="7498800" cy="479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65040" indent="-281880">
              <a:lnSpc>
                <a:spcPct val="100000"/>
              </a:lnSpc>
              <a:buClr>
                <a:srgbClr val="f07f09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1.Переобучение безработных граждан и опережающее профессиональное обучение граждан, находящихся по угрозой увольнения.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040" indent="-281880">
              <a:lnSpc>
                <a:spcPct val="100000"/>
              </a:lnSpc>
              <a:buClr>
                <a:srgbClr val="f07f09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2.Стажировка выпускников образовательных учреждений в целях приобретения ими опыта работы.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5040" indent="-281880">
              <a:lnSpc>
                <a:spcPct val="100000"/>
              </a:lnSpc>
              <a:buClr>
                <a:srgbClr val="f07f09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</a:rPr>
              <a:t>3.Помощь  безработным в открытии собственного дела.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Уровень средней заработной платы в Кемеровской области за последние 12 месяцев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50" name="Table 2"/>
          <p:cNvGraphicFramePr/>
          <p:nvPr/>
        </p:nvGraphicFramePr>
        <p:xfrm>
          <a:off x="2653560" y="-26492040"/>
          <a:ext cx="2437920" cy="343080"/>
        </p:xfrm>
        <a:graphic>
          <a:graphicData uri="http://schemas.openxmlformats.org/drawingml/2006/table">
            <a:tbl>
              <a:tblPr/>
              <a:tblGrid>
                <a:gridCol w="2222280"/>
                <a:gridCol w="216000"/>
              </a:tblGrid>
              <a:tr h="6754320">
                <a:tc>
                  <a:txBody>
                    <a:bodyPr lIns="90000" rIns="90000"/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Уровень средней заработной платы в Кемеровской области за последние 12 месяцев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На гистограмме изображено изменение уровня средней заработной платы в Кемеровской области.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 u="sng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hlinkClick r:id="rId1"/>
                        </a:rPr>
                        <a:t>разместить на сайте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Выберите параметры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Период   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Валюта 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Апрель 2015Май 2015Июнь 2015Июль 2015Август 2015Сентябрь 2015Октябрь 2015Ноябрь 2015Декабрь 2015Январь 2016Март 20160 руб6 000 руб12 000 руб18 000 руб24 000 руб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lvl="2" marL="648000" indent="-215640" 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Name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/>
                    <a:p>
                      <a:pPr lvl="2" marL="648000" indent="-215640" 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Средняя зарплата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  <p:pic>
        <p:nvPicPr>
          <p:cNvPr id="51" name="" descr=""/>
          <p:cNvPicPr/>
          <p:nvPr/>
        </p:nvPicPr>
        <p:blipFill>
          <a:blip r:embed="rId2"/>
          <a:stretch/>
        </p:blipFill>
        <p:spPr>
          <a:xfrm>
            <a:off x="1173960" y="1471320"/>
            <a:ext cx="7759800" cy="4477680"/>
          </a:xfrm>
          <a:prstGeom prst="rect">
            <a:avLst/>
          </a:prstGeom>
          <a:ln>
            <a:noFill/>
          </a:ln>
        </p:spPr>
      </p:pic>
    </p:spTree>
  </p:cSld>
  <p:transition>
    <p:wheel/>
  </p:transition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популярных отраслей по количеству вакансий в Кемеровской области</a:t>
            </a:r>
            <a:r>
              <a:rPr b="0" lang="ru-RU" sz="4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504000" y="2174760"/>
            <a:ext cx="8567640" cy="3848760"/>
          </a:xfrm>
          <a:prstGeom prst="rect">
            <a:avLst/>
          </a:prstGeom>
          <a:ln>
            <a:noFill/>
          </a:ln>
        </p:spPr>
      </p:pic>
    </p:spTree>
  </p:cSld>
  <p:transition>
    <p:wheel/>
  </p:transition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Рейтинг востребованных профессий в Кемеровской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" name="" descr=""/>
          <p:cNvPicPr/>
          <p:nvPr/>
        </p:nvPicPr>
        <p:blipFill>
          <a:blip r:embed="rId1"/>
          <a:stretch/>
        </p:blipFill>
        <p:spPr>
          <a:xfrm>
            <a:off x="33480" y="2520000"/>
            <a:ext cx="9300960" cy="3383280"/>
          </a:xfrm>
          <a:prstGeom prst="rect">
            <a:avLst/>
          </a:prstGeom>
          <a:ln>
            <a:noFill/>
          </a:ln>
        </p:spPr>
      </p:pic>
    </p:spTree>
  </p:cSld>
  <p:transition>
    <p:wheel/>
  </p:transition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434960" y="274680"/>
            <a:ext cx="749880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Рейтинг отраслей по уровню заработной платы в Кемеровской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" descr=""/>
          <p:cNvPicPr/>
          <p:nvPr/>
        </p:nvPicPr>
        <p:blipFill>
          <a:blip r:embed="rId1"/>
          <a:stretch/>
        </p:blipFill>
        <p:spPr>
          <a:xfrm>
            <a:off x="456120" y="1671480"/>
            <a:ext cx="8236080" cy="3872160"/>
          </a:xfrm>
          <a:prstGeom prst="rect">
            <a:avLst/>
          </a:prstGeom>
          <a:ln>
            <a:noFill/>
          </a:ln>
        </p:spPr>
      </p:pic>
    </p:spTree>
  </p:cSld>
  <p:transition>
    <p:wheel/>
  </p:transition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594</TotalTime>
  <Application>LibreOffice/5.1.1.3$Windows_x86 LibreOffice_project/89f508ef3ecebd2cfb8e1def0f0ba9a803b88a6d</Application>
  <Words>911</Words>
  <Paragraphs>250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2011-04-05T09:21:14Z</dcterms:created>
  <dc:creator>оксана</dc:creator>
  <dc:description/>
  <dc:language>ru-RU</dc:language>
  <cp:lastModifiedBy/>
  <dcterms:modified xsi:type="dcterms:W3CDTF">2016-04-24T17:07:45Z</dcterms:modified>
  <cp:revision>46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1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30</vt:i4>
  </property>
</Properties>
</file>