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4" r:id="rId4"/>
    <p:sldId id="263" r:id="rId5"/>
    <p:sldId id="260" r:id="rId6"/>
    <p:sldId id="261" r:id="rId7"/>
    <p:sldId id="262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6.2</c:v>
                </c:pt>
                <c:pt idx="1">
                  <c:v>7.7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52890240"/>
        <c:axId val="52922624"/>
      </c:barChart>
      <c:catAx>
        <c:axId val="52890240"/>
        <c:scaling>
          <c:orientation val="minMax"/>
        </c:scaling>
        <c:axPos val="b"/>
        <c:tickLblPos val="nextTo"/>
        <c:crossAx val="52922624"/>
        <c:crosses val="autoZero"/>
        <c:auto val="1"/>
        <c:lblAlgn val="ctr"/>
        <c:lblOffset val="100"/>
      </c:catAx>
      <c:valAx>
        <c:axId val="52922624"/>
        <c:scaling>
          <c:orientation val="minMax"/>
        </c:scaling>
        <c:axPos val="l"/>
        <c:majorGridlines/>
        <c:numFmt formatCode="General" sourceLinked="1"/>
        <c:tickLblPos val="nextTo"/>
        <c:crossAx val="528902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Рисунок 38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Рисунок 3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-816120" y="-816120"/>
            <a:ext cx="1637640" cy="163764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CustomShape 2"/>
          <p:cNvSpPr/>
          <p:nvPr/>
        </p:nvSpPr>
        <p:spPr>
          <a:xfrm>
            <a:off x="168120" y="20520"/>
            <a:ext cx="1702800" cy="170280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012680" y="0"/>
            <a:ext cx="813060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1448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300" b="0" strike="noStrike" spc="-1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Центр занятости г. Прокопьевска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Picture 4"/>
          <p:cNvPicPr/>
          <p:nvPr/>
        </p:nvPicPr>
        <p:blipFill>
          <a:blip r:embed="rId2"/>
          <a:stretch/>
        </p:blipFill>
        <p:spPr>
          <a:xfrm>
            <a:off x="1504800" y="1584000"/>
            <a:ext cx="6598800" cy="494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743200" y="1189080"/>
            <a:ext cx="6628680" cy="566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r>
              <a:rPr lang="ru-RU" sz="2400" b="0" strike="noStrike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государственное учреждение, выполняющее функции по предоставлению государственных услуг в сфере содействия занятости населения, в том числе: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подыскивает работу тем, кто ее не имеет;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помогает нанимателям найти подходящих работников и предоставляет возможности для профессиональной подготовки по специальностям, по которым не хватает специалистов;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оказывает консультационные услуги по профессиональной ориентации и переподготовке.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" name="Picture 4"/>
          <p:cNvPicPr/>
          <p:nvPr/>
        </p:nvPicPr>
        <p:blipFill>
          <a:blip r:embed="rId2"/>
          <a:stretch/>
        </p:blipFill>
        <p:spPr>
          <a:xfrm>
            <a:off x="0" y="0"/>
            <a:ext cx="2818800" cy="2375640"/>
          </a:xfrm>
          <a:prstGeom prst="rect">
            <a:avLst/>
          </a:prstGeom>
          <a:ln w="9360">
            <a:noFill/>
          </a:ln>
        </p:spPr>
      </p:pic>
      <p:pic>
        <p:nvPicPr>
          <p:cNvPr id="45" name="Picture 5"/>
          <p:cNvPicPr/>
          <p:nvPr/>
        </p:nvPicPr>
        <p:blipFill>
          <a:blip r:embed="rId3"/>
          <a:stretch/>
        </p:blipFill>
        <p:spPr>
          <a:xfrm>
            <a:off x="0" y="2362320"/>
            <a:ext cx="2818800" cy="961200"/>
          </a:xfrm>
          <a:prstGeom prst="rect">
            <a:avLst/>
          </a:prstGeom>
          <a:ln w="9360">
            <a:noFill/>
          </a:ln>
        </p:spPr>
      </p:pic>
      <p:sp>
        <p:nvSpPr>
          <p:cNvPr id="46" name="CustomShape 2"/>
          <p:cNvSpPr/>
          <p:nvPr/>
        </p:nvSpPr>
        <p:spPr>
          <a:xfrm>
            <a:off x="2928960" y="714240"/>
            <a:ext cx="5942880" cy="52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0" strike="noStrike" spc="-1">
                <a:solidFill>
                  <a:srgbClr val="0066CC"/>
                </a:solidFill>
                <a:uFill>
                  <a:solidFill>
                    <a:srgbClr val="FFFFFF"/>
                  </a:solidFill>
                </a:uFill>
                <a:latin typeface="Impact"/>
                <a:ea typeface="DejaVu Sans"/>
              </a:rPr>
              <a:t>Центр занятости населения -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str">
                                      <p:cBhvr additive="repl"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str">
                                      <p:cBhvr additive="repl"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5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*0.05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str">
                                      <p:cBhvr additive="repl">
                                        <p:cTn id="30" dur="80"/>
                                        <p:tgtEl>
                                          <p:spTgt spid="4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54,41,-97)"/>
                                          </p:val>
                                        </p:tav>
                                        <p:tav tm="50000">
                                          <p:val>
                                            <p:strVal val="rgb(37,-97,107)"/>
                                          </p:val>
                                        </p:tav>
                                      </p:tavLst>
                                    </p:anim>
                                    <p:anim calcmode="discrete" valueType="str">
                                      <p:cBhvr additive="repl">
                                        <p:cTn id="31" dur="80"/>
                                        <p:tgtEl>
                                          <p:spTgt spid="4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54,41,-97)"/>
                                          </p:val>
                                        </p:tav>
                                        <p:tav tm="50000">
                                          <p:val>
                                            <p:strVal val="rgb(37,-97,107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3"/>
                                        </p:tgtEl>
                                      </p:cBhvr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latin typeface="+mn-lt"/>
              </a:rPr>
              <a:t>Уровень безработицы в Кемеровской области</a:t>
            </a:r>
            <a:endParaRPr lang="ru-RU" sz="20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latin typeface="+mj-lt"/>
              </a:rPr>
              <a:t>Уровень средней заработной платы в Кемеровской области за последние 12 месяцев</a:t>
            </a:r>
            <a:endParaRPr lang="ru-RU" sz="2000" b="1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676400"/>
            <a:ext cx="68199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 популярных отраслей по количеству вакансий в Кемеровской области</a:t>
            </a:r>
            <a:r>
              <a:rPr lang="ru-RU" sz="4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" name="Рисунок 52"/>
          <p:cNvPicPr/>
          <p:nvPr/>
        </p:nvPicPr>
        <p:blipFill>
          <a:blip r:embed="rId2"/>
          <a:stretch/>
        </p:blipFill>
        <p:spPr>
          <a:xfrm>
            <a:off x="504000" y="2174760"/>
            <a:ext cx="8567640" cy="3848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Рейтинг востребованных профессий в Кемеровской области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" name="Рисунок 54"/>
          <p:cNvPicPr/>
          <p:nvPr/>
        </p:nvPicPr>
        <p:blipFill>
          <a:blip r:embed="rId2"/>
          <a:stretch/>
        </p:blipFill>
        <p:spPr>
          <a:xfrm>
            <a:off x="33480" y="2520000"/>
            <a:ext cx="9300960" cy="3383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Рейтинг отраслей по уровню заработной платы в Кемеровской области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" name="Рисунок 56"/>
          <p:cNvPicPr/>
          <p:nvPr/>
        </p:nvPicPr>
        <p:blipFill>
          <a:blip r:embed="rId2"/>
          <a:stretch/>
        </p:blipFill>
        <p:spPr>
          <a:xfrm>
            <a:off x="456120" y="1671480"/>
            <a:ext cx="8236080" cy="3872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925</TotalTime>
  <Words>107</Words>
  <Application>LibreOffice/5.1.1.3$Windows_x86 LibreOffice_project/89f508ef3ecebd2cfb8e1def0f0ba9a803b88a6d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Уровень безработицы в Кемеровской области</vt:lpstr>
      <vt:lpstr>Уровень средней заработной платы в Кемеровской области за последние 12 месяцев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Учитель</cp:lastModifiedBy>
  <cp:revision>47</cp:revision>
  <dcterms:created xsi:type="dcterms:W3CDTF">2011-04-05T09:21:14Z</dcterms:created>
  <dcterms:modified xsi:type="dcterms:W3CDTF">2016-04-25T08:00:20Z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1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30</vt:i4>
  </property>
</Properties>
</file>