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66" r:id="rId3"/>
    <p:sldId id="264" r:id="rId4"/>
    <p:sldId id="258" r:id="rId5"/>
    <p:sldId id="257" r:id="rId6"/>
    <p:sldId id="265" r:id="rId7"/>
    <p:sldId id="261" r:id="rId8"/>
    <p:sldId id="269" r:id="rId9"/>
    <p:sldId id="259" r:id="rId10"/>
    <p:sldId id="270" r:id="rId11"/>
    <p:sldId id="301" r:id="rId12"/>
    <p:sldId id="263" r:id="rId13"/>
    <p:sldId id="260" r:id="rId14"/>
    <p:sldId id="271" r:id="rId15"/>
    <p:sldId id="277" r:id="rId16"/>
    <p:sldId id="278" r:id="rId17"/>
    <p:sldId id="280" r:id="rId18"/>
    <p:sldId id="284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5308"/>
    <a:srgbClr val="000099"/>
    <a:srgbClr val="CF4007"/>
    <a:srgbClr val="0000CC"/>
    <a:srgbClr val="660066"/>
    <a:srgbClr val="000066"/>
    <a:srgbClr val="0033CC"/>
    <a:srgbClr val="CD5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2" autoAdjust="0"/>
    <p:restoredTop sz="93149" autoAdjust="0"/>
  </p:normalViewPr>
  <p:slideViewPr>
    <p:cSldViewPr>
      <p:cViewPr>
        <p:scale>
          <a:sx n="50" d="100"/>
          <a:sy n="50" d="100"/>
        </p:scale>
        <p:origin x="-187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786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84138"/>
            <a:ext cx="8832850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1DE0-A230-4CFE-8953-FC17CEA6611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BF19-8527-4CE4-8B0A-DE3CE4BA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E6EA-005B-46ED-BDB9-84A4BF25DE30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9EF0-E36D-47B1-A02A-6B85BD9E7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ECCA-497A-4ACF-9AB4-06E720B1DF0F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A9A6-D6EA-4BD2-935E-B882A59B6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B12E-53AC-4521-A220-9F8BA97A53C9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C0A6-9437-4670-ADC9-39D76E2E1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0FDAE-78D5-4DF3-962E-81AE498EACC2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97D4-3AB1-49A0-AFDD-50193426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06CC-6F74-4092-A5E1-70D61B754C57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8E1C-0DBA-400A-A9AF-747CB1A20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2291-EE45-48A9-ABA8-8DE2F06A875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B9F4-6BF7-49A2-9C34-F2E16AE97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D7DA-A779-437E-8DCA-DBE92900E0B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566E-40FF-4C1D-A910-9F10FDB2E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0EB5-344A-45F6-BDE6-8CA7869C697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ECFFE-7D3F-4875-BD79-7B4F3414B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6FD4-A4B1-41BE-AED1-6E0EE0A10A6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80E7-885A-4D37-AAFA-E8E7B079A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8F8FA-1589-4640-8905-5528C561A671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FD49-4AC3-44CC-8FA9-27B53E443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B6E2ED-A78A-4591-8131-9232EC54263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054D0-F0BB-4645-8250-FCD57192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00109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  Приоритет </a:t>
            </a:r>
            <a:r>
              <a:rPr lang="ru-RU" sz="2800" b="1" dirty="0" smtClean="0">
                <a:solidFill>
                  <a:srgbClr val="000099"/>
                </a:solidFill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развития </a:t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</a:t>
            </a: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творческих                     способностей дошкольников </a:t>
            </a:r>
            <a:b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CE5308"/>
                </a:solidFill>
                <a:latin typeface="Arial Black" pitchFamily="34" charset="0"/>
                <a:ea typeface="GungsuhChe" pitchFamily="49" charset="-127"/>
              </a:rPr>
              <a:t>в условиях ФГОС ДО: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игровая музыкальная деятельность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ea typeface="GungsuhChe" pitchFamily="49" charset="-127"/>
              </a:rPr>
              <a:t> </a:t>
            </a:r>
            <a:r>
              <a:rPr lang="ru-RU" sz="2400" b="1" i="1" dirty="0" smtClean="0">
                <a:solidFill>
                  <a:srgbClr val="000099"/>
                </a:solidFill>
                <a:ea typeface="GungsuhChe" pitchFamily="49" charset="-127"/>
              </a:rPr>
              <a:t>(музыкально-дидактические игры)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636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err="1" smtClean="0">
                <a:solidFill>
                  <a:srgbClr val="CE5308"/>
                </a:solidFill>
                <a:latin typeface="Arial Black" pitchFamily="34" charset="0"/>
              </a:rPr>
              <a:t>Бестемянникова</a:t>
            </a:r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Ирина Валентиновна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  <a:r>
              <a:rPr lang="ru-RU" i="1" dirty="0" smtClean="0">
                <a:solidFill>
                  <a:srgbClr val="CE5308"/>
                </a:solidFill>
              </a:rPr>
              <a:t>музыкальный руководитель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</a:rPr>
              <a:t> МДОУ детский сад №171 г.Ярославль</a:t>
            </a:r>
          </a:p>
        </p:txBody>
      </p:sp>
      <p:pic>
        <p:nvPicPr>
          <p:cNvPr id="6" name="Рисунок 5" descr="C:\Users\Пользователь\Desktop\klipart_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2861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11" y="428604"/>
            <a:ext cx="792961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ru-RU" sz="2000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b="1" dirty="0">
                <a:solidFill>
                  <a:srgbClr val="CF4007"/>
                </a:solidFill>
              </a:rPr>
              <a:t>Музыкально-дидактические игры- </a:t>
            </a:r>
            <a:endParaRPr lang="ru-RU" sz="2800" b="1" dirty="0" smtClean="0">
              <a:solidFill>
                <a:srgbClr val="CF4007"/>
              </a:solidFill>
            </a:endParaRPr>
          </a:p>
          <a:p>
            <a:pPr algn="ctr" eaLnBrk="0" hangingPunct="0"/>
            <a:r>
              <a:rPr lang="ru-RU" sz="2000" dirty="0" smtClean="0">
                <a:solidFill>
                  <a:schemeClr val="tx2"/>
                </a:solidFill>
              </a:rPr>
              <a:t>это музыкально-сенсорная </a:t>
            </a:r>
            <a:r>
              <a:rPr lang="ru-RU" sz="2000" dirty="0">
                <a:solidFill>
                  <a:schemeClr val="tx2"/>
                </a:solidFill>
              </a:rPr>
              <a:t>деятельность ребенка, в процессе которой он учится различать свойства музыкальных звуков, музыкальные средства выразительности, музыкальные жанры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 eaLnBrk="0" hangingPunct="0"/>
            <a:endParaRPr lang="ru-RU" sz="2000" dirty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785786" y="2071678"/>
            <a:ext cx="678661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Характерным </a:t>
            </a:r>
            <a:r>
              <a:rPr lang="ru-RU" b="1" dirty="0">
                <a:solidFill>
                  <a:schemeClr val="tx2"/>
                </a:solidFill>
              </a:rPr>
              <a:t>для каждой игры </a:t>
            </a:r>
            <a:r>
              <a:rPr lang="ru-RU" b="1" dirty="0" smtClean="0">
                <a:solidFill>
                  <a:schemeClr val="tx2"/>
                </a:solidFill>
              </a:rPr>
              <a:t>является наличие </a:t>
            </a:r>
            <a:r>
              <a:rPr lang="ru-RU" b="1" dirty="0">
                <a:solidFill>
                  <a:schemeClr val="tx2"/>
                </a:solidFill>
              </a:rPr>
              <a:t>в ней: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- обучающей задачи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 - содержания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 - правил</a:t>
            </a:r>
          </a:p>
          <a:p>
            <a:r>
              <a:rPr lang="ru-RU" dirty="0">
                <a:solidFill>
                  <a:schemeClr val="tx2"/>
                </a:solidFill>
              </a:rPr>
              <a:t>             - игровых действий</a:t>
            </a:r>
          </a:p>
        </p:txBody>
      </p:sp>
      <p:pic>
        <p:nvPicPr>
          <p:cNvPr id="22531" name="Picture 2" descr="C:\Users\Пользователь\Desktop\5e5f93e7af3490b9b290e022ac78c2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108011"/>
            <a:ext cx="1714512" cy="217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2357430"/>
            <a:ext cx="6143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Times New Roman" pitchFamily="18" charset="0"/>
              </a:rPr>
              <a:t>Имеет две цели –</a:t>
            </a:r>
          </a:p>
          <a:p>
            <a:pPr eaLnBrk="0" hangingPunct="0"/>
            <a:r>
              <a:rPr lang="ru-RU" sz="2000" dirty="0" smtClean="0">
                <a:solidFill>
                  <a:schemeClr val="tx2"/>
                </a:solidFill>
                <a:latin typeface="+mj-lt"/>
                <a:ea typeface="Calibri" pitchFamily="34" charset="0"/>
                <a:cs typeface="Times New Roman" pitchFamily="18" charset="0"/>
              </a:rPr>
              <a:t>                - обучающая, которую преследует взрослый</a:t>
            </a:r>
            <a:endParaRPr lang="ru-RU" sz="2000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r>
              <a:rPr lang="ru-RU" sz="2000" dirty="0" smtClean="0">
                <a:solidFill>
                  <a:schemeClr val="tx2"/>
                </a:solidFill>
                <a:latin typeface="+mj-lt"/>
              </a:rPr>
              <a:t>                - игровая, ради которой действует ребенок</a:t>
            </a:r>
            <a:endParaRPr lang="ru-RU" sz="2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46138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>Музыкально-дидактические игры</a:t>
            </a:r>
            <a:r>
              <a:rPr lang="ru-RU" sz="2800" b="1" dirty="0" smtClean="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всегда  содержат развитие действия, в котором сочетаются элементы занимательности, соревнования с сенсорными заданиями.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785813" y="1600200"/>
            <a:ext cx="7900987" cy="4525963"/>
          </a:xfrm>
        </p:spPr>
        <p:txBody>
          <a:bodyPr/>
          <a:lstStyle/>
          <a:p>
            <a:pPr>
              <a:buNone/>
            </a:pPr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Перед нами стоит цель – помочь ребенку услышать, различить, сравнить некоторые свойства музыкальных звуков, а именно – высоту, силу, длительность, тембр.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  Игровые действия и правила помогают планомерному и систематическому развитию музыкального слуха, вырабатывают умение не просто слышать музыкальное произведение, а вслушиваться в них, различать смену регистра, динамики, ритма в одном и том же направлении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.        </a:t>
            </a:r>
          </a:p>
          <a:p>
            <a:pPr>
              <a:buFont typeface="Arial" charset="0"/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46138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Классификация </a:t>
            </a:r>
            <a:br>
              <a:rPr lang="ru-RU" sz="3200" b="1" dirty="0" smtClean="0">
                <a:solidFill>
                  <a:srgbClr val="CF4007"/>
                </a:solidFill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музыкально-дидактических игр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785813" y="1600200"/>
            <a:ext cx="7900987" cy="4525963"/>
          </a:xfrm>
        </p:spPr>
        <p:txBody>
          <a:bodyPr/>
          <a:lstStyle/>
          <a:p>
            <a:endParaRPr lang="ru-RU" sz="2000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Игры, которые дают детям представление о характере музыки (веселая, грустная), о жанрах (песня, танец, марш)</a:t>
            </a:r>
          </a:p>
          <a:p>
            <a:pPr>
              <a:buFont typeface="Arial" charset="0"/>
              <a:buNone/>
            </a:pPr>
            <a:r>
              <a:rPr lang="ru-RU" sz="2000" b="1" i="1" dirty="0" smtClean="0">
                <a:solidFill>
                  <a:srgbClr val="CF4007"/>
                </a:solidFill>
              </a:rPr>
              <a:t>      «Какую музыку слушает колобок»,  «Весело-грустно», «Три танца», «Солнышко и тучка», «Удивительный светофор».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Игры, цель которых дать представление о содержании музыки, о музыкальных образах.</a:t>
            </a:r>
          </a:p>
          <a:p>
            <a:pPr>
              <a:buFont typeface="Arial" charset="0"/>
              <a:buNone/>
            </a:pPr>
            <a:r>
              <a:rPr lang="ru-RU" sz="2000" b="1" i="1" dirty="0" smtClean="0">
                <a:solidFill>
                  <a:srgbClr val="CF4007"/>
                </a:solidFill>
              </a:rPr>
              <a:t>      «Эта музыка и песня мне знакома», «Звенящие колокольчики»</a:t>
            </a:r>
            <a:r>
              <a:rPr lang="ru-RU" sz="2000" i="1" dirty="0" smtClean="0">
                <a:solidFill>
                  <a:srgbClr val="CF4007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Игры, которые формируют у детей представление о средствах музыкальной выразительности.</a:t>
            </a:r>
          </a:p>
          <a:p>
            <a:pPr>
              <a:buFont typeface="Arial" charset="0"/>
              <a:buNone/>
            </a:pPr>
            <a:r>
              <a:rPr lang="ru-RU" sz="2000" i="1" dirty="0" smtClean="0">
                <a:solidFill>
                  <a:srgbClr val="CF4007"/>
                </a:solidFill>
              </a:rPr>
              <a:t>      </a:t>
            </a:r>
            <a:r>
              <a:rPr lang="ru-RU" sz="2000" b="1" i="1" dirty="0" smtClean="0">
                <a:solidFill>
                  <a:srgbClr val="CF4007"/>
                </a:solidFill>
              </a:rPr>
              <a:t>«Кто на чем играет», «Чем занят петушок», «Веселый паровозик», «Выбери инструмент», «Ритмические кубики», «Музыкальный домик», «Море».</a:t>
            </a:r>
          </a:p>
          <a:p>
            <a:pPr>
              <a:buFont typeface="Arial" charset="0"/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5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917575"/>
          </a:xfrm>
        </p:spPr>
        <p:txBody>
          <a:bodyPr/>
          <a:lstStyle/>
          <a:p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>
                <a:solidFill>
                  <a:srgbClr val="CF4007"/>
                </a:solidFill>
              </a:rPr>
              <a:t>Картотека музыкально-дидактических игр в ДОО:</a:t>
            </a:r>
          </a:p>
        </p:txBody>
      </p:sp>
      <p:sp>
        <p:nvSpPr>
          <p:cNvPr id="24578" name="Содержимое 6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</p:spPr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1800" dirty="0" smtClean="0"/>
              <a:t> - </a:t>
            </a:r>
            <a:r>
              <a:rPr lang="ru-RU" sz="2000" b="1" dirty="0" smtClean="0">
                <a:solidFill>
                  <a:schemeClr val="tx2"/>
                </a:solidFill>
              </a:rPr>
              <a:t>для  развития высотного слуха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чувства ритма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тембрового слуха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диатонического слуха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детского творчества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ритмического восприятия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мажорного и минорного лада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определение звуков по длительности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развитие музыкального слуха и памяти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- на определение характера музыки</a:t>
            </a:r>
          </a:p>
          <a:p>
            <a:pPr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- на определение жанра музыкального произведения</a:t>
            </a:r>
          </a:p>
          <a:p>
            <a:pPr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- на развитие музыкальной памяти и гармонического слуха</a:t>
            </a:r>
          </a:p>
        </p:txBody>
      </p:sp>
      <p:pic>
        <p:nvPicPr>
          <p:cNvPr id="24579" name="Рисунок 7" descr="C:\Users\Пользователь\Desktop\ФОТО к презентации МДИ\P1090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000240"/>
            <a:ext cx="194625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Виды музыкально-дидактических игр, сделанные в ДОО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358088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 smtClean="0"/>
              <a:t>                         </a:t>
            </a:r>
            <a:endParaRPr lang="ru-RU" sz="2000" dirty="0" smtClean="0">
              <a:latin typeface="Arial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-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Игры на развитие памяти и музыкального слуха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Определение высоты звуков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Закрепление знаний о высоте звука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 Развитие чувства ритма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Закрепление знаний о длительности звуков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На определение высоты звучания голоса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 Узнавание музыкального инструмента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- Определение и закрепление жанра  музыкального произведения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endParaRPr lang="ru-RU" dirty="0" smtClean="0">
              <a:solidFill>
                <a:schemeClr val="tx2"/>
              </a:solidFill>
            </a:endParaRPr>
          </a:p>
        </p:txBody>
      </p:sp>
      <p:pic>
        <p:nvPicPr>
          <p:cNvPr id="25603" name="Picture 2" descr="гитара и дом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56238">
            <a:off x="6320090" y="2417047"/>
            <a:ext cx="2055413" cy="205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7747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F4007"/>
                </a:solidFill>
              </a:rPr>
              <a:t>Игры на развитие памяти и музыкального слуха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900113" y="1484313"/>
            <a:ext cx="7758112" cy="45259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«Цветик - </a:t>
            </a:r>
            <a:r>
              <a:rPr lang="ru-RU" sz="2400" dirty="0" err="1" smtClean="0">
                <a:solidFill>
                  <a:schemeClr val="tx2"/>
                </a:solidFill>
              </a:rPr>
              <a:t>семицветик</a:t>
            </a:r>
            <a:r>
              <a:rPr lang="ru-RU" sz="2400" dirty="0" smtClean="0">
                <a:solidFill>
                  <a:schemeClr val="tx2"/>
                </a:solidFill>
              </a:rPr>
              <a:t>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«Веселый паровозик»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«Что делают  в домике»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«Лесные голоса»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«Веселые  нотки»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«Сколько нас поет» и другие</a:t>
            </a: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/>
          </a:p>
          <a:p>
            <a:endParaRPr lang="ru-RU" sz="1800" dirty="0" smtClean="0"/>
          </a:p>
        </p:txBody>
      </p:sp>
      <p:pic>
        <p:nvPicPr>
          <p:cNvPr id="26627" name="Picture 4" descr="C:\Users\Пользователь\Desktop\ФОТО к презентации МДИ\P1090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71942"/>
            <a:ext cx="2762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C:\Users\Пользователь\Desktop\ФОТО к презентации МДИ\P10901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000504"/>
            <a:ext cx="2833745" cy="212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11" descr="C:\Users\Пользователь\Desktop\ФОТО к презентации МДИ\P10901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571612"/>
            <a:ext cx="2714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Определение высоты звуков</a:t>
            </a:r>
            <a:br>
              <a:rPr lang="ru-RU" sz="2800" b="1" dirty="0" smtClean="0">
                <a:solidFill>
                  <a:srgbClr val="CF4007"/>
                </a:solidFill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Закрепление знаний о высоте звука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785786" y="2071688"/>
            <a:ext cx="7901014" cy="40544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«Высокая лесенка»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«Музыкальное лото»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«Угадай колокольчик»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«Три медведя»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«Цирковые собачки»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«Лесная школа» и др.</a:t>
            </a: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27652" name="Picture 4" descr="C:\Users\Пользователь\Desktop\ФОТО к презентации МДИ\P10901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428868"/>
            <a:ext cx="352351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Развитие чувства ритма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«Наше путешествие»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«Что делают дети»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«Ритмические кубики»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«Музыкальные инструменты»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«Развеселый клоун Марк» и др.</a:t>
            </a:r>
          </a:p>
        </p:txBody>
      </p:sp>
      <p:pic>
        <p:nvPicPr>
          <p:cNvPr id="28675" name="Рисунок 4" descr="C:\Users\Пользователь\Desktop\ФОТО к презентации МДИ\P1090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9299" y="1428751"/>
            <a:ext cx="2761251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 descr="C:\Users\Пользователь\Desktop\ФОТО к презентации МДИ\P1090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84942">
            <a:off x="3984048" y="4292424"/>
            <a:ext cx="1966195" cy="180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8" descr="C:\Users\Пользователь\Desktop\ФОТО к презентации МДИ\P10901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143380"/>
            <a:ext cx="27098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" descr="C:\Users\Пользователь\Desktop\ФОТО к презентации МДИ\P10901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47240">
            <a:off x="6391988" y="3918599"/>
            <a:ext cx="1785960" cy="207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C:\Users\Пользователь\Desktop\ФОТО к презентации МДИ\P1090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52903">
            <a:off x="1024658" y="3422565"/>
            <a:ext cx="2364027" cy="177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2286000" y="2967038"/>
            <a:ext cx="428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9699" name="Прямоугольник 5"/>
          <p:cNvSpPr>
            <a:spLocks noChangeArrowheads="1"/>
          </p:cNvSpPr>
          <p:nvPr/>
        </p:nvSpPr>
        <p:spPr bwMode="auto">
          <a:xfrm>
            <a:off x="785813" y="785813"/>
            <a:ext cx="735806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F4007"/>
                </a:solidFill>
              </a:rPr>
              <a:t>Развитие чувства ритма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«Музыкальный </a:t>
            </a:r>
            <a:r>
              <a:rPr lang="ru-RU" sz="2400" dirty="0">
                <a:solidFill>
                  <a:schemeClr val="tx2"/>
                </a:solidFill>
              </a:rPr>
              <a:t>светофор» </a:t>
            </a:r>
          </a:p>
          <a:p>
            <a:r>
              <a:rPr lang="ru-RU" sz="2400" dirty="0">
                <a:solidFill>
                  <a:schemeClr val="tx2"/>
                </a:solidFill>
              </a:rPr>
              <a:t>«Музыкальный домик»</a:t>
            </a:r>
          </a:p>
          <a:p>
            <a:r>
              <a:rPr lang="ru-RU" sz="2400" dirty="0">
                <a:solidFill>
                  <a:schemeClr val="tx2"/>
                </a:solidFill>
              </a:rPr>
              <a:t>«Музыкальное лото» </a:t>
            </a:r>
          </a:p>
          <a:p>
            <a:r>
              <a:rPr lang="ru-RU" sz="2400" dirty="0">
                <a:solidFill>
                  <a:schemeClr val="tx2"/>
                </a:solidFill>
              </a:rPr>
              <a:t>«Долгие  и короткие звуки» и другие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9700" name="Рисунок 6" descr="C:\Users\Пользователь\Desktop\ФОТО к презентации МДИ\P10901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1717">
            <a:off x="5886492" y="1492186"/>
            <a:ext cx="2317554" cy="17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" descr="C:\Users\Пользователь\Desktop\ФОТО к презентации МДИ\P10901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00438"/>
            <a:ext cx="3654425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Закрепление знаний о длительности звуков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000066"/>
                </a:solidFill>
              </a:rPr>
              <a:t>«</a:t>
            </a:r>
            <a:r>
              <a:rPr lang="ru-RU" sz="2400" dirty="0" smtClean="0">
                <a:solidFill>
                  <a:schemeClr val="tx2"/>
                </a:solidFill>
              </a:rPr>
              <a:t>Кто идет»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«Воздушные шары»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«Веселый паровозик»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«Мышки бегают»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«Сладкое дерево» и другие</a:t>
            </a:r>
          </a:p>
        </p:txBody>
      </p:sp>
      <p:pic>
        <p:nvPicPr>
          <p:cNvPr id="30723" name="Рисунок 3" descr="C:\Users\Пользователь\Desktop\ФОТО к презентации МДИ\P10901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571876"/>
            <a:ext cx="2917825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5" descr="C:\Users\Пользователь\Desktop\ФОТО к презентации МДИ\P10901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571612"/>
            <a:ext cx="211319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6" descr="C:\Users\Пользователь\Desktop\ФОТО к презентации МДИ\P1090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391695">
            <a:off x="3350516" y="4436620"/>
            <a:ext cx="2253403" cy="168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 descr="C:\Users\Пользователь\Desktop\ФОТО к презентации МДИ\P10901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395908">
            <a:off x="921743" y="3945894"/>
            <a:ext cx="2436564" cy="182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50" y="785813"/>
            <a:ext cx="7372350" cy="534035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800" b="1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Приказ Министерства образования и науки 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Российской Федерации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(</a:t>
            </a:r>
            <a:r>
              <a:rPr lang="ru-RU" sz="2800" b="1" dirty="0" err="1" smtClean="0">
                <a:solidFill>
                  <a:schemeClr val="tx2"/>
                </a:solidFill>
              </a:rPr>
              <a:t>Минобрнауки</a:t>
            </a:r>
            <a:r>
              <a:rPr lang="ru-RU" sz="2800" b="1" dirty="0" smtClean="0">
                <a:solidFill>
                  <a:schemeClr val="tx2"/>
                </a:solidFill>
              </a:rPr>
              <a:t> России) 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от 17 октября 2013 г. N 1155 г. Москва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"Об утверждении федерального государственного образовательного стандарта дошкольного образования"</a:t>
            </a:r>
          </a:p>
          <a:p>
            <a:pPr algn="ctr">
              <a:buFont typeface="Arial" charset="0"/>
              <a:buNone/>
            </a:pPr>
            <a:endParaRPr lang="ru-RU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98500" y="476250"/>
            <a:ext cx="7731152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F4007"/>
                </a:solidFill>
              </a:rPr>
              <a:t>На определение высоты звучания голоса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«</a:t>
            </a:r>
            <a:r>
              <a:rPr lang="ru-RU" sz="2800" dirty="0" smtClean="0">
                <a:solidFill>
                  <a:schemeClr val="tx2"/>
                </a:solidFill>
              </a:rPr>
              <a:t>Кто в домике живет?»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«Три медведя»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«Охотники и зайцы»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«Музыкальный телефон»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</a:rPr>
              <a:t>«Ученый кузнечик» и др.</a:t>
            </a:r>
          </a:p>
        </p:txBody>
      </p:sp>
      <p:pic>
        <p:nvPicPr>
          <p:cNvPr id="31748" name="Рисунок 4" descr="C:\Users\Пользователь\Desktop\ФОТО к презентации МДИ\P10901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214554"/>
            <a:ext cx="3349625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461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Образовательная область ФГОС ДО</a:t>
            </a:r>
            <a:br>
              <a:rPr lang="ru-RU" sz="2800" b="1" dirty="0" smtClean="0">
                <a:solidFill>
                  <a:srgbClr val="CE5308"/>
                </a:solidFill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«Художественно-эстетическое развитие»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предполагает развитие предпосылок ценностно-смыслового восприятия и понимания произведений искусства (словесного, музыкального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изобразительного), мира природы;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становление эстетического отношения к окружающему миру;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формирование элементарных представлений о видах искусства;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восприятие музыки, художественной литературы, фольклора; стимулирование сопереживания персонажам художественных произведений;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реализацию самостоятельной творческой деятельности детей (изобразительной, конструктивно-модельной, музыкальной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 др.)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42938"/>
            <a:ext cx="8229600" cy="7747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Музыкальное развитие дошкольников при реализации ФГОС ДО</a:t>
            </a:r>
            <a:br>
              <a:rPr lang="ru-RU" sz="2800" b="1" dirty="0" smtClean="0">
                <a:solidFill>
                  <a:srgbClr val="CE5308"/>
                </a:solidFill>
              </a:rPr>
            </a:br>
            <a:r>
              <a:rPr lang="ru-RU" sz="2800" b="1" dirty="0" smtClean="0">
                <a:solidFill>
                  <a:srgbClr val="CE5308"/>
                </a:solidFill>
              </a:rPr>
              <a:t>( по </a:t>
            </a:r>
            <a:r>
              <a:rPr lang="ru-RU" sz="2800" b="1" dirty="0" err="1" smtClean="0">
                <a:solidFill>
                  <a:srgbClr val="CE5308"/>
                </a:solidFill>
              </a:rPr>
              <a:t>Скоролуповой</a:t>
            </a:r>
            <a:r>
              <a:rPr lang="ru-RU" sz="2800" b="1" dirty="0" smtClean="0">
                <a:solidFill>
                  <a:srgbClr val="CE5308"/>
                </a:solidFill>
              </a:rPr>
              <a:t> О.А.)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989138"/>
            <a:ext cx="7932737" cy="4597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Основные цели:  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развитие музыкальности детей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и их способности эмоционально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воспринимать музыку</a:t>
            </a:r>
          </a:p>
          <a:p>
            <a:pPr eaLnBrk="1" hangingPunct="1"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Задачи образовательной работы:</a:t>
            </a:r>
          </a:p>
          <a:p>
            <a:pPr eaLnBrk="1" hangingPunct="1"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Развитие музыкально-художественной деятельности</a:t>
            </a:r>
          </a:p>
          <a:p>
            <a:pPr eaLnBrk="1" hangingPunct="1"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Приобщение к музыкальному искусству </a:t>
            </a:r>
          </a:p>
          <a:p>
            <a:pPr eaLnBrk="1" hangingPunct="1"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Развитие  воображения и творческой активности</a:t>
            </a:r>
          </a:p>
          <a:p>
            <a:pPr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16387" name="Picture 2" descr="C:\Users\Пользователь\Desktop\950276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989138"/>
            <a:ext cx="237648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857224" y="857232"/>
            <a:ext cx="7643812" cy="55546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    </a:t>
            </a:r>
            <a:r>
              <a:rPr lang="ru-RU" sz="2800" dirty="0" smtClean="0">
                <a:solidFill>
                  <a:schemeClr val="tx2"/>
                </a:solidFill>
              </a:rPr>
              <a:t>Традиционными </a:t>
            </a:r>
            <a:r>
              <a:rPr lang="ru-RU" sz="2800" b="1" dirty="0" smtClean="0">
                <a:solidFill>
                  <a:schemeClr val="tx2"/>
                </a:solidFill>
              </a:rPr>
              <a:t>направлениями</a:t>
            </a:r>
            <a:r>
              <a:rPr lang="ru-RU" sz="2800" dirty="0" smtClean="0">
                <a:solidFill>
                  <a:schemeClr val="tx2"/>
                </a:solidFill>
              </a:rPr>
              <a:t> работы музыкального руководителя ДОО с детьми являются: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Слушание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Пение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Музыкально-ритмические движения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Игра на детских музыкальных инструментах</a:t>
            </a:r>
          </a:p>
          <a:p>
            <a:pPr eaLnBrk="1" hangingPunct="1"/>
            <a:r>
              <a:rPr lang="ru-RU" sz="2800" b="1" dirty="0" smtClean="0">
                <a:solidFill>
                  <a:schemeClr val="tx2"/>
                </a:solidFill>
              </a:rPr>
              <a:t>Развитие творчества: песенного, музыкального</a:t>
            </a:r>
          </a:p>
        </p:txBody>
      </p:sp>
      <p:pic>
        <p:nvPicPr>
          <p:cNvPr id="17411" name="Picture 2" descr="item_57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834974"/>
            <a:ext cx="2131348" cy="145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арф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579536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714375" y="571481"/>
            <a:ext cx="77866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Детское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творчество </a:t>
            </a:r>
            <a:r>
              <a:rPr lang="ru-RU" sz="2400" b="1" dirty="0">
                <a:solidFill>
                  <a:schemeClr val="tx2"/>
                </a:solidFill>
              </a:rPr>
              <a:t> —</a:t>
            </a:r>
            <a:r>
              <a:rPr lang="ru-RU" sz="2400" dirty="0">
                <a:solidFill>
                  <a:schemeClr val="tx2"/>
                </a:solidFill>
              </a:rPr>
              <a:t> одна из форм самостоятельной деятельности ребенка, в процессе которой он отступает от привычных и знакомых ему способов проявления окружающего мира, экспериментирует и создает нечто новое для себя и других. </a:t>
            </a:r>
            <a:r>
              <a:rPr lang="ru-RU" sz="2400" dirty="0" smtClean="0">
                <a:solidFill>
                  <a:schemeClr val="tx2"/>
                </a:solidFill>
              </a:rPr>
              <a:t>                                                           </a:t>
            </a:r>
            <a:r>
              <a:rPr lang="ru-RU" sz="2000" i="1" dirty="0" smtClean="0">
                <a:solidFill>
                  <a:schemeClr val="tx2"/>
                </a:solidFill>
              </a:rPr>
              <a:t>(</a:t>
            </a:r>
            <a:r>
              <a:rPr lang="ru-RU" sz="2000" i="1" dirty="0" err="1">
                <a:solidFill>
                  <a:schemeClr val="tx2"/>
                </a:solidFill>
              </a:rPr>
              <a:t>Википедия</a:t>
            </a:r>
            <a:r>
              <a:rPr lang="ru-RU" sz="2000" i="1" dirty="0" smtClean="0">
                <a:solidFill>
                  <a:schemeClr val="tx2"/>
                </a:solidFill>
              </a:rPr>
              <a:t>)</a:t>
            </a:r>
            <a:endParaRPr lang="ru-RU" sz="2000" i="1" dirty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В </a:t>
            </a:r>
            <a:r>
              <a:rPr lang="ru-RU" sz="2400" dirty="0">
                <a:solidFill>
                  <a:schemeClr val="tx2"/>
                </a:solidFill>
              </a:rPr>
              <a:t>процессе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творчества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/>
                </a:solidFill>
              </a:rPr>
              <a:t>ребёнок развивается интеллектуально и эмоционально, определяет своё отношение к жизни и своё место в ней, приобретает </a:t>
            </a:r>
            <a:r>
              <a:rPr lang="ru-RU" sz="2400" b="1" dirty="0">
                <a:solidFill>
                  <a:schemeClr val="tx2"/>
                </a:solidFill>
              </a:rPr>
              <a:t>опыт коллективного взаимодействия, совершенствует навыки работы с различными инструментами и материалами, своё умение владеть телом, голосом, речью </a:t>
            </a:r>
            <a:r>
              <a:rPr lang="ru-RU" sz="2400" dirty="0">
                <a:solidFill>
                  <a:schemeClr val="tx2"/>
                </a:solidFill>
              </a:rPr>
              <a:t>и др. </a:t>
            </a:r>
          </a:p>
          <a:p>
            <a:pPr algn="r"/>
            <a:r>
              <a:rPr lang="ru-RU" sz="2000" i="1" dirty="0">
                <a:solidFill>
                  <a:schemeClr val="tx2"/>
                </a:solidFill>
              </a:rPr>
              <a:t> (Большая советская энциклопедия</a:t>
            </a:r>
            <a:r>
              <a:rPr lang="ru-RU" sz="2000" i="1" dirty="0" smtClean="0">
                <a:solidFill>
                  <a:schemeClr val="tx2"/>
                </a:solidFill>
              </a:rPr>
              <a:t>)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500063"/>
            <a:ext cx="8186737" cy="917575"/>
          </a:xfrm>
        </p:spPr>
        <p:txBody>
          <a:bodyPr/>
          <a:lstStyle/>
          <a:p>
            <a:pPr eaLnBrk="1" hangingPunct="1"/>
            <a:r>
              <a:rPr lang="ru-RU" sz="1800" smtClean="0"/>
              <a:t/>
            </a:r>
            <a:br>
              <a:rPr lang="ru-RU" sz="1800" smtClean="0"/>
            </a:br>
            <a:endParaRPr lang="ru-RU" sz="2000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714348" y="571480"/>
            <a:ext cx="7942290" cy="5511820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 typeface="Arial" charset="0"/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Задачи музыкального руководителя </a:t>
            </a:r>
          </a:p>
          <a:p>
            <a:pPr algn="ctr" eaLnBrk="1" hangingPunct="1">
              <a:spcBef>
                <a:spcPts val="0"/>
              </a:spcBef>
              <a:buFont typeface="Arial" charset="0"/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 развитию творчества детей: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развивать способность творческого воображения при восприятии музыки</a:t>
            </a:r>
          </a:p>
          <a:p>
            <a:pPr eaLnBrk="1" hangingPunct="1"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способствовать активизации фантазии ребенка, стремлению к достижению самостоятельно поставленной задачи, к поискам форм для воплощения своего замысла</a:t>
            </a:r>
          </a:p>
          <a:p>
            <a:pPr eaLnBrk="1" hangingPunct="1">
              <a:buFontTx/>
              <a:buChar char="-"/>
            </a:pPr>
            <a:r>
              <a:rPr lang="ru-RU" sz="2400" dirty="0" smtClean="0">
                <a:solidFill>
                  <a:schemeClr val="tx2"/>
                </a:solidFill>
              </a:rPr>
              <a:t>развивать способность к песенному, музыкально-игровому, танцевальному творчеству, к импровизации на инструментах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785813" y="642938"/>
            <a:ext cx="74295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E5308"/>
                </a:solidFill>
              </a:rPr>
              <a:t>Формы работы с детьми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Музыкальные занятия, праздники, развлечения, самостоятельная музыкальная деятельность детей, в ходе которых используются и дидактические музыкальные игры.</a:t>
            </a: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pPr algn="just"/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Грамотно </a:t>
            </a:r>
            <a:r>
              <a:rPr lang="ru-RU" dirty="0">
                <a:solidFill>
                  <a:schemeClr val="tx2"/>
                </a:solidFill>
              </a:rPr>
              <a:t>организованная работа способствует и формированию музыкальных представлений, умений, навыков и создает предпосылки для детского музыкального </a:t>
            </a:r>
            <a:r>
              <a:rPr lang="ru-RU" dirty="0" smtClean="0">
                <a:solidFill>
                  <a:schemeClr val="tx2"/>
                </a:solidFill>
              </a:rPr>
              <a:t>творчества.</a:t>
            </a:r>
          </a:p>
          <a:p>
            <a:pPr algn="just"/>
            <a:endParaRPr lang="ru-RU" dirty="0">
              <a:solidFill>
                <a:schemeClr val="tx2"/>
              </a:solidFill>
            </a:endParaRPr>
          </a:p>
          <a:p>
            <a:pPr algn="just"/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482" name="Рисунок 2" descr="C:\Users\Пользователь\Desktop\ВСЕ ФОТО\фото ДР группы 2013\S403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2571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6"/>
          <p:cNvSpPr>
            <a:spLocks noChangeArrowheads="1"/>
          </p:cNvSpPr>
          <p:nvPr/>
        </p:nvSpPr>
        <p:spPr bwMode="auto">
          <a:xfrm>
            <a:off x="785813" y="4357688"/>
            <a:ext cx="76438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В </a:t>
            </a:r>
            <a:r>
              <a:rPr lang="ru-RU" dirty="0">
                <a:solidFill>
                  <a:schemeClr val="tx2"/>
                </a:solidFill>
              </a:rPr>
              <a:t>связи с новыми федеральными государственными требованиями, с принципом интеграции образовательных областей, а также </a:t>
            </a:r>
            <a:r>
              <a:rPr lang="ru-RU" dirty="0" err="1">
                <a:solidFill>
                  <a:schemeClr val="tx2"/>
                </a:solidFill>
              </a:rPr>
              <a:t>интегративности</a:t>
            </a:r>
            <a:r>
              <a:rPr lang="ru-RU" dirty="0">
                <a:solidFill>
                  <a:schemeClr val="tx2"/>
                </a:solidFill>
              </a:rPr>
              <a:t> всех видов музыкальной деятельности сведения о музыке должны даваться в интересной и познавательной форме для детей.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Одной из  форм являются </a:t>
            </a:r>
            <a:r>
              <a:rPr lang="ru-RU" dirty="0">
                <a:solidFill>
                  <a:schemeClr val="tx2"/>
                </a:solidFill>
              </a:rPr>
              <a:t>музыкально-дидактические игры. </a:t>
            </a:r>
          </a:p>
        </p:txBody>
      </p:sp>
      <p:pic>
        <p:nvPicPr>
          <p:cNvPr id="5" name="Рисунок 4" descr="C:\Users\Пользователь\Desktop\Фото 2014\Выпуск 14  +1 июня\P52311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2299379" cy="147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Музыкально-дидактические игры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755650" y="1557338"/>
            <a:ext cx="7829550" cy="4525962"/>
          </a:xfrm>
        </p:spPr>
        <p:txBody>
          <a:bodyPr/>
          <a:lstStyle/>
          <a:p>
            <a:pPr>
              <a:spcBef>
                <a:spcPts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Систематическое применение: 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 дидактических игр и пособий, </a:t>
            </a:r>
            <a:r>
              <a:rPr lang="ru-RU" sz="2000" b="1" dirty="0" smtClean="0">
                <a:solidFill>
                  <a:schemeClr val="tx2"/>
                </a:solidFill>
              </a:rPr>
              <a:t>вызывает</a:t>
            </a:r>
            <a:r>
              <a:rPr lang="ru-RU" sz="2000" dirty="0" smtClean="0">
                <a:solidFill>
                  <a:schemeClr val="tx2"/>
                </a:solidFill>
              </a:rPr>
              <a:t> у детей активный </a:t>
            </a:r>
            <a:r>
              <a:rPr lang="ru-RU" sz="2000" b="1" dirty="0" smtClean="0">
                <a:solidFill>
                  <a:schemeClr val="tx2"/>
                </a:solidFill>
              </a:rPr>
              <a:t>интерес </a:t>
            </a:r>
            <a:r>
              <a:rPr lang="ru-RU" sz="2000" dirty="0" smtClean="0">
                <a:solidFill>
                  <a:schemeClr val="tx2"/>
                </a:solidFill>
              </a:rPr>
              <a:t> к самим заданиям, так же способствует </a:t>
            </a:r>
            <a:r>
              <a:rPr lang="ru-RU" sz="2000" b="1" dirty="0" smtClean="0">
                <a:solidFill>
                  <a:schemeClr val="tx2"/>
                </a:solidFill>
              </a:rPr>
              <a:t>быстрому овладению</a:t>
            </a:r>
            <a:r>
              <a:rPr lang="ru-RU" sz="2000" dirty="0" smtClean="0">
                <a:solidFill>
                  <a:schemeClr val="tx2"/>
                </a:solidFill>
              </a:rPr>
              <a:t> детьми музыкального репертуара, </a:t>
            </a:r>
            <a:r>
              <a:rPr lang="ru-RU" sz="2000" b="1" dirty="0" smtClean="0">
                <a:solidFill>
                  <a:schemeClr val="tx2"/>
                </a:solidFill>
              </a:rPr>
              <a:t>приемам игры</a:t>
            </a:r>
            <a:r>
              <a:rPr lang="ru-RU" sz="2000" dirty="0" smtClean="0">
                <a:solidFill>
                  <a:schemeClr val="tx2"/>
                </a:solidFill>
              </a:rPr>
              <a:t> на музыкальных инструментах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прививают</a:t>
            </a:r>
            <a:r>
              <a:rPr lang="ru-RU" sz="2000" dirty="0" smtClean="0">
                <a:solidFill>
                  <a:schemeClr val="tx2"/>
                </a:solidFill>
              </a:rPr>
              <a:t>  детям </a:t>
            </a:r>
            <a:r>
              <a:rPr lang="ru-RU" sz="2000" b="1" dirty="0" smtClean="0">
                <a:solidFill>
                  <a:schemeClr val="tx2"/>
                </a:solidFill>
              </a:rPr>
              <a:t>любовь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к музыке</a:t>
            </a:r>
            <a:r>
              <a:rPr lang="ru-RU" sz="2000" dirty="0" smtClean="0">
                <a:solidFill>
                  <a:schemeClr val="tx2"/>
                </a:solidFill>
              </a:rPr>
              <a:t>, заинтересовывают основами музыкальной грамоты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объединяют разделы</a:t>
            </a:r>
            <a:r>
              <a:rPr lang="ru-RU" sz="2000" dirty="0" smtClean="0">
                <a:solidFill>
                  <a:schemeClr val="tx2"/>
                </a:solidFill>
              </a:rPr>
              <a:t> пения, слушания, движения  под музыку, игру на детских музыкальных инструментах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вызывают </a:t>
            </a:r>
            <a:r>
              <a:rPr lang="ru-RU" sz="2000" b="1" dirty="0" smtClean="0">
                <a:solidFill>
                  <a:schemeClr val="tx2"/>
                </a:solidFill>
              </a:rPr>
              <a:t>интерес</a:t>
            </a:r>
            <a:r>
              <a:rPr lang="ru-RU" sz="2000" dirty="0" smtClean="0">
                <a:solidFill>
                  <a:schemeClr val="tx2"/>
                </a:solidFill>
              </a:rPr>
              <a:t> и желание </a:t>
            </a:r>
            <a:r>
              <a:rPr lang="ru-RU" sz="2000" b="1" dirty="0" smtClean="0">
                <a:solidFill>
                  <a:schemeClr val="tx2"/>
                </a:solidFill>
              </a:rPr>
              <a:t>участвовать</a:t>
            </a:r>
            <a:r>
              <a:rPr lang="ru-RU" sz="2000" dirty="0" smtClean="0">
                <a:solidFill>
                  <a:schemeClr val="tx2"/>
                </a:solidFill>
              </a:rPr>
              <a:t> в них.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CF4007"/>
                </a:solidFill>
              </a:rPr>
              <a:t>В  результате</a:t>
            </a:r>
            <a:r>
              <a:rPr lang="ru-RU" sz="2000" dirty="0" smtClean="0">
                <a:solidFill>
                  <a:srgbClr val="CF4007"/>
                </a:solidFill>
              </a:rPr>
              <a:t>: </a:t>
            </a:r>
            <a:r>
              <a:rPr lang="ru-RU" sz="2000" dirty="0" smtClean="0">
                <a:solidFill>
                  <a:schemeClr val="tx2"/>
                </a:solidFill>
              </a:rPr>
              <a:t>дети получают необходимые знания об основах музыкальной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грамоты, учатся любить, ценить и понимать музыку.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</TotalTime>
  <Words>944</Words>
  <Application>Microsoft Office PowerPoint</Application>
  <PresentationFormat>Экран (4:3)</PresentationFormat>
  <Paragraphs>172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 Образовательная область ФГОС ДО «Художественно-эстетическое развитие»</vt:lpstr>
      <vt:lpstr>  Музыкальное развитие дошкольников при реализации ФГОС ДО ( по Скоролуповой О.А.)</vt:lpstr>
      <vt:lpstr>Презентация PowerPoint</vt:lpstr>
      <vt:lpstr>Презентация PowerPoint</vt:lpstr>
      <vt:lpstr> </vt:lpstr>
      <vt:lpstr>Презентация PowerPoint</vt:lpstr>
      <vt:lpstr> Музыкально-дидактические игры</vt:lpstr>
      <vt:lpstr>Презентация PowerPoint</vt:lpstr>
      <vt:lpstr>   Музыкально-дидактические игры    всегда  содержат развитие действия, в котором сочетаются элементы занимательности, соревнования с сенсорными заданиями.  </vt:lpstr>
      <vt:lpstr> Классификация  музыкально-дидактических игр</vt:lpstr>
      <vt:lpstr> Картотека музыкально-дидактических игр в ДОО:</vt:lpstr>
      <vt:lpstr>  Виды музыкально-дидактических игр, сделанные в ДОО</vt:lpstr>
      <vt:lpstr> Игры на развитие памяти и музыкального слуха</vt:lpstr>
      <vt:lpstr> Определение высоты звуков Закрепление знаний о высоте звука</vt:lpstr>
      <vt:lpstr> Развитие чувства ритма</vt:lpstr>
      <vt:lpstr>Презентация PowerPoint</vt:lpstr>
      <vt:lpstr> Закрепление знаний о длительности звуков</vt:lpstr>
      <vt:lpstr>На определение высоты звучания голоса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147</cp:revision>
  <dcterms:created xsi:type="dcterms:W3CDTF">2013-03-01T19:08:15Z</dcterms:created>
  <dcterms:modified xsi:type="dcterms:W3CDTF">2016-10-02T11:32:42Z</dcterms:modified>
</cp:coreProperties>
</file>