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83" r:id="rId3"/>
    <p:sldId id="296" r:id="rId4"/>
    <p:sldId id="295" r:id="rId5"/>
    <p:sldId id="272" r:id="rId6"/>
    <p:sldId id="300" r:id="rId7"/>
    <p:sldId id="273" r:id="rId8"/>
    <p:sldId id="276" r:id="rId9"/>
    <p:sldId id="285" r:id="rId10"/>
    <p:sldId id="286" r:id="rId11"/>
    <p:sldId id="28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5308"/>
    <a:srgbClr val="000099"/>
    <a:srgbClr val="CF4007"/>
    <a:srgbClr val="0000CC"/>
    <a:srgbClr val="660066"/>
    <a:srgbClr val="000066"/>
    <a:srgbClr val="0033CC"/>
    <a:srgbClr val="CD5A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32" autoAdjust="0"/>
    <p:restoredTop sz="93149" autoAdjust="0"/>
  </p:normalViewPr>
  <p:slideViewPr>
    <p:cSldViewPr>
      <p:cViewPr>
        <p:scale>
          <a:sx n="50" d="100"/>
          <a:sy n="50" d="100"/>
        </p:scale>
        <p:origin x="-1872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137865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42875" y="84138"/>
            <a:ext cx="8832850" cy="663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1662" y="460535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81DE0-A230-4CFE-8953-FC17CEA66118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6BF19-8527-4CE4-8B0A-DE3CE4BAD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3E6EA-005B-46ED-BDB9-84A4BF25DE30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89EF0-E36D-47B1-A02A-6B85BD9E7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2ECCA-497A-4ACF-9AB4-06E720B1DF0F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AA9A6-D6EA-4BD2-935E-B882A59B6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AB12E-53AC-4521-A220-9F8BA97A53C9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1C0A6-9437-4670-ADC9-39D76E2E13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0FDAE-78D5-4DF3-962E-81AE498EACC2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997D4-3AB1-49A0-AFDD-501934265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506CC-6F74-4092-A5E1-70D61B754C57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08E1C-0DBA-400A-A9AF-747CB1A20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D2291-EE45-48A9-ABA8-8DE2F06A875E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BB9F4-6BF7-49A2-9C34-F2E16AE97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5D7DA-A779-437E-8DCA-DBE92900E0BA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8566E-40FF-4C1D-A910-9F10FDB2E4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00EB5-344A-45F6-BDE6-8CA7869C697A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ECFFE-7D3F-4875-BD79-7B4F3414B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76FD4-A4B1-41BE-AED1-6E0EE0A10A6E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D80E7-885A-4D37-AAFA-E8E7B079A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8F8FA-1589-4640-8905-5528C561A671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5FD49-4AC3-44CC-8FA9-27B53E443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B6E2ED-A78A-4591-8131-9232EC542638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7054D0-F0BB-4645-8250-FCD57192B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Багетная рамка 6"/>
          <p:cNvSpPr/>
          <p:nvPr userDrawn="1"/>
        </p:nvSpPr>
        <p:spPr>
          <a:xfrm>
            <a:off x="571472" y="428604"/>
            <a:ext cx="8072494" cy="6072230"/>
          </a:xfrm>
          <a:prstGeom prst="bevel">
            <a:avLst>
              <a:gd name="adj" fmla="val 1449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000109"/>
            <a:ext cx="72866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000099"/>
              </a:solidFill>
              <a:latin typeface="Arial Black" pitchFamily="34" charset="0"/>
              <a:ea typeface="GungsuhChe" pitchFamily="49" charset="-127"/>
            </a:endParaRPr>
          </a:p>
          <a:p>
            <a:pPr algn="ctr"/>
            <a:endParaRPr lang="ru-RU" sz="2800" b="1" dirty="0" smtClean="0">
              <a:solidFill>
                <a:srgbClr val="000099"/>
              </a:solidFill>
              <a:latin typeface="Arial Black" pitchFamily="34" charset="0"/>
              <a:ea typeface="GungsuhChe" pitchFamily="49" charset="-127"/>
            </a:endParaRP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    Приоритет </a:t>
            </a:r>
            <a:r>
              <a:rPr lang="ru-RU" sz="2800" b="1" dirty="0" smtClean="0">
                <a:solidFill>
                  <a:srgbClr val="000099"/>
                </a:solidFill>
              </a:rPr>
              <a:t> </a:t>
            </a: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развития </a:t>
            </a:r>
            <a:b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  </a:t>
            </a:r>
            <a:r>
              <a:rPr lang="ru-RU" sz="2800" b="1" i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творческих                     способностей дошкольников </a:t>
            </a:r>
            <a:br>
              <a:rPr lang="ru-RU" sz="2800" b="1" i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dirty="0" smtClean="0">
                <a:solidFill>
                  <a:srgbClr val="CE5308"/>
                </a:solidFill>
                <a:latin typeface="Arial Black" pitchFamily="34" charset="0"/>
                <a:ea typeface="GungsuhChe" pitchFamily="49" charset="-127"/>
              </a:rPr>
              <a:t>в условиях ФГОС ДО: </a:t>
            </a: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/>
            </a:r>
            <a:b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i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>игровая музыкальная деятельность</a:t>
            </a:r>
            <a: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  <a:t/>
            </a:r>
            <a:br>
              <a:rPr lang="ru-RU" sz="2800" b="1" dirty="0" smtClean="0">
                <a:solidFill>
                  <a:srgbClr val="000099"/>
                </a:solidFill>
                <a:latin typeface="Arial Black" pitchFamily="34" charset="0"/>
                <a:ea typeface="GungsuhChe" pitchFamily="49" charset="-127"/>
              </a:rPr>
            </a:br>
            <a:r>
              <a:rPr lang="ru-RU" sz="2800" b="1" i="1" dirty="0" smtClean="0">
                <a:solidFill>
                  <a:srgbClr val="000099"/>
                </a:solidFill>
                <a:ea typeface="GungsuhChe" pitchFamily="49" charset="-127"/>
              </a:rPr>
              <a:t> </a:t>
            </a:r>
            <a:r>
              <a:rPr lang="ru-RU" sz="2400" b="1" i="1" dirty="0" smtClean="0">
                <a:solidFill>
                  <a:srgbClr val="000099"/>
                </a:solidFill>
                <a:ea typeface="GungsuhChe" pitchFamily="49" charset="-127"/>
              </a:rPr>
              <a:t>(музыкально-дидактические игры)</a:t>
            </a:r>
            <a:endParaRPr lang="ru-RU" sz="2400" dirty="0">
              <a:solidFill>
                <a:srgbClr val="00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000636"/>
            <a:ext cx="6215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 err="1" smtClean="0">
                <a:solidFill>
                  <a:srgbClr val="CE5308"/>
                </a:solidFill>
                <a:latin typeface="Arial Black" pitchFamily="34" charset="0"/>
              </a:rPr>
              <a:t>Бестемянникова</a:t>
            </a:r>
            <a:r>
              <a:rPr lang="ru-RU" i="1" dirty="0" smtClean="0">
                <a:solidFill>
                  <a:srgbClr val="CE5308"/>
                </a:solidFill>
                <a:latin typeface="Arial Black" pitchFamily="34" charset="0"/>
              </a:rPr>
              <a:t> </a:t>
            </a:r>
          </a:p>
          <a:p>
            <a:pPr algn="r"/>
            <a:r>
              <a:rPr lang="ru-RU" i="1" dirty="0" smtClean="0">
                <a:solidFill>
                  <a:srgbClr val="CE5308"/>
                </a:solidFill>
                <a:latin typeface="Arial Black" pitchFamily="34" charset="0"/>
              </a:rPr>
              <a:t>Ирина Валентиновна</a:t>
            </a:r>
          </a:p>
          <a:p>
            <a:pPr algn="r"/>
            <a:r>
              <a:rPr lang="ru-RU" i="1" dirty="0" smtClean="0">
                <a:solidFill>
                  <a:srgbClr val="CE5308"/>
                </a:solidFill>
                <a:latin typeface="Arial Black" pitchFamily="34" charset="0"/>
              </a:rPr>
              <a:t> </a:t>
            </a:r>
            <a:r>
              <a:rPr lang="ru-RU" i="1" dirty="0" smtClean="0">
                <a:solidFill>
                  <a:srgbClr val="CE5308"/>
                </a:solidFill>
              </a:rPr>
              <a:t>музыкальный руководитель</a:t>
            </a:r>
          </a:p>
          <a:p>
            <a:pPr algn="r"/>
            <a:r>
              <a:rPr lang="ru-RU" i="1" dirty="0" smtClean="0">
                <a:solidFill>
                  <a:srgbClr val="CE5308"/>
                </a:solidFill>
              </a:rPr>
              <a:t> МДОУ детский сад №171 г.Ярославль</a:t>
            </a:r>
          </a:p>
        </p:txBody>
      </p:sp>
      <p:pic>
        <p:nvPicPr>
          <p:cNvPr id="6" name="Рисунок 5" descr="C:\Users\Пользователь\Desktop\klipart_9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71480"/>
            <a:ext cx="328614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>
          <a:xfrm>
            <a:off x="785786" y="571480"/>
            <a:ext cx="7500990" cy="846158"/>
          </a:xfrm>
        </p:spPr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CF4007"/>
                </a:solidFill>
              </a:rPr>
              <a:t>Для звучащей музыки подобрать карточки</a:t>
            </a:r>
            <a:br>
              <a:rPr lang="ru-RU" sz="2800" b="1" dirty="0" smtClean="0">
                <a:solidFill>
                  <a:srgbClr val="CF4007"/>
                </a:solidFill>
              </a:rPr>
            </a:br>
            <a:r>
              <a:rPr lang="ru-RU" sz="2800" b="1" dirty="0" smtClean="0">
                <a:solidFill>
                  <a:srgbClr val="CF4007"/>
                </a:solidFill>
              </a:rPr>
              <a:t> (из всех наборов),</a:t>
            </a:r>
            <a:br>
              <a:rPr lang="ru-RU" sz="2800" b="1" dirty="0" smtClean="0">
                <a:solidFill>
                  <a:srgbClr val="CF4007"/>
                </a:solidFill>
              </a:rPr>
            </a:br>
            <a:r>
              <a:rPr lang="ru-RU" sz="2800" b="1" dirty="0" smtClean="0">
                <a:solidFill>
                  <a:srgbClr val="CF4007"/>
                </a:solidFill>
              </a:rPr>
              <a:t> характеризующие ее признаки</a:t>
            </a:r>
            <a:br>
              <a:rPr lang="ru-RU" sz="2800" b="1" dirty="0" smtClean="0">
                <a:solidFill>
                  <a:srgbClr val="CF4007"/>
                </a:solidFill>
              </a:rPr>
            </a:br>
            <a:endParaRPr lang="ru-RU" sz="2800" b="1" dirty="0" smtClean="0">
              <a:solidFill>
                <a:srgbClr val="CF4007"/>
              </a:solidFill>
            </a:endParaRPr>
          </a:p>
        </p:txBody>
      </p:sp>
      <p:sp>
        <p:nvSpPr>
          <p:cNvPr id="399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400" dirty="0" smtClean="0">
              <a:solidFill>
                <a:schemeClr val="tx2"/>
              </a:solidFill>
              <a:latin typeface="Arial" charset="0"/>
            </a:endParaRPr>
          </a:p>
          <a:p>
            <a:r>
              <a:rPr lang="ru-RU" sz="2000" b="1" dirty="0" smtClean="0">
                <a:solidFill>
                  <a:schemeClr val="tx2"/>
                </a:solidFill>
              </a:rPr>
              <a:t>Цель:</a:t>
            </a:r>
            <a:r>
              <a:rPr lang="ru-RU" sz="2000" dirty="0" smtClean="0">
                <a:solidFill>
                  <a:schemeClr val="tx2"/>
                </a:solidFill>
              </a:rPr>
              <a:t> Развивать умение в процессе прослушивания различных мелодий определять их характер и при помощи условных обозначений фиксировать характерные признаки музыкальных произведений</a:t>
            </a:r>
          </a:p>
          <a:p>
            <a:r>
              <a:rPr lang="ru-RU" sz="2000" b="1" dirty="0" smtClean="0">
                <a:solidFill>
                  <a:schemeClr val="tx2"/>
                </a:solidFill>
              </a:rPr>
              <a:t>Инструкция:</a:t>
            </a:r>
            <a:r>
              <a:rPr lang="ru-RU" sz="2000" dirty="0" smtClean="0">
                <a:solidFill>
                  <a:schemeClr val="tx2"/>
                </a:solidFill>
              </a:rPr>
              <a:t> «Прослушав музыку, при помощи карточек (уже известных вам условных обозначений) создайте схему данной мелодии, выложите на столе ее отличительные признаки (высота, длительность, сила звука, настроение)»</a:t>
            </a: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870133" y="4274007"/>
            <a:ext cx="204720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smtClean="0">
                <a:solidFill>
                  <a:srgbClr val="CF4007"/>
                </a:solidFill>
              </a:rPr>
              <a:t>Из трех музыкальных произведений выбрать то, которое соответствует подобранному набору карточек</a:t>
            </a:r>
            <a:r>
              <a:rPr lang="ru-RU" sz="2800" b="1" smtClean="0"/>
              <a:t/>
            </a:r>
            <a:br>
              <a:rPr lang="ru-RU" sz="2800" b="1" smtClean="0"/>
            </a:br>
            <a:endParaRPr lang="ru-RU" sz="2800" b="1" smtClean="0"/>
          </a:p>
        </p:txBody>
      </p:sp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901014" cy="4525963"/>
          </a:xfrm>
        </p:spPr>
        <p:txBody>
          <a:bodyPr/>
          <a:lstStyle/>
          <a:p>
            <a:pPr>
              <a:buNone/>
            </a:pPr>
            <a:endParaRPr lang="ru-RU" sz="2400" dirty="0" smtClean="0">
              <a:solidFill>
                <a:schemeClr val="tx2"/>
              </a:solidFill>
              <a:latin typeface="Arial" charset="0"/>
            </a:endParaRPr>
          </a:p>
          <a:p>
            <a:pPr>
              <a:spcBef>
                <a:spcPts val="0"/>
              </a:spcBef>
            </a:pPr>
            <a:endParaRPr lang="ru-RU" sz="2400" b="1" dirty="0" smtClean="0">
              <a:solidFill>
                <a:schemeClr val="tx2"/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Цель:</a:t>
            </a:r>
            <a:r>
              <a:rPr lang="ru-RU" sz="2400" dirty="0" smtClean="0">
                <a:solidFill>
                  <a:schemeClr val="tx2"/>
                </a:solidFill>
              </a:rPr>
              <a:t> развивать умение узнавать музыкальные произведения по заданным признакам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 (соответствующим набору предложенных карточек)</a:t>
            </a:r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714752"/>
            <a:ext cx="3357580" cy="2518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b="1" smtClean="0">
                <a:solidFill>
                  <a:srgbClr val="CF4007"/>
                </a:solidFill>
              </a:rPr>
              <a:t>На определение высоты звучания голоса</a:t>
            </a:r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>
          <a:xfrm>
            <a:off x="714348" y="1600200"/>
            <a:ext cx="7972452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2"/>
                </a:solidFill>
              </a:rPr>
              <a:t>«Выдержи звук»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2"/>
                </a:solidFill>
              </a:rPr>
              <a:t>«Барабан и погремушка»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2"/>
                </a:solidFill>
              </a:rPr>
              <a:t>«Кого встретил колобок»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2"/>
                </a:solidFill>
              </a:rPr>
              <a:t>«Кот и мыши»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2"/>
                </a:solidFill>
              </a:rPr>
              <a:t>«Кто в домике живет»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2"/>
                </a:solidFill>
              </a:rPr>
              <a:t>«Веселый светофор» и др</a:t>
            </a:r>
            <a:r>
              <a:rPr lang="ru-RU" sz="2400" dirty="0" smtClean="0">
                <a:solidFill>
                  <a:schemeClr val="tx2"/>
                </a:solidFill>
              </a:rPr>
              <a:t>.</a:t>
            </a:r>
          </a:p>
          <a:p>
            <a:pPr>
              <a:buFont typeface="Arial" charset="0"/>
              <a:buNone/>
            </a:pPr>
            <a:endParaRPr lang="ru-RU" sz="2000" dirty="0" smtClean="0">
              <a:solidFill>
                <a:schemeClr val="tx2"/>
              </a:solidFill>
            </a:endParaRPr>
          </a:p>
          <a:p>
            <a:endParaRPr lang="ru-RU" sz="2000" dirty="0" smtClean="0">
              <a:solidFill>
                <a:schemeClr val="tx2"/>
              </a:solidFill>
            </a:endParaRPr>
          </a:p>
        </p:txBody>
      </p:sp>
      <p:pic>
        <p:nvPicPr>
          <p:cNvPr id="32771" name="Picture 4" descr="C:\Users\Пользователь\Desktop\ФОТО к презентации МДИ\P10901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929066"/>
            <a:ext cx="3112994" cy="2333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Рисунок 8" descr="C:\Users\Пользователь\Desktop\ФОТО к презентации МДИ\P10901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341152">
            <a:off x="976511" y="3971803"/>
            <a:ext cx="2593975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Рисунок 5" descr="C:\Users\Пользователь\Desktop\ФОТО к презентации МДИ\P10901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571612"/>
            <a:ext cx="3014314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3200" b="1" dirty="0" smtClean="0">
                <a:solidFill>
                  <a:srgbClr val="CF4007"/>
                </a:solidFill>
              </a:rPr>
              <a:t>Определение жанра музыкального произведения</a:t>
            </a:r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901014" cy="4525963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ru-RU" sz="2400" dirty="0" smtClean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</a:pPr>
            <a:endParaRPr lang="ru-RU" sz="2400" dirty="0" smtClean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</a:pPr>
            <a:endParaRPr lang="ru-RU" sz="2400" dirty="0" smtClean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«Три танца»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«Песня, танец, марш»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«Чей это марш»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«Подбери музыку» и др.</a:t>
            </a:r>
          </a:p>
        </p:txBody>
      </p:sp>
      <p:pic>
        <p:nvPicPr>
          <p:cNvPr id="4" name="Рисунок 3" descr="C:\Users\Пользователь\Desktop\ФОТО к презентации МДИ\P10901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500306"/>
            <a:ext cx="3500462" cy="2625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3200" b="1" dirty="0" smtClean="0">
                <a:solidFill>
                  <a:srgbClr val="CF4007"/>
                </a:solidFill>
              </a:rPr>
              <a:t>Узнавание музыкального инструмента</a:t>
            </a:r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901014" cy="4525963"/>
          </a:xfrm>
        </p:spPr>
        <p:txBody>
          <a:bodyPr/>
          <a:lstStyle/>
          <a:p>
            <a:r>
              <a:rPr lang="ru-RU" sz="2400" dirty="0" smtClean="0">
                <a:solidFill>
                  <a:schemeClr val="tx2"/>
                </a:solidFill>
              </a:rPr>
              <a:t>«Музыкальные часы»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«Наш оркестр»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«Определи музыкальный инструмент»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«На чем я играю»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«Слушаем музыку»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«Музыкальное лото»</a:t>
            </a:r>
          </a:p>
        </p:txBody>
      </p:sp>
      <p:pic>
        <p:nvPicPr>
          <p:cNvPr id="4" name="Рисунок 5" descr="C:\Users\Пользователь\Desktop\ФОТО к презентации МДИ\P10901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000372"/>
            <a:ext cx="37465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2"/>
          <p:cNvSpPr>
            <a:spLocks noGrp="1"/>
          </p:cNvSpPr>
          <p:nvPr>
            <p:ph idx="4294967295"/>
          </p:nvPr>
        </p:nvSpPr>
        <p:spPr>
          <a:xfrm>
            <a:off x="914400" y="785794"/>
            <a:ext cx="7586690" cy="5440381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 algn="ctr">
              <a:buFont typeface="Arial" charset="0"/>
              <a:buNone/>
            </a:pPr>
            <a:r>
              <a:rPr lang="ru-RU" b="1" i="1" dirty="0" smtClean="0">
                <a:solidFill>
                  <a:srgbClr val="CF4007"/>
                </a:solidFill>
              </a:rPr>
              <a:t>Дидактические игры хорошо,</a:t>
            </a:r>
          </a:p>
          <a:p>
            <a:pPr algn="ctr">
              <a:buFont typeface="Arial" charset="0"/>
              <a:buNone/>
            </a:pPr>
            <a:r>
              <a:rPr lang="ru-RU" b="1" i="1" dirty="0" smtClean="0">
                <a:solidFill>
                  <a:srgbClr val="CF4007"/>
                </a:solidFill>
              </a:rPr>
              <a:t> а где же творчество?</a:t>
            </a:r>
          </a:p>
        </p:txBody>
      </p:sp>
      <p:pic>
        <p:nvPicPr>
          <p:cNvPr id="58369" name="Picture 1" descr="C:\Users\Пользователь\Desktop\Фото 2014\Выпуск 14  +1 июня\P52311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786058"/>
            <a:ext cx="4214842" cy="2947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2"/>
          <p:cNvSpPr>
            <a:spLocks noGrp="1"/>
          </p:cNvSpPr>
          <p:nvPr>
            <p:ph idx="4294967295"/>
          </p:nvPr>
        </p:nvSpPr>
        <p:spPr>
          <a:xfrm>
            <a:off x="914400" y="785794"/>
            <a:ext cx="7586690" cy="5440381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400" b="1" dirty="0" smtClean="0">
                <a:solidFill>
                  <a:srgbClr val="CE5308"/>
                </a:solidFill>
              </a:rPr>
              <a:t>Этапы предварительной работы с детьми по развитию детского </a:t>
            </a:r>
            <a:r>
              <a:rPr lang="ru-RU" sz="2400" b="1" smtClean="0">
                <a:solidFill>
                  <a:srgbClr val="CE5308"/>
                </a:solidFill>
              </a:rPr>
              <a:t>музыкального творчества</a:t>
            </a:r>
            <a:endParaRPr lang="ru-RU" sz="2400" b="1" dirty="0" smtClean="0">
              <a:solidFill>
                <a:srgbClr val="CE5308"/>
              </a:solidFill>
            </a:endParaRPr>
          </a:p>
          <a:p>
            <a:pPr algn="ctr">
              <a:buFont typeface="Arial" charset="0"/>
              <a:buNone/>
            </a:pPr>
            <a:endParaRPr lang="ru-RU" sz="2400" b="1" dirty="0" smtClean="0">
              <a:solidFill>
                <a:srgbClr val="CE5308"/>
              </a:solidFill>
            </a:endParaRPr>
          </a:p>
          <a:p>
            <a:pPr algn="just">
              <a:buFont typeface="Arial" charset="0"/>
              <a:buNone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Первый этап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–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выбираем мелодию, </a:t>
            </a:r>
            <a:r>
              <a:rPr lang="ru-RU" sz="2200" dirty="0" err="1" smtClean="0">
                <a:solidFill>
                  <a:schemeClr val="tx2">
                    <a:lumMod val="75000"/>
                  </a:schemeClr>
                </a:solidFill>
              </a:rPr>
              <a:t>пропеваем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 ее, смотрим, отвечает она заданным параметрам (высота, длительность, сила звука, настроение). Выбираем музыкальные инструменты, чтобы украсить мелодию, которую ребенок пропел (можно предложить 2-3 , какая подходит).</a:t>
            </a:r>
          </a:p>
          <a:p>
            <a:pPr algn="just">
              <a:buFont typeface="Arial" charset="0"/>
              <a:buNone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Второй этап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– сочини мелодию сам по этим параметрам, подбираем  музыкальный инструмент. </a:t>
            </a:r>
          </a:p>
          <a:p>
            <a:pPr algn="just">
              <a:buFont typeface="Arial" charset="0"/>
              <a:buNone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Третий этап –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 сам должен выбрать параметры и пропеть мелодию.</a:t>
            </a:r>
          </a:p>
          <a:p>
            <a:pPr algn="just">
              <a:buFont typeface="Arial" charset="0"/>
              <a:buNone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Четвертый этап –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придумать танцевальные движения, по выбранным параметрам.</a:t>
            </a:r>
            <a:endParaRPr lang="ru-RU" sz="22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785786" y="571480"/>
            <a:ext cx="7572428" cy="846158"/>
          </a:xfrm>
        </p:spPr>
        <p:txBody>
          <a:bodyPr/>
          <a:lstStyle/>
          <a:p>
            <a:r>
              <a:rPr lang="ru-RU" sz="20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0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0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0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400" b="1" dirty="0" smtClean="0">
                <a:solidFill>
                  <a:srgbClr val="CF4007"/>
                </a:solidFill>
              </a:rPr>
              <a:t>Виды игровых действий с детьми по развитию творчества на основе навыков и умений, сформированных в процессе </a:t>
            </a:r>
            <a:br>
              <a:rPr lang="ru-RU" sz="2400" b="1" dirty="0" smtClean="0">
                <a:solidFill>
                  <a:srgbClr val="CF4007"/>
                </a:solidFill>
              </a:rPr>
            </a:br>
            <a:r>
              <a:rPr lang="ru-RU" sz="2400" b="1" dirty="0" smtClean="0">
                <a:solidFill>
                  <a:srgbClr val="CF4007"/>
                </a:solidFill>
              </a:rPr>
              <a:t>музыкально-дидактических игр</a:t>
            </a: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785813" y="1357313"/>
            <a:ext cx="7572375" cy="4768850"/>
          </a:xfrm>
        </p:spPr>
        <p:txBody>
          <a:bodyPr/>
          <a:lstStyle/>
          <a:p>
            <a:endParaRPr lang="ru-RU" sz="1600" dirty="0" smtClean="0">
              <a:solidFill>
                <a:schemeClr val="tx2"/>
              </a:solidFill>
              <a:latin typeface="Arial" charset="0"/>
            </a:endParaRPr>
          </a:p>
          <a:p>
            <a:endParaRPr lang="ru-RU" sz="1600" dirty="0" smtClean="0">
              <a:solidFill>
                <a:schemeClr val="tx2"/>
              </a:solidFill>
              <a:latin typeface="Arial" charset="0"/>
            </a:endParaRPr>
          </a:p>
          <a:p>
            <a:pPr>
              <a:buNone/>
            </a:pPr>
            <a:endParaRPr lang="ru-RU" sz="1600" dirty="0" smtClean="0">
              <a:solidFill>
                <a:schemeClr val="tx2"/>
              </a:solidFill>
              <a:latin typeface="Arial" charset="0"/>
            </a:endParaRPr>
          </a:p>
          <a:p>
            <a:r>
              <a:rPr lang="ru-RU" sz="1600" b="1" dirty="0" smtClean="0">
                <a:solidFill>
                  <a:schemeClr val="tx2"/>
                </a:solidFill>
              </a:rPr>
              <a:t>Работа с карточками (на внимание)</a:t>
            </a:r>
          </a:p>
          <a:p>
            <a:r>
              <a:rPr lang="ru-RU" sz="1600" b="1" dirty="0" smtClean="0">
                <a:solidFill>
                  <a:schemeClr val="tx2"/>
                </a:solidFill>
              </a:rPr>
              <a:t>Работа с подбором карточек из 4 конвертов (на узнавание характера музыки)</a:t>
            </a:r>
          </a:p>
          <a:p>
            <a:r>
              <a:rPr lang="ru-RU" sz="1600" b="1" dirty="0" smtClean="0">
                <a:solidFill>
                  <a:schemeClr val="tx2"/>
                </a:solidFill>
              </a:rPr>
              <a:t>Для звучащей музыки подобрать карточки (из всех наборов), характеризующие ее признаки</a:t>
            </a:r>
          </a:p>
          <a:p>
            <a:r>
              <a:rPr lang="ru-RU" sz="1600" b="1" dirty="0" smtClean="0">
                <a:solidFill>
                  <a:schemeClr val="tx2"/>
                </a:solidFill>
              </a:rPr>
              <a:t>Из трех музыкальных произведений выбрать то, которое соответствует подобранному набору карточек (узнавание)</a:t>
            </a:r>
          </a:p>
          <a:p>
            <a:r>
              <a:rPr lang="ru-RU" sz="1600" b="1" dirty="0" smtClean="0">
                <a:solidFill>
                  <a:schemeClr val="tx2"/>
                </a:solidFill>
              </a:rPr>
              <a:t>Придумать самому мелодию, соответствующую предложенному набору карточек и выбрать музыкальный инструмент для ее сопровождения</a:t>
            </a:r>
          </a:p>
          <a:p>
            <a:r>
              <a:rPr lang="ru-RU" sz="1600" b="1" dirty="0" smtClean="0">
                <a:solidFill>
                  <a:schemeClr val="tx2"/>
                </a:solidFill>
              </a:rPr>
              <a:t>Сам подбирает карточки и сам по заданным параметрам придумывает мелодию</a:t>
            </a:r>
          </a:p>
          <a:p>
            <a:r>
              <a:rPr lang="ru-RU" sz="1600" b="1" dirty="0" smtClean="0">
                <a:solidFill>
                  <a:schemeClr val="tx2"/>
                </a:solidFill>
              </a:rPr>
              <a:t>Совместное творчество – по заданному карточками рисунку мелодии дети, используя различные музыкальные инструменты играют в оркестре</a:t>
            </a:r>
          </a:p>
          <a:p>
            <a:r>
              <a:rPr lang="ru-RU" sz="1600" b="1" dirty="0" smtClean="0">
                <a:solidFill>
                  <a:schemeClr val="tx2"/>
                </a:solidFill>
              </a:rPr>
              <a:t>Игра в оркестре ложится на заранее подготовленную музыкальным руководителем мелодию, но каждый ребенок удерживает свою задумку партии</a:t>
            </a:r>
          </a:p>
          <a:p>
            <a:endParaRPr lang="ru-RU" sz="1600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457200" y="714357"/>
            <a:ext cx="8229600" cy="70328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F4007"/>
                </a:solidFill>
              </a:rPr>
              <a:t>Работа с карточками</a:t>
            </a:r>
          </a:p>
        </p:txBody>
      </p:sp>
      <p:sp>
        <p:nvSpPr>
          <p:cNvPr id="37890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Цель:</a:t>
            </a:r>
            <a:r>
              <a:rPr lang="ru-RU" sz="2400" dirty="0" smtClean="0">
                <a:solidFill>
                  <a:schemeClr val="tx2"/>
                </a:solidFill>
              </a:rPr>
              <a:t> развивать у детей внимание, умение подбирать карточки (символическое условное обозначение)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по заданному педагогом признаку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 (высота, длительность, сила звука, настроение)</a:t>
            </a: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endParaRPr lang="ru-RU" sz="2400" dirty="0" smtClean="0"/>
          </a:p>
        </p:txBody>
      </p:sp>
      <p:pic>
        <p:nvPicPr>
          <p:cNvPr id="37891" name="Picture 3" descr="C:\Users\Пользователь\Desktop\ФОТО к презентации МДИ\P10901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571876"/>
            <a:ext cx="3370274" cy="2358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2800" dirty="0" smtClean="0">
                <a:solidFill>
                  <a:srgbClr val="CF4007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CF4007"/>
                </a:solidFill>
                <a:latin typeface="Arial" charset="0"/>
              </a:rPr>
            </a:br>
            <a:r>
              <a:rPr lang="ru-RU" sz="3200" b="1" dirty="0" smtClean="0">
                <a:solidFill>
                  <a:srgbClr val="CF4007"/>
                </a:solidFill>
              </a:rPr>
              <a:t>Работа с подбором карточек из 4 конвертов</a:t>
            </a:r>
            <a:r>
              <a:rPr lang="ru-RU" sz="3200" dirty="0" smtClean="0">
                <a:solidFill>
                  <a:srgbClr val="CF4007"/>
                </a:solidFill>
              </a:rPr>
              <a:t> </a:t>
            </a:r>
            <a:br>
              <a:rPr lang="ru-RU" sz="3200" dirty="0" smtClean="0">
                <a:solidFill>
                  <a:srgbClr val="CF4007"/>
                </a:solidFill>
              </a:rPr>
            </a:br>
            <a:endParaRPr lang="ru-RU" sz="3200" dirty="0" smtClean="0">
              <a:solidFill>
                <a:srgbClr val="CF4007"/>
              </a:solidFill>
            </a:endParaRPr>
          </a:p>
        </p:txBody>
      </p:sp>
      <p:sp>
        <p:nvSpPr>
          <p:cNvPr id="38914" name="Содержимое 2"/>
          <p:cNvSpPr>
            <a:spLocks noGrp="1"/>
          </p:cNvSpPr>
          <p:nvPr>
            <p:ph idx="1"/>
          </p:nvPr>
        </p:nvSpPr>
        <p:spPr>
          <a:xfrm>
            <a:off x="857250" y="1600200"/>
            <a:ext cx="74295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Цель:</a:t>
            </a:r>
            <a:r>
              <a:rPr lang="ru-RU" sz="2400" dirty="0" smtClean="0">
                <a:solidFill>
                  <a:schemeClr val="tx2"/>
                </a:solidFill>
              </a:rPr>
              <a:t> Развивать у детей умение определять характер музыки по условным символическим обозначениям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Инструкция:</a:t>
            </a:r>
            <a:r>
              <a:rPr lang="ru-RU" sz="2400" dirty="0" smtClean="0">
                <a:solidFill>
                  <a:schemeClr val="tx2"/>
                </a:solidFill>
              </a:rPr>
              <a:t> «Угадайте по выложенному на столе набору карточек, какая музыка будет звучать»</a:t>
            </a:r>
          </a:p>
          <a:p>
            <a:pPr>
              <a:buFont typeface="Arial" charset="0"/>
              <a:buNone/>
            </a:pPr>
            <a:endParaRPr lang="ru-RU" sz="2400" dirty="0" smtClean="0">
              <a:solidFill>
                <a:schemeClr val="tx2"/>
              </a:solidFill>
            </a:endParaRPr>
          </a:p>
        </p:txBody>
      </p:sp>
      <p:pic>
        <p:nvPicPr>
          <p:cNvPr id="38915" name="Picture 2" descr="C:\Users\Пользователь\Desktop\ФОТО к презентации МДИ\P10901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869272"/>
            <a:ext cx="3714776" cy="1975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286124"/>
            <a:ext cx="2000264" cy="266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1101</TotalTime>
  <Words>444</Words>
  <Application>Microsoft Office PowerPoint</Application>
  <PresentationFormat>Экран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 На определение высоты звучания голоса</vt:lpstr>
      <vt:lpstr> Определение жанра музыкального произведения</vt:lpstr>
      <vt:lpstr> Узнавание музыкального инструмента</vt:lpstr>
      <vt:lpstr>Презентация PowerPoint</vt:lpstr>
      <vt:lpstr>Презентация PowerPoint</vt:lpstr>
      <vt:lpstr>  Виды игровых действий с детьми по развитию творчества на основе навыков и умений, сформированных в процессе  музыкально-дидактических игр</vt:lpstr>
      <vt:lpstr>Работа с карточками</vt:lpstr>
      <vt:lpstr>  Работа с подбором карточек из 4 конвертов  </vt:lpstr>
      <vt:lpstr>  Для звучащей музыки подобрать карточки  (из всех наборов),  характеризующие ее признаки </vt:lpstr>
      <vt:lpstr>   Из трех музыкальных произведений выбрать то, которое соответствует подобранному набору карточек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DNA7 X86</cp:lastModifiedBy>
  <cp:revision>147</cp:revision>
  <dcterms:created xsi:type="dcterms:W3CDTF">2013-03-01T19:08:15Z</dcterms:created>
  <dcterms:modified xsi:type="dcterms:W3CDTF">2016-10-02T11:31:54Z</dcterms:modified>
</cp:coreProperties>
</file>