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88" r:id="rId3"/>
    <p:sldId id="289" r:id="rId4"/>
    <p:sldId id="290" r:id="rId5"/>
    <p:sldId id="291" r:id="rId6"/>
    <p:sldId id="293" r:id="rId7"/>
    <p:sldId id="294" r:id="rId8"/>
    <p:sldId id="275" r:id="rId9"/>
    <p:sldId id="30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08"/>
    <a:srgbClr val="000099"/>
    <a:srgbClr val="CF4007"/>
    <a:srgbClr val="0000CC"/>
    <a:srgbClr val="660066"/>
    <a:srgbClr val="000066"/>
    <a:srgbClr val="0033CC"/>
    <a:srgbClr val="CD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2" autoAdjust="0"/>
    <p:restoredTop sz="93149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786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84138"/>
            <a:ext cx="8832850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1DE0-A230-4CFE-8953-FC17CEA6611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BF19-8527-4CE4-8B0A-DE3CE4BA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E6EA-005B-46ED-BDB9-84A4BF25DE3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9EF0-E36D-47B1-A02A-6B85BD9E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ECCA-497A-4ACF-9AB4-06E720B1DF0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A9A6-D6EA-4BD2-935E-B882A59B6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B12E-53AC-4521-A220-9F8BA97A53C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C0A6-9437-4670-ADC9-39D76E2E1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FDAE-78D5-4DF3-962E-81AE498EACC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7D4-3AB1-49A0-AFDD-5019342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06CC-6F74-4092-A5E1-70D61B754C5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8E1C-0DBA-400A-A9AF-747CB1A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2291-EE45-48A9-ABA8-8DE2F06A875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B9F4-6BF7-49A2-9C34-F2E16AE9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D7DA-A779-437E-8DCA-DBE92900E0B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566E-40FF-4C1D-A910-9F10FDB2E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0EB5-344A-45F6-BDE6-8CA7869C697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CFFE-7D3F-4875-BD79-7B4F3414B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6FD4-A4B1-41BE-AED1-6E0EE0A10A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80E7-885A-4D37-AAFA-E8E7B079A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F8FA-1589-4640-8905-5528C561A671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FD49-4AC3-44CC-8FA9-27B53E443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6E2ED-A78A-4591-8131-9232EC54263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054D0-F0BB-4645-8250-FCD57192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_____Microsoft_Excel_97-2003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PowerPoint_Slide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00109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  Приоритет 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развития </a:t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</a:t>
            </a: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творческих                     способностей дошкольников </a:t>
            </a:r>
            <a:b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CE5308"/>
                </a:solidFill>
                <a:latin typeface="Arial Black" pitchFamily="34" charset="0"/>
                <a:ea typeface="GungsuhChe" pitchFamily="49" charset="-127"/>
              </a:rPr>
              <a:t>в условиях ФГОС ДО: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игровая музыкальная деятельность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ea typeface="GungsuhChe" pitchFamily="49" charset="-127"/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  <a:ea typeface="GungsuhChe" pitchFamily="49" charset="-127"/>
              </a:rPr>
              <a:t>(музыкально-дидактические игры)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63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>
                <a:solidFill>
                  <a:srgbClr val="CE5308"/>
                </a:solidFill>
                <a:latin typeface="Arial Black" pitchFamily="34" charset="0"/>
              </a:rPr>
              <a:t>Бестемянникова</a:t>
            </a:r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Ирина Валентиновна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rgbClr val="CE5308"/>
                </a:solidFill>
              </a:rPr>
              <a:t>музыкальный руководитель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</a:rPr>
              <a:t> МДОУ детский сад №171 г.Ярославль</a:t>
            </a:r>
          </a:p>
        </p:txBody>
      </p:sp>
      <p:pic>
        <p:nvPicPr>
          <p:cNvPr id="6" name="Рисунок 5" descr="C:\Users\Пользователь\Desktop\klipart_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Придумать самому мелодию, соответствующую предложенному набору карточек и выбрать музыкальный инструмент для ее сопровождения</a:t>
            </a:r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</a:rPr>
              <a:t/>
            </a:r>
            <a:br>
              <a:rPr lang="ru-RU" sz="2800" dirty="0" smtClean="0">
                <a:solidFill>
                  <a:srgbClr val="CF4007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 развивать у детей творческие способности и умение подбирать музыкальные инструменты для ее сопровождения</a:t>
            </a:r>
            <a:br>
              <a:rPr lang="ru-RU" sz="2400" dirty="0" smtClean="0">
                <a:solidFill>
                  <a:schemeClr val="tx2"/>
                </a:solidFill>
              </a:rPr>
            </a:br>
            <a:endParaRPr lang="ru-RU" sz="2400" dirty="0" smtClean="0">
              <a:solidFill>
                <a:schemeClr val="tx2"/>
              </a:solidFill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5400000">
            <a:off x="5625407" y="3632167"/>
            <a:ext cx="3004767" cy="2254062"/>
          </a:xfrm>
        </p:spPr>
      </p:pic>
      <p:pic>
        <p:nvPicPr>
          <p:cNvPr id="41987" name="Picture 2" descr="скрип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4330060" y="4541057"/>
            <a:ext cx="1519237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2" descr="балалайка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40252">
            <a:off x="3066751" y="3797246"/>
            <a:ext cx="1490665" cy="234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2" descr="eb0ea593a05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357562"/>
            <a:ext cx="2235080" cy="164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CF4007"/>
                </a:solidFill>
              </a:rPr>
              <a:t>Ребенок сам подбирает карточки и сам по заданным параметрам придумывает мелодию</a:t>
            </a:r>
            <a:br>
              <a:rPr lang="ru-RU" sz="2800" b="1" smtClean="0">
                <a:solidFill>
                  <a:srgbClr val="CF4007"/>
                </a:solidFill>
              </a:rPr>
            </a:br>
            <a:endParaRPr lang="ru-RU" sz="2800" b="1" smtClean="0">
              <a:solidFill>
                <a:srgbClr val="CF4007"/>
              </a:solidFill>
            </a:endParaRP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развивать у детей умение сочинять музыкальные мелодии, исходя из собственного опыта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00372"/>
            <a:ext cx="2500330" cy="333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786742" cy="1143000"/>
          </a:xfrm>
        </p:spPr>
        <p:txBody>
          <a:bodyPr/>
          <a:lstStyle/>
          <a:p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CF4007"/>
                </a:solidFill>
              </a:rPr>
              <a:t>Совместное творчество – по заданному карточками рисунку мелодии дети, используя различные музыкальные инструменты играют в оркестре</a:t>
            </a:r>
            <a:br>
              <a:rPr lang="ru-RU" sz="2400" b="1" dirty="0" smtClean="0">
                <a:solidFill>
                  <a:srgbClr val="CF4007"/>
                </a:solidFill>
              </a:rPr>
            </a:br>
            <a:endParaRPr lang="ru-RU" sz="2400" b="1" dirty="0" smtClean="0">
              <a:solidFill>
                <a:srgbClr val="CF4007"/>
              </a:solidFill>
            </a:endParaRPr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858180" cy="4525963"/>
          </a:xfrm>
        </p:spPr>
        <p:txBody>
          <a:bodyPr/>
          <a:lstStyle/>
          <a:p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</a:t>
            </a:r>
            <a:r>
              <a:rPr lang="ru-RU" sz="2400" dirty="0" smtClean="0">
                <a:solidFill>
                  <a:schemeClr val="tx2"/>
                </a:solidFill>
              </a:rPr>
              <a:t>: развивать коммуникативные умения у детей, навыки совместного </a:t>
            </a:r>
            <a:r>
              <a:rPr lang="ru-RU" sz="2400" dirty="0" err="1" smtClean="0">
                <a:solidFill>
                  <a:schemeClr val="tx2"/>
                </a:solidFill>
              </a:rPr>
              <a:t>музицирования</a:t>
            </a:r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214686"/>
            <a:ext cx="39047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Игра в оркестре ложится на заранее подготовленную музыкальным руководителем мелодию, но каждый ребенок удерживает свою задумку партии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endParaRPr lang="ru-RU" sz="2800" b="1" dirty="0" smtClean="0">
              <a:solidFill>
                <a:srgbClr val="CF4007"/>
              </a:solidFill>
            </a:endParaRPr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2"/>
                </a:solidFill>
              </a:rPr>
              <a:t>Цель</a:t>
            </a:r>
            <a:r>
              <a:rPr lang="ru-RU" sz="2400" dirty="0" smtClean="0">
                <a:solidFill>
                  <a:schemeClr val="tx2"/>
                </a:solidFill>
              </a:rPr>
              <a:t>: развивать у детей индивидуальные творческие способности и умение играть в оркестре</a:t>
            </a:r>
          </a:p>
          <a:p>
            <a:pPr>
              <a:buFont typeface="Arial" charset="0"/>
              <a:buNone/>
            </a:pPr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45059" name="Рисунок 3" descr="C:\Users\Пользователь\Desktop\ВСЕ ФОТО\Фото Новый год 2013\SAM_2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876"/>
            <a:ext cx="3419521" cy="233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Рисунок 6" descr="C:\Users\Пользователь\Desktop\Фото 2014\Выпуск 14  +1 июня\SAM_3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984372"/>
            <a:ext cx="3214710" cy="230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E5308"/>
                </a:solidFill>
              </a:rPr>
              <a:t>Музыкальные уголки в группах ДОУ</a:t>
            </a:r>
          </a:p>
        </p:txBody>
      </p:sp>
      <p:pic>
        <p:nvPicPr>
          <p:cNvPr id="46082" name="Picture 2" descr="C:\Users\Пользователь\Desktop\ФОТО к презентации МДИ\P10901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14678" y="1214422"/>
            <a:ext cx="3000396" cy="2249557"/>
          </a:xfrm>
        </p:spPr>
      </p:pic>
      <p:pic>
        <p:nvPicPr>
          <p:cNvPr id="46085" name="Рисунок 8" descr="C:\Users\Пользователь\Desktop\ФОТО к презентации МДИ\P1090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572008"/>
            <a:ext cx="2412994" cy="180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Desktop\ФОТО к презентации МДИ\P10901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428868"/>
            <a:ext cx="2786082" cy="269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C:\Users\Пользователь\Desktop\ФОТО к презентации МДИ\P10901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429000"/>
            <a:ext cx="2670130" cy="200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64293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E5308"/>
                </a:solidFill>
              </a:rPr>
              <a:t>Результативность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928670"/>
            <a:ext cx="7643813" cy="557214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1600" b="1" dirty="0" smtClean="0">
                <a:solidFill>
                  <a:schemeClr val="tx2"/>
                </a:solidFill>
              </a:rPr>
              <a:t>Педагогическая ценность музыкально-дидактических игр в том, что они открывают перед ребенком путь применения полученных знаний в жизненной практике. </a:t>
            </a:r>
          </a:p>
          <a:p>
            <a:pPr>
              <a:spcBef>
                <a:spcPct val="0"/>
              </a:spcBef>
            </a:pPr>
            <a:r>
              <a:rPr lang="ru-RU" sz="1600" b="1" dirty="0" smtClean="0">
                <a:solidFill>
                  <a:schemeClr val="tx2"/>
                </a:solidFill>
              </a:rPr>
              <a:t>Развивающая функция музыкально – дидактических игр очень важна.</a:t>
            </a:r>
          </a:p>
          <a:p>
            <a:pPr>
              <a:spcBef>
                <a:spcPct val="0"/>
              </a:spcBef>
            </a:pPr>
            <a:r>
              <a:rPr lang="ru-RU" sz="1600" b="1" dirty="0" smtClean="0">
                <a:solidFill>
                  <a:schemeClr val="tx2"/>
                </a:solidFill>
              </a:rPr>
              <a:t> Музыкально – дидактические игры помогают детям:</a:t>
            </a:r>
          </a:p>
          <a:p>
            <a:pPr>
              <a:spcBef>
                <a:spcPct val="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активно войти в мир музыки, стимулируют  развитие музыкально – сенсорных и  творческих   способностей;</a:t>
            </a:r>
          </a:p>
          <a:p>
            <a:pPr>
              <a:spcBef>
                <a:spcPct val="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развивают активность детей, самостоятельность в музыкальной деятельности, развивают  общие музыкальные,  в том числе и музыкально – творческие способности.</a:t>
            </a:r>
          </a:p>
          <a:p>
            <a:pPr>
              <a:spcBef>
                <a:spcPct val="0"/>
              </a:spcBef>
            </a:pPr>
            <a:r>
              <a:rPr lang="ru-RU" sz="1600" b="1" dirty="0" smtClean="0">
                <a:solidFill>
                  <a:schemeClr val="tx2"/>
                </a:solidFill>
              </a:rPr>
              <a:t>Развитие  способностей у каждого ребенка должно быть постоянно в поле зрения воспитателя, музыкального руководителя и осуществляться различными методами и средствами, в которых важная роль отводится музыкально – дидактическим играм.</a:t>
            </a:r>
          </a:p>
          <a:p>
            <a:pPr algn="ctr">
              <a:buFont typeface="Arial" charset="0"/>
              <a:buNone/>
            </a:pPr>
            <a:r>
              <a:rPr lang="ru-RU" sz="1600" b="1" dirty="0" smtClean="0">
                <a:solidFill>
                  <a:srgbClr val="CF4007"/>
                </a:solidFill>
              </a:rPr>
              <a:t>Диагностика музыкального развития воспитанников МДОУ  №171</a:t>
            </a:r>
          </a:p>
          <a:p>
            <a:endParaRPr lang="ru-RU" sz="1400" dirty="0" smtClean="0">
              <a:solidFill>
                <a:srgbClr val="CE5308"/>
              </a:solidFill>
            </a:endParaRPr>
          </a:p>
        </p:txBody>
      </p:sp>
      <p:graphicFrame>
        <p:nvGraphicFramePr>
          <p:cNvPr id="47107" name="Диаграмма 4"/>
          <p:cNvGraphicFramePr>
            <a:graphicFrameLocks/>
          </p:cNvGraphicFramePr>
          <p:nvPr/>
        </p:nvGraphicFramePr>
        <p:xfrm>
          <a:off x="2000232" y="4429132"/>
          <a:ext cx="5000625" cy="1928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r:id="rId4" imgW="4999153" imgH="2213040" progId="Excel.Sheet.8">
                  <p:embed/>
                </p:oleObj>
              </mc:Choice>
              <mc:Fallback>
                <p:oleObj r:id="rId4" imgW="4999153" imgH="2213040" progId="Excel.Shee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4429132"/>
                        <a:ext cx="5000625" cy="19288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рямоугольник 5"/>
          <p:cNvSpPr>
            <a:spLocks noChangeArrowheads="1"/>
          </p:cNvSpPr>
          <p:nvPr/>
        </p:nvSpPr>
        <p:spPr bwMode="auto">
          <a:xfrm>
            <a:off x="1071563" y="1357313"/>
            <a:ext cx="71437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00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000066"/>
                </a:solidFill>
              </a:rPr>
              <a:t>Спасибо </a:t>
            </a:r>
            <a:r>
              <a:rPr lang="ru-RU" sz="3600" dirty="0">
                <a:solidFill>
                  <a:srgbClr val="000066"/>
                </a:solidFill>
              </a:rPr>
              <a:t>за внимание!</a:t>
            </a:r>
          </a:p>
        </p:txBody>
      </p:sp>
      <p:pic>
        <p:nvPicPr>
          <p:cNvPr id="3" name="Рисунок 6" descr="C:\Users\Пользователь\Desktop\ФОТО к презентации МДИ\P1090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714620"/>
            <a:ext cx="4000528" cy="324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642918"/>
            <a:ext cx="2381240" cy="1348378"/>
          </a:xfrm>
          <a:prstGeom prst="rect">
            <a:avLst/>
          </a:prstGeom>
          <a:noFill/>
        </p:spPr>
      </p:pic>
      <p:pic>
        <p:nvPicPr>
          <p:cNvPr id="9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714356"/>
            <a:ext cx="2381240" cy="1348378"/>
          </a:xfrm>
          <a:prstGeom prst="rect">
            <a:avLst/>
          </a:prstGeom>
          <a:noFill/>
        </p:spPr>
      </p:pic>
      <p:pic>
        <p:nvPicPr>
          <p:cNvPr id="10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2381240" cy="1348378"/>
          </a:xfrm>
          <a:prstGeom prst="rect">
            <a:avLst/>
          </a:prstGeom>
          <a:noFill/>
        </p:spPr>
      </p:pic>
      <p:pic>
        <p:nvPicPr>
          <p:cNvPr id="11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714620"/>
            <a:ext cx="1969328" cy="1285884"/>
          </a:xfrm>
          <a:prstGeom prst="rect">
            <a:avLst/>
          </a:prstGeom>
          <a:noFill/>
        </p:spPr>
      </p:pic>
      <p:pic>
        <p:nvPicPr>
          <p:cNvPr id="12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357694"/>
            <a:ext cx="1978054" cy="1405826"/>
          </a:xfrm>
          <a:prstGeom prst="rect">
            <a:avLst/>
          </a:prstGeom>
          <a:noFill/>
        </p:spPr>
      </p:pic>
      <p:pic>
        <p:nvPicPr>
          <p:cNvPr id="13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71744"/>
            <a:ext cx="1892396" cy="1357322"/>
          </a:xfrm>
          <a:prstGeom prst="rect">
            <a:avLst/>
          </a:prstGeom>
          <a:noFill/>
        </p:spPr>
      </p:pic>
      <p:pic>
        <p:nvPicPr>
          <p:cNvPr id="14" name="Picture 3" descr="C:\Users\Пользователь\Desktop\Musiqu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357694"/>
            <a:ext cx="1892396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425" name="Object 1"/>
          <p:cNvGraphicFramePr>
            <a:graphicFrameLocks noChangeAspect="1"/>
          </p:cNvGraphicFramePr>
          <p:nvPr/>
        </p:nvGraphicFramePr>
        <p:xfrm>
          <a:off x="664600" y="571480"/>
          <a:ext cx="7836490" cy="5861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7" name="Слайд" r:id="rId4" imgW="4570501" imgH="3427395" progId="PowerPoint.Slide.12">
                  <p:embed/>
                </p:oleObj>
              </mc:Choice>
              <mc:Fallback>
                <p:oleObj name="Слайд" r:id="rId4" imgW="4570501" imgH="3427395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00" y="571480"/>
                        <a:ext cx="7836490" cy="58610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141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Лист Microsoft Excel 97-2003</vt:lpstr>
      <vt:lpstr>Слайд</vt:lpstr>
      <vt:lpstr>Презентация PowerPoint</vt:lpstr>
      <vt:lpstr>    Придумать самому мелодию, соответствующую предложенному набору карточек и выбрать музыкальный инструмент для ее сопровождения  Цель: развивать у детей творческие способности и умение подбирать музыкальные инструменты для ее сопровождения </vt:lpstr>
      <vt:lpstr>  Ребенок сам подбирает карточки и сам по заданным параметрам придумывает мелодию </vt:lpstr>
      <vt:lpstr>    Совместное творчество – по заданному карточками рисунку мелодии дети, используя различные музыкальные инструменты играют в оркестре </vt:lpstr>
      <vt:lpstr>    Игра в оркестре ложится на заранее подготовленную музыкальным руководителем мелодию, но каждый ребенок удерживает свою задумку партии </vt:lpstr>
      <vt:lpstr>Музыкальные уголки в группах ДОУ</vt:lpstr>
      <vt:lpstr>Результативность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148</cp:revision>
  <dcterms:created xsi:type="dcterms:W3CDTF">2013-03-01T19:08:15Z</dcterms:created>
  <dcterms:modified xsi:type="dcterms:W3CDTF">2016-10-02T11:29:36Z</dcterms:modified>
</cp:coreProperties>
</file>