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02" r:id="rId3"/>
    <p:sldId id="288" r:id="rId4"/>
    <p:sldId id="259" r:id="rId5"/>
    <p:sldId id="287" r:id="rId6"/>
    <p:sldId id="289" r:id="rId7"/>
    <p:sldId id="260" r:id="rId8"/>
    <p:sldId id="298" r:id="rId9"/>
    <p:sldId id="282" r:id="rId10"/>
    <p:sldId id="306" r:id="rId11"/>
    <p:sldId id="261" r:id="rId12"/>
    <p:sldId id="262" r:id="rId13"/>
    <p:sldId id="290" r:id="rId14"/>
    <p:sldId id="263" r:id="rId15"/>
    <p:sldId id="258" r:id="rId16"/>
    <p:sldId id="294" r:id="rId17"/>
    <p:sldId id="303" r:id="rId18"/>
    <p:sldId id="299" r:id="rId19"/>
    <p:sldId id="304" r:id="rId20"/>
    <p:sldId id="296" r:id="rId21"/>
    <p:sldId id="300" r:id="rId22"/>
    <p:sldId id="305" r:id="rId23"/>
    <p:sldId id="30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0000"/>
    <a:srgbClr val="A1691F"/>
    <a:srgbClr val="FF3300"/>
    <a:srgbClr val="E455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5BE19-6A05-4FBC-A0C5-D1AC4EF2E774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CA324-184C-401E-B045-FBC7F7131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CA324-184C-401E-B045-FBC7F71316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CA324-184C-401E-B045-FBC7F71316F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9056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320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0792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2292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003465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3913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810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191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3275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229859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94066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777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fp=2&amp;img_url=http://psyvrn.ru/img/psyvrn_ru/rak.gif&amp;uinfo=ww-1246-wh-786-fw-1021-fh-580-pd-1&amp;p=2&amp;text=%D0%BF%D1%81%D0%B8&amp;noreask=1&amp;pos=68&amp;rpt=simage&amp;lr=213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fp=2&amp;img_url=http://psyvrn.ru/img/psyvrn_ru/rak.gif&amp;uinfo=ww-1246-wh-786-fw-1021-fh-580-pd-1&amp;p=2&amp;text=%D0%BF%D1%81%D0%B8&amp;noreask=1&amp;pos=68&amp;rpt=simage&amp;lr=213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wmf"/><Relationship Id="rId4" Type="http://schemas.openxmlformats.org/officeDocument/2006/relationships/hyperlink" Target="http://images.yandex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09691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E455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     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571612"/>
            <a:ext cx="7429552" cy="509774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endParaRPr lang="ru-RU" sz="6000" i="1" dirty="0" smtClean="0">
              <a:solidFill>
                <a:srgbClr val="003300"/>
              </a:solidFill>
              <a:latin typeface="Monotype Corsiva" pitchFamily="66" charset="0"/>
            </a:endParaRPr>
          </a:p>
          <a:p>
            <a:r>
              <a:rPr lang="ru-RU" sz="9600" dirty="0" smtClean="0">
                <a:latin typeface="+mn-lt"/>
              </a:rPr>
              <a:t> </a:t>
            </a:r>
            <a:r>
              <a:rPr lang="ru-RU" sz="9600" dirty="0" smtClean="0">
                <a:solidFill>
                  <a:srgbClr val="FF3300"/>
                </a:solidFill>
                <a:latin typeface="+mn-lt"/>
              </a:rPr>
              <a:t>«Развитие</a:t>
            </a:r>
            <a:r>
              <a:rPr lang="ru-RU" sz="9600" i="1" dirty="0" smtClean="0">
                <a:solidFill>
                  <a:srgbClr val="FF3300"/>
                </a:solidFill>
                <a:latin typeface="+mn-lt"/>
              </a:rPr>
              <a:t> </a:t>
            </a:r>
            <a:r>
              <a:rPr lang="ru-RU" sz="9600" dirty="0" smtClean="0">
                <a:solidFill>
                  <a:srgbClr val="FF3300"/>
                </a:solidFill>
                <a:latin typeface="+mn-lt"/>
              </a:rPr>
              <a:t> творческих способностей учащихся через включение их в исследовательскую деятельность во внеурочное время»</a:t>
            </a:r>
            <a:r>
              <a:rPr lang="ru-RU" sz="9600" b="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</a:p>
          <a:p>
            <a:endParaRPr lang="ru-RU" sz="6400" b="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endParaRPr lang="ru-RU" sz="6400" b="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algn="r"/>
            <a:endParaRPr lang="ru-RU" sz="6400" b="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algn="r"/>
            <a:endParaRPr lang="ru-RU" sz="6400" b="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algn="r"/>
            <a:endParaRPr lang="ru-RU" sz="6400" b="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algn="r"/>
            <a:endParaRPr lang="ru-RU" sz="6400" b="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algn="r"/>
            <a:endParaRPr lang="ru-RU" sz="6400" b="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algn="r"/>
            <a:endParaRPr lang="ru-RU" sz="6400" b="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 algn="r"/>
            <a:r>
              <a:rPr lang="ru-RU" sz="6400" b="0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 algn="r"/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 </a:t>
            </a:r>
          </a:p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  <a:p>
            <a:endParaRPr lang="ru-RU" sz="48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560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r>
              <a:rPr lang="ru-RU" sz="6000" b="0" dirty="0" smtClean="0">
                <a:solidFill>
                  <a:schemeClr val="accent5">
                    <a:lumMod val="50000"/>
                  </a:schemeClr>
                </a:solidFill>
              </a:rPr>
              <a:t>Солодкая Инна Борисовна</a:t>
            </a:r>
          </a:p>
          <a:p>
            <a:r>
              <a:rPr lang="ru-RU" sz="6000" b="0" dirty="0" smtClean="0">
                <a:solidFill>
                  <a:schemeClr val="accent5">
                    <a:lumMod val="50000"/>
                  </a:schemeClr>
                </a:solidFill>
              </a:rPr>
              <a:t>педагог-психолог</a:t>
            </a:r>
          </a:p>
          <a:p>
            <a:endParaRPr lang="ru-RU" sz="6000" b="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2016 год</a:t>
            </a:r>
            <a:endParaRPr lang="ru-RU" sz="6000" b="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560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endParaRPr lang="ru-RU" sz="4600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endParaRPr lang="ru-RU" sz="6000" dirty="0" smtClean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4" descr="http://im6-tub-ru.yandex.net/i?id=113743849-4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1643074" cy="1143008"/>
          </a:xfrm>
          <a:prstGeom prst="rect">
            <a:avLst/>
          </a:prstGeom>
          <a:noFill/>
        </p:spPr>
      </p:pic>
      <p:pic>
        <p:nvPicPr>
          <p:cNvPr id="30721" name="Picture 1" descr="C:\Documents and Settings\Солодкая\Рабочий стол\картинки\504728_6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2714620"/>
            <a:ext cx="5715000" cy="28003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142852"/>
            <a:ext cx="6215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Муниципальное  автономное общеобразовательное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«Средняя общеобразовательная школа №4» 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г. Покачи</a:t>
            </a:r>
          </a:p>
        </p:txBody>
      </p:sp>
    </p:spTree>
    <p:extLst>
      <p:ext uri="{BB962C8B-B14F-4D97-AF65-F5344CB8AC3E}">
        <p14:creationId xmlns:p14="http://schemas.microsoft.com/office/powerpoint/2010/main" xmlns="" val="3857859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Солодкая\Рабочий стол\фотографии\Новая папка (3)\107_01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00438"/>
            <a:ext cx="3786214" cy="2947448"/>
          </a:xfrm>
          <a:prstGeom prst="rect">
            <a:avLst/>
          </a:prstGeom>
          <a:noFill/>
        </p:spPr>
      </p:pic>
      <p:pic>
        <p:nvPicPr>
          <p:cNvPr id="2051" name="Picture 3" descr="C:\Documents and Settings\Солодкая\Рабочий стол\фотографии\Новая папка (3)\107_01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285728"/>
            <a:ext cx="3929090" cy="2917819"/>
          </a:xfrm>
          <a:prstGeom prst="rect">
            <a:avLst/>
          </a:prstGeom>
          <a:noFill/>
        </p:spPr>
      </p:pic>
      <p:pic>
        <p:nvPicPr>
          <p:cNvPr id="2052" name="Picture 4" descr="C:\Documents and Settings\Солодкая\Рабочий стол\фотографии\Новая папка (3)\107_01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500438"/>
            <a:ext cx="3825885" cy="2928958"/>
          </a:xfrm>
          <a:prstGeom prst="rect">
            <a:avLst/>
          </a:prstGeom>
          <a:noFill/>
        </p:spPr>
      </p:pic>
      <p:pic>
        <p:nvPicPr>
          <p:cNvPr id="6" name="Рисунок 5" descr="http://ozerka-ou7.narod.ru/tiplog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0"/>
            <a:ext cx="320992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715436" cy="6167038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     </a:t>
            </a:r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    </a:t>
            </a:r>
            <a:r>
              <a:rPr lang="ru-RU" sz="3000" dirty="0" smtClean="0">
                <a:solidFill>
                  <a:srgbClr val="C00000"/>
                </a:solidFill>
                <a:latin typeface="+mj-lt"/>
              </a:rPr>
              <a:t>Содержание программы:    </a:t>
            </a:r>
          </a:p>
          <a:p>
            <a:pPr lvl="0" algn="l">
              <a:lnSpc>
                <a:spcPct val="150000"/>
              </a:lnSpc>
            </a:pPr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1. Введение (1 ч.).</a:t>
            </a:r>
          </a:p>
          <a:p>
            <a:pPr lvl="0" algn="l">
              <a:lnSpc>
                <a:spcPct val="150000"/>
              </a:lnSpc>
            </a:pPr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2. Способы мыслительной деятельности (15ч).</a:t>
            </a:r>
          </a:p>
          <a:p>
            <a:pPr lvl="0" algn="l">
              <a:lnSpc>
                <a:spcPct val="150000"/>
              </a:lnSpc>
            </a:pPr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3. Э</a:t>
            </a:r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</a:rPr>
              <a:t>тапы работы в рамках исследования(11 ч).</a:t>
            </a:r>
            <a:endParaRPr lang="ru-RU" sz="30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lvl="0" algn="l">
              <a:lnSpc>
                <a:spcPct val="150000"/>
              </a:lnSpc>
            </a:pPr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4. С</a:t>
            </a:r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</a:rPr>
              <a:t>амостоятельные исследования (5 ч.).</a:t>
            </a:r>
          </a:p>
          <a:p>
            <a:pPr algn="l">
              <a:lnSpc>
                <a:spcPct val="150000"/>
              </a:lnSpc>
            </a:pPr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5. З</a:t>
            </a:r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</a:rPr>
              <a:t>ащита результатов самостоятельных исследований (2 ч.).</a:t>
            </a:r>
          </a:p>
          <a:p>
            <a:pPr lvl="0" algn="l">
              <a:lnSpc>
                <a:spcPct val="150000"/>
              </a:lnSpc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ru-RU" sz="6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7704856" cy="4968552"/>
          </a:xfrm>
        </p:spPr>
        <p:txBody>
          <a:bodyPr>
            <a:normAutofit/>
          </a:bodyPr>
          <a:lstStyle/>
          <a:p>
            <a:pPr lvl="0" algn="l"/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  <a:t>      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</a:p>
          <a:p>
            <a:pPr lvl="0" algn="l"/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      </a:t>
            </a:r>
          </a:p>
          <a:p>
            <a:pPr algn="l"/>
            <a:endParaRPr lang="ru-RU" dirty="0"/>
          </a:p>
        </p:txBody>
      </p:sp>
      <p:pic>
        <p:nvPicPr>
          <p:cNvPr id="2051" name="Picture 3" descr="C:\Documents and Settings\Солодкая\Рабочий стол\фотографии\Новая папка (3)\107_01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85861"/>
            <a:ext cx="3714776" cy="250033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928662" y="357166"/>
            <a:ext cx="70009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 Antiqua" pitchFamily="18" charset="0"/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82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Второе направление -  индивидуальная работа с учащимися.</a:t>
            </a:r>
          </a:p>
        </p:txBody>
      </p:sp>
      <p:pic>
        <p:nvPicPr>
          <p:cNvPr id="8" name="Picture 2" descr="http://bograd.zmuzey.bograd-web.ru/uploads/posts/2015-12/1450091515_8302654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357298"/>
            <a:ext cx="3571900" cy="2571767"/>
          </a:xfrm>
          <a:prstGeom prst="rect">
            <a:avLst/>
          </a:prstGeom>
          <a:noFill/>
        </p:spPr>
      </p:pic>
      <p:pic>
        <p:nvPicPr>
          <p:cNvPr id="1026" name="Picture 2" descr="C:\Documents and Settings\Солодкая\Рабочий стол\фотографии\Новая папка (3)\107_016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071942"/>
            <a:ext cx="3714776" cy="2571768"/>
          </a:xfrm>
          <a:prstGeom prst="rect">
            <a:avLst/>
          </a:prstGeom>
          <a:noFill/>
        </p:spPr>
      </p:pic>
      <p:pic>
        <p:nvPicPr>
          <p:cNvPr id="1027" name="Picture 3" descr="C:\Documents and Settings\Солодкая\Рабочий стол\фотографии\Новая папка (3)\107_013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4143380"/>
            <a:ext cx="3714775" cy="250033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im6-tub-ru.yandex.net/i?id=113743849-4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28604"/>
            <a:ext cx="1295400" cy="13040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571472" y="142852"/>
            <a:ext cx="7620000" cy="5697554"/>
          </a:xfrm>
        </p:spPr>
        <p:txBody>
          <a:bodyPr>
            <a:normAutofit/>
          </a:bodyPr>
          <a:lstStyle/>
          <a:p>
            <a:r>
              <a:rPr lang="ru-RU" sz="1600" i="1" dirty="0" smtClean="0"/>
              <a:t> 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000" dirty="0" smtClean="0">
                <a:solidFill>
                  <a:srgbClr val="A1691F"/>
                </a:solidFill>
                <a:latin typeface="+mj-lt"/>
              </a:rPr>
              <a:t>Технология организации исследовательской деятельности учащихся  в рамках психологической работы  </a:t>
            </a:r>
            <a:endParaRPr lang="ru-RU" sz="4000" dirty="0">
              <a:solidFill>
                <a:srgbClr val="A1691F"/>
              </a:solidFill>
              <a:latin typeface="+mj-lt"/>
            </a:endParaRPr>
          </a:p>
        </p:txBody>
      </p:sp>
      <p:sp>
        <p:nvSpPr>
          <p:cNvPr id="14338" name="Rectangle 2">
            <a:hlinkClick r:id="rId4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7" descr="ED00019_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857884" y="4500570"/>
            <a:ext cx="2523201" cy="221457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0"/>
            <a:ext cx="7572428" cy="6858000"/>
          </a:xfrm>
        </p:spPr>
        <p:txBody>
          <a:bodyPr/>
          <a:lstStyle/>
          <a:p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Book Antiqua" pitchFamily="18" charset="0"/>
            </a:endParaRPr>
          </a:p>
          <a:p>
            <a:pPr algn="l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  <a:t>       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 первом  этапе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индивидуальная  работа, где необходимо заинтересовать  школьника и мотивировать его к исследовательской  деятельности.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l"/>
            <a:endParaRPr lang="ru-RU" dirty="0"/>
          </a:p>
        </p:txBody>
      </p:sp>
      <p:pic>
        <p:nvPicPr>
          <p:cNvPr id="4" name="Рисунок 3" descr="C:\Documents and Settings\Солодкая\Рабочий стол\фотографии\классный час Толерантность -дорога к миру\SAM_301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643050"/>
            <a:ext cx="38576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Солодкая\Рабочий стол\фотографии\Новая папка (3)\107_016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3714752"/>
            <a:ext cx="4071966" cy="2780742"/>
          </a:xfrm>
          <a:prstGeom prst="rect">
            <a:avLst/>
          </a:prstGeom>
          <a:noFill/>
        </p:spPr>
      </p:pic>
      <p:sp>
        <p:nvSpPr>
          <p:cNvPr id="2052" name="AutoShape 4" descr="https://im0-tub-ru.yandex.net/i?id=c8ca37e1ab1d39e46a2d7a7bec6b9561&amp;n=16"/>
          <p:cNvSpPr>
            <a:spLocks noChangeAspect="1" noChangeArrowheads="1"/>
          </p:cNvSpPr>
          <p:nvPr/>
        </p:nvSpPr>
        <p:spPr bwMode="auto">
          <a:xfrm>
            <a:off x="155575" y="-457200"/>
            <a:ext cx="1266825" cy="952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C:\Documents and Settings\Солодкая\Рабочий стол\knigi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4929198"/>
            <a:ext cx="2024062" cy="12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6248" y="1857364"/>
            <a:ext cx="285752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7992888" cy="55446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  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85786" y="1000108"/>
            <a:ext cx="6786610" cy="552523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endParaRPr kumimoji="0" lang="ru-RU" sz="2800" b="1" i="0" u="none" strike="noStrike" kern="1200" cap="none" spc="50" normalizeH="0" baseline="0" noProof="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19458" name="AutoShape 2" descr="https://im2-tub-ru.yandex.net/i?id=a464deac88f7ff4e2b12f4ffb6adf373&amp;n=33&amp;h=215&amp;w=2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http://293.spb.ru/wp-content/uploads/2015/11/%D0%BB%D0%BE%D0%B3%D0%BE%D1%82%D0%B8%D0%B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4286256"/>
            <a:ext cx="2571768" cy="2259472"/>
          </a:xfrm>
          <a:prstGeom prst="rect">
            <a:avLst/>
          </a:prstGeom>
          <a:noFill/>
        </p:spPr>
      </p:pic>
      <p:sp>
        <p:nvSpPr>
          <p:cNvPr id="16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206680" cy="14700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285720" y="277813"/>
            <a:ext cx="7929619" cy="936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   </a:t>
            </a:r>
            <a:r>
              <a:rPr kumimoji="0" lang="ru-RU" sz="2800" b="1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A1691F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2800" b="1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A1691F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438120" y="430213"/>
            <a:ext cx="7929619" cy="936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 </a:t>
            </a:r>
            <a:endParaRPr kumimoji="0" lang="ru-RU" sz="2800" b="1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A1691F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285720" y="0"/>
            <a:ext cx="7572428" cy="685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50" normalizeH="0" baseline="0" noProof="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>
              <a:spcBef>
                <a:spcPct val="20000"/>
              </a:spcBef>
            </a:pPr>
            <a:r>
              <a:rPr kumimoji="0" lang="ru-RU" sz="20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Book Antiqua" pitchFamily="18" charset="0"/>
                <a:ea typeface="+mn-ea"/>
                <a:cs typeface="+mn-cs"/>
              </a:rPr>
              <a:t>    </a:t>
            </a:r>
            <a:r>
              <a:rPr kumimoji="0" lang="ru-RU" sz="2000" b="1" i="0" u="sng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  втором этапе </a:t>
            </a:r>
            <a:r>
              <a:rPr kumimoji="0" lang="ru-RU" sz="2000" b="1" i="0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-  вместе  с учеником формулируем проблемы , которые необходимо решить в рамках предстоящего исследования. </a:t>
            </a:r>
            <a:endParaRPr lang="ru-RU" sz="2000" dirty="0" smtClean="0"/>
          </a:p>
          <a:p>
            <a:pPr>
              <a:spcBef>
                <a:spcPct val="20000"/>
              </a:spcBef>
            </a:pPr>
            <a:endParaRPr lang="ru-RU" sz="2000" dirty="0" smtClean="0">
              <a:ln>
                <a:solidFill>
                  <a:srgbClr val="C00000"/>
                </a:solidFill>
              </a:ln>
            </a:endParaRPr>
          </a:p>
          <a:p>
            <a:pPr>
              <a:spcBef>
                <a:spcPct val="20000"/>
              </a:spcBef>
            </a:pPr>
            <a:endParaRPr kumimoji="0" lang="ru-RU" sz="2000" b="1" i="0" strike="noStrike" kern="1200" cap="none" spc="50" normalizeH="0" baseline="0" noProof="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kumimoji="0" lang="ru-RU" sz="20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ru-RU" sz="20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50" normalizeH="0" baseline="0" noProof="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Constantia" pitchFamily="18" charset="0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50" normalizeH="0" baseline="0" noProof="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pic>
        <p:nvPicPr>
          <p:cNvPr id="6146" name="Picture 2" descr="E:\DCIM\107KC813\107_01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1" y="4000504"/>
            <a:ext cx="3786214" cy="2632067"/>
          </a:xfrm>
          <a:prstGeom prst="rect">
            <a:avLst/>
          </a:prstGeom>
          <a:noFill/>
        </p:spPr>
      </p:pic>
      <p:pic>
        <p:nvPicPr>
          <p:cNvPr id="6147" name="Picture 3" descr="E:\DCIM\107KC813\107_01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1357298"/>
            <a:ext cx="3326692" cy="2495553"/>
          </a:xfrm>
          <a:prstGeom prst="rect">
            <a:avLst/>
          </a:prstGeom>
          <a:noFill/>
        </p:spPr>
      </p:pic>
      <p:pic>
        <p:nvPicPr>
          <p:cNvPr id="17" name="Рисунок 16" descr="https://im2-tub-ru.yandex.net/i?id=ca6346447c958b11616aa2788b193fd7&amp;n=33&amp;h=215&amp;w=245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3" y="1714489"/>
            <a:ext cx="2143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erichnow.ru/wp-content/uploads/2012/09/no_proble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28"/>
            <a:ext cx="2671762" cy="2357454"/>
          </a:xfrm>
          <a:prstGeom prst="rect">
            <a:avLst/>
          </a:prstGeom>
          <a:noFill/>
        </p:spPr>
      </p:pic>
      <p:pic>
        <p:nvPicPr>
          <p:cNvPr id="1026" name="Picture 2" descr="C:\Documents and Settings\Солодкая\Рабочий стол\фотографии\Новая папка (3)\107_01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2428868"/>
            <a:ext cx="5222877" cy="40719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14290"/>
            <a:ext cx="6572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 Antiqua" pitchFamily="18" charset="0"/>
              </a:rPr>
              <a:t>      </a:t>
            </a:r>
            <a:r>
              <a:rPr lang="ru-RU" sz="24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  третьем  этапе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-  постановка целей и задач исследования, определение объекта и предмета исследования.  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43010" name="Picture 2" descr="http://kak-poxydetb.ucoz.ru/img/Cel-Uspe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680470"/>
            <a:ext cx="2714644" cy="2391472"/>
          </a:xfrm>
          <a:prstGeom prst="rect">
            <a:avLst/>
          </a:prstGeom>
          <a:noFill/>
        </p:spPr>
      </p:pic>
      <p:pic>
        <p:nvPicPr>
          <p:cNvPr id="5122" name="Picture 2" descr="E:\DCIM\107KC813\107_01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1428736"/>
            <a:ext cx="3571227" cy="2571768"/>
          </a:xfrm>
          <a:prstGeom prst="rect">
            <a:avLst/>
          </a:prstGeom>
          <a:noFill/>
        </p:spPr>
      </p:pic>
      <p:pic>
        <p:nvPicPr>
          <p:cNvPr id="5" name="Picture 2" descr="C:\Documents and Settings\Солодкая\Рабочий стол\фотографии\Новая папка (3)\107_01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071942"/>
            <a:ext cx="3683008" cy="260207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7520880" cy="5040560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Четвертый этап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организация непосредственной работы самого  школьника над выбранной темой. 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  <a:t> </a:t>
            </a:r>
            <a:endParaRPr lang="ru-RU" dirty="0"/>
          </a:p>
        </p:txBody>
      </p:sp>
      <p:pic>
        <p:nvPicPr>
          <p:cNvPr id="8" name="Рисунок 7" descr="http://templatescms.biz/upload/000/u1/006/8f5a632e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571612"/>
            <a:ext cx="1685925" cy="24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 descr="http://s771-df5.nubex.ru/resources/i8172-image-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4500570"/>
            <a:ext cx="1524188" cy="1643074"/>
          </a:xfrm>
          <a:prstGeom prst="rect">
            <a:avLst/>
          </a:prstGeom>
          <a:noFill/>
        </p:spPr>
      </p:pic>
      <p:pic>
        <p:nvPicPr>
          <p:cNvPr id="3074" name="Picture 2" descr="E:\DCIM\107KC813\107_01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82" y="1285860"/>
            <a:ext cx="3786214" cy="2500330"/>
          </a:xfrm>
          <a:prstGeom prst="rect">
            <a:avLst/>
          </a:prstGeom>
          <a:noFill/>
        </p:spPr>
      </p:pic>
      <p:pic>
        <p:nvPicPr>
          <p:cNvPr id="3075" name="Picture 3" descr="E:\DCIM\107KC813\107_01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3929066"/>
            <a:ext cx="3643338" cy="26377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Солодкая\Рабочий стол\фотографии\Новая папка (3)\107_01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4143380"/>
            <a:ext cx="3500462" cy="25717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285728"/>
            <a:ext cx="71438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Пятый этап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-  отбор, структурирование  собранного материала, составление текста выступления, подготовка презентации. Опрос,</a:t>
            </a:r>
          </a:p>
          <a:p>
            <a:pPr>
              <a:spcBef>
                <a:spcPct val="20000"/>
              </a:spcBef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Анкетирование.  </a:t>
            </a:r>
            <a:endParaRPr lang="ru-RU" sz="2400" dirty="0" smtClean="0"/>
          </a:p>
        </p:txBody>
      </p:sp>
      <p:pic>
        <p:nvPicPr>
          <p:cNvPr id="2050" name="Picture 2" descr="C:\Users\User\Desktop\107_01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1500174"/>
            <a:ext cx="3468695" cy="2441309"/>
          </a:xfrm>
          <a:prstGeom prst="rect">
            <a:avLst/>
          </a:prstGeom>
          <a:noFill/>
        </p:spPr>
      </p:pic>
      <p:pic>
        <p:nvPicPr>
          <p:cNvPr id="7" name="Picture 2" descr="C:\Documents and Settings\Солодкая\Рабочий стол\фотографии\Новая папка (3)\107_01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2000240"/>
            <a:ext cx="3286148" cy="421484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206680" cy="147002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0962" name="Picture 2" descr="http://wiki.iteach.ru/images/2/21/%D0%9C%D0%B5%D1%82%D0%B0%D0%BF%D1%80%D0%B5%D0%B4%D0%BC%D0%B5%D1%82%D0%BD%D1%8B%D0%B5_%D1%83%D0%BC%D0%B5%D0%BD%D0%B8%D1%8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0109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m0-tub-ru.yandex.net/i?id=29045f5d503e35f950bd7f623c859c7c&amp;n=33&amp;h=215&amp;w=238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142984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User\Desktop\107_01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786190"/>
            <a:ext cx="3643338" cy="27797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142852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   шестом этапе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-   выступление с сообщением в своем классе.</a:t>
            </a:r>
            <a:endParaRPr lang="ru-RU" sz="2400" dirty="0"/>
          </a:p>
        </p:txBody>
      </p:sp>
      <p:pic>
        <p:nvPicPr>
          <p:cNvPr id="4098" name="Picture 2" descr="E:\DCIM\107KC813\107_01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1000108"/>
            <a:ext cx="3825885" cy="2870028"/>
          </a:xfrm>
          <a:prstGeom prst="rect">
            <a:avLst/>
          </a:prstGeom>
          <a:noFill/>
        </p:spPr>
      </p:pic>
      <p:pic>
        <p:nvPicPr>
          <p:cNvPr id="6" name="Picture 2" descr="http://blogs.minusa-school12.ru/uploads/images/2015/02/24/cf878d657e372bcf8cf1955a53f15220edcea21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4214818"/>
            <a:ext cx="2143140" cy="18573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kyzyl.edu17.ru/files/2015/02/%D0%9D%D0%BE%D0%B2%D1%8B%D0%B9-%D1%80%D0%B8%D1%81%D1%83%D0%BD%D0%BE%D0%BA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0"/>
            <a:ext cx="1591383" cy="1714512"/>
          </a:xfrm>
          <a:prstGeom prst="rect">
            <a:avLst/>
          </a:prstGeom>
          <a:noFill/>
        </p:spPr>
      </p:pic>
      <p:pic>
        <p:nvPicPr>
          <p:cNvPr id="1027" name="Picture 3" descr="E:\Изображени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643182"/>
            <a:ext cx="1714512" cy="2357454"/>
          </a:xfrm>
          <a:prstGeom prst="rect">
            <a:avLst/>
          </a:prstGeom>
          <a:noFill/>
        </p:spPr>
      </p:pic>
      <p:pic>
        <p:nvPicPr>
          <p:cNvPr id="7" name="Рисунок 6" descr="C:\Documents and Settings\Солодкая\Рабочий стол\image.jpe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928934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2" y="642918"/>
            <a:ext cx="64294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Седьмой этап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-    итог исследовательской деятельности учащихся –  </a:t>
            </a: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XII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городской конкурс исследовательских работ «Юность в науке» и </a:t>
            </a: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Всероссийский  конкурс  исследовательских работ «Грани- науки».</a:t>
            </a:r>
            <a:endParaRPr lang="ru-RU" sz="2400" dirty="0"/>
          </a:p>
        </p:txBody>
      </p:sp>
      <p:pic>
        <p:nvPicPr>
          <p:cNvPr id="9" name="Picture 2" descr="C:\Users\User\Desktop\моя аттестация\Документы для портфолио\участие в конкурсах детей\3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4500570"/>
            <a:ext cx="1564022" cy="2227335"/>
          </a:xfrm>
          <a:prstGeom prst="rect">
            <a:avLst/>
          </a:prstGeom>
          <a:noFill/>
        </p:spPr>
      </p:pic>
      <p:pic>
        <p:nvPicPr>
          <p:cNvPr id="10" name="Рисунок 9" descr="C:\Users\User\Desktop\моя аттестация\Документы (для аттестации)\грамота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2643182"/>
            <a:ext cx="171451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User\Desktop\моя аттестация\Документы для портфолио\участие в конкурсах детей\36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8016" y="4429132"/>
            <a:ext cx="1525581" cy="221455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571480"/>
            <a:ext cx="728667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Исследовательские и проектные работы:</a:t>
            </a:r>
          </a:p>
          <a:p>
            <a:endParaRPr lang="ru-RU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«Межнациональная толерантность среди подростков в школьной среде».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«Дети дождя, или что такое аутизм?»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« Эта страшная контрольная работа».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«Моя будущая профессия».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098" name="Picture 2" descr="http://swinemoorprimary.org.uk/wp-content/uploads/2015/07/science-kid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4643446"/>
            <a:ext cx="3632183" cy="205713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dok.opredelim.com/pars_docs/refs/3/2820/img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715272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86409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Book Antiqua" pitchFamily="18" charset="0"/>
              </a:rPr>
              <a:t> 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7358114" cy="6025302"/>
          </a:xfrm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endParaRPr lang="ru-RU" dirty="0" smtClean="0"/>
          </a:p>
          <a:p>
            <a:r>
              <a:rPr lang="ru-RU" sz="2800" dirty="0" smtClean="0"/>
              <a:t>    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Важной задачей современной школы является создание таких условий обучения, которые обеспечивали бы в наибольшей степени психологический комфорт для учащихся и возможности их интенсивного развития в соответствии с индивидуальными потребностями и способностями. </a:t>
            </a:r>
          </a:p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9698" name="AutoShape 2" descr="http://ic.pics.livejournal.com/style_pro/25361901/504728/504728_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11" descr="ГЕРБ ШКОЛ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500042"/>
            <a:ext cx="1000411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7358114" cy="50217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   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В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рамках творческой деятельности формируется общая способность искать и находить новые решения, необычные способы достижения требуемого результата, новые подходы к рассмотрению предлагаемой ситуации. 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    В творческой деятельности решаются поисково-творческие задачи с целью развить способности ребенка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</a:t>
            </a:r>
          </a:p>
          <a:p>
            <a:pPr algn="l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2" name="Picture 2" descr="http://www.truthtotell.org/sites/truthtotell.org/files/poster_schoolsmall_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3857628"/>
            <a:ext cx="3857652" cy="27860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86409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Book Antiqua" pitchFamily="18" charset="0"/>
              </a:rPr>
              <a:t> 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000108"/>
            <a:ext cx="6786610" cy="5525236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Творческие способности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– это способность удивляться и познавать, умение находить решение в нестандартных ситуациях, 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это нацеленность на открытие нового и способность к глубокому познанию своего опыта.                      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Э. Фромм.   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9698" name="AutoShape 2" descr="http://ic.pics.livejournal.com/style_pro/25361901/504728/504728_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10" descr="http://static.ngs.ru/news/52/preview/d926c810da94903f11b2bb82419ddf1501637acf_1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4214818"/>
            <a:ext cx="3786214" cy="22526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86409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Book Antiqua" pitchFamily="18" charset="0"/>
              </a:rPr>
              <a:t> 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29698" name="AutoShape 2" descr="http://ic.pics.livejournal.com/style_pro/25361901/504728/504728_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ttp://www.tibco.com/blog/wp-content/uploads/2012/11/imagination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643050"/>
            <a:ext cx="5684857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714348" y="357166"/>
            <a:ext cx="6829428" cy="17526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+mj-lt"/>
              </a:rPr>
              <a:t> Главная цель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развития творческих способностей - воспитание подлинно творческой свободной личности. 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643050"/>
            <a:ext cx="8001056" cy="559667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 Задачи: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формировать у детей способности самостоятельно мыслить, добывать и применять знания;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развивать познавательную, исследовательскую и творческую деятельность;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находить нестандартные решения любых  возникающих проблем;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воспитывать интерес к участию в творческой деятельности.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3554" name="AutoShape 2" descr="http://ic.pics.livejournal.com/style_pro/25361901/504728/504728_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 descr="http://rnlomov.pnzreg.ru/files/nlomov_pnzreg_ru/novosti/2015/05/star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1638465" cy="128588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datas/informatika/IKT-na-urokakh-v-nachalnoj-shkoly/0014-014-Proektnaja-dejatelnos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6143644"/>
            <a:ext cx="7407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Исследовательская  деятельность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7776864" cy="936103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196752"/>
            <a:ext cx="7848872" cy="5661248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                          Программа </a:t>
            </a:r>
          </a:p>
          <a:p>
            <a:pPr algn="l"/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«Основы исследовательской деятельности»</a:t>
            </a:r>
          </a:p>
          <a:p>
            <a:pPr algn="l"/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                              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8" name="Picture 2" descr="C:\Users\Лариса\Pictures\ПИД\2nd langaug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785926"/>
            <a:ext cx="1504279" cy="212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323528" y="1142984"/>
            <a:ext cx="7448872" cy="5238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Book Antiqua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50" normalizeH="0" baseline="0" noProof="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475928" y="214290"/>
            <a:ext cx="7448872" cy="6319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Book Antiqua" pitchFamily="18" charset="0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n-ea"/>
                <a:cs typeface="+mn-cs"/>
              </a:rPr>
              <a:t>Первое направление -   групповая работа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с учащимися</a:t>
            </a:r>
            <a:endParaRPr kumimoji="0" lang="ru-RU" sz="2800" b="1" i="0" u="none" strike="noStrike" kern="1200" cap="none" spc="50" normalizeH="0" baseline="0" noProof="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 Antiqua" pitchFamily="18" charset="0"/>
              </a:rPr>
              <a:t> </a:t>
            </a:r>
            <a:endParaRPr kumimoji="0" lang="ru-RU" sz="2800" b="1" i="0" u="none" strike="noStrike" kern="1200" cap="none" spc="50" normalizeH="0" baseline="0" noProof="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50" normalizeH="0" baseline="0" noProof="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pic>
        <p:nvPicPr>
          <p:cNvPr id="1026" name="Picture 2" descr="C:\Documents and Settings\Солодкая\Рабочий стол\фотографии\Новая папка (3)\107_01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285860"/>
            <a:ext cx="3214710" cy="2428892"/>
          </a:xfrm>
          <a:prstGeom prst="rect">
            <a:avLst/>
          </a:prstGeom>
          <a:noFill/>
        </p:spPr>
      </p:pic>
      <p:pic>
        <p:nvPicPr>
          <p:cNvPr id="1027" name="Picture 3" descr="C:\Documents and Settings\Солодкая\Рабочий стол\фотографии\Новая папка (3)\107_01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857628"/>
            <a:ext cx="3777059" cy="2779719"/>
          </a:xfrm>
          <a:prstGeom prst="rect">
            <a:avLst/>
          </a:prstGeom>
          <a:noFill/>
        </p:spPr>
      </p:pic>
      <p:pic>
        <p:nvPicPr>
          <p:cNvPr id="9" name="Picture 2" descr="http://kostroma.bezformata.ru/content/image15992309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2" y="3786190"/>
            <a:ext cx="2000264" cy="650081"/>
          </a:xfrm>
          <a:prstGeom prst="rect">
            <a:avLst/>
          </a:prstGeom>
          <a:noFill/>
        </p:spPr>
      </p:pic>
      <p:pic>
        <p:nvPicPr>
          <p:cNvPr id="11" name="Picture 7" descr="Савенков &quot;Я- исследователь&quot;. Учебник-тетрадь для младших дошкольников (Дом Федорова) (new)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40" y="4429132"/>
            <a:ext cx="1638509" cy="2244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Александр Савенков - Методика исследовательского обучения младших школьников обложка книги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6314" y="4429132"/>
            <a:ext cx="1702249" cy="23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ресс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стресс</Template>
  <TotalTime>1744</TotalTime>
  <Words>459</Words>
  <Application>Microsoft Office PowerPoint</Application>
  <PresentationFormat>Экран (4:3)</PresentationFormat>
  <Paragraphs>97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стресс</vt:lpstr>
      <vt:lpstr>        </vt:lpstr>
      <vt:lpstr>Спасибо за внимание!</vt:lpstr>
      <vt:lpstr> </vt:lpstr>
      <vt:lpstr>Слайд 4</vt:lpstr>
      <vt:lpstr> </vt:lpstr>
      <vt:lpstr> </vt:lpstr>
      <vt:lpstr>Слайд 7</vt:lpstr>
      <vt:lpstr>Слайд 8</vt:lpstr>
      <vt:lpstr> </vt:lpstr>
      <vt:lpstr>Слайд 10</vt:lpstr>
      <vt:lpstr>Слайд 11</vt:lpstr>
      <vt:lpstr>Слайд 12</vt:lpstr>
      <vt:lpstr>    Технология организации исследовательской деятельности учащихся  в рамках психологической работы  </vt:lpstr>
      <vt:lpstr>Слайд 14</vt:lpstr>
      <vt:lpstr> 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Пользователь</cp:lastModifiedBy>
  <cp:revision>182</cp:revision>
  <dcterms:created xsi:type="dcterms:W3CDTF">2014-03-25T18:37:28Z</dcterms:created>
  <dcterms:modified xsi:type="dcterms:W3CDTF">2016-10-03T11:39:11Z</dcterms:modified>
</cp:coreProperties>
</file>