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78" r:id="rId14"/>
    <p:sldId id="269" r:id="rId15"/>
    <p:sldId id="270" r:id="rId16"/>
    <p:sldId id="271" r:id="rId17"/>
    <p:sldId id="272" r:id="rId18"/>
    <p:sldId id="273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CC0066"/>
    <a:srgbClr val="0080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9ABDAF-CC70-4886-A974-584366CA6D96}" type="doc">
      <dgm:prSet loTypeId="urn:microsoft.com/office/officeart/2005/8/layout/pyramid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2FF81CE-6F44-419F-B2F1-CCFF049AEE1B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Предметный компонент</a:t>
          </a:r>
        </a:p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д/и, музыкальные инструменты и средства извлечения музыки.</a:t>
          </a:r>
          <a:endParaRPr lang="ru-RU" sz="16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9B8993-9805-4456-A3D9-472CA6D1CE99}" type="parTrans" cxnId="{B5BCBCB6-E257-465E-9F5E-51B582B4A4F3}">
      <dgm:prSet/>
      <dgm:spPr/>
      <dgm:t>
        <a:bodyPr/>
        <a:lstStyle/>
        <a:p>
          <a:endParaRPr lang="ru-RU"/>
        </a:p>
      </dgm:t>
    </dgm:pt>
    <dgm:pt modelId="{BDB223B2-8BAC-414E-AB05-DF7B71EA4F7B}" type="sibTrans" cxnId="{B5BCBCB6-E257-465E-9F5E-51B582B4A4F3}">
      <dgm:prSet/>
      <dgm:spPr/>
      <dgm:t>
        <a:bodyPr/>
        <a:lstStyle/>
        <a:p>
          <a:endParaRPr lang="ru-RU"/>
        </a:p>
      </dgm:t>
    </dgm:pt>
    <dgm:pt modelId="{04B89BE2-8A1A-4CA1-989E-344B7758DAD7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Музыкальный компонент</a:t>
          </a:r>
        </a:p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представлен аудиомузыкальной информацией, т. е. непосредственно музыкой, независимо от её источника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056666-AE15-4C15-9838-202023162488}" type="parTrans" cxnId="{6A2B1BEA-B9B8-4892-AAC6-9BC45BD34822}">
      <dgm:prSet/>
      <dgm:spPr/>
      <dgm:t>
        <a:bodyPr/>
        <a:lstStyle/>
        <a:p>
          <a:endParaRPr lang="ru-RU"/>
        </a:p>
      </dgm:t>
    </dgm:pt>
    <dgm:pt modelId="{874081C3-B4A9-4EAC-AFF8-C697A862AB29}" type="sibTrans" cxnId="{6A2B1BEA-B9B8-4892-AAC6-9BC45BD34822}">
      <dgm:prSet/>
      <dgm:spPr/>
      <dgm:t>
        <a:bodyPr/>
        <a:lstStyle/>
        <a:p>
          <a:endParaRPr lang="ru-RU"/>
        </a:p>
      </dgm:t>
    </dgm:pt>
    <dgm:pt modelId="{877B05CD-7D94-4F99-80BE-D71401C9422C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18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8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Социальный компонент </a:t>
          </a:r>
          <a:r>
            <a:rPr lang="ru-RU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(социальное окружение района, города)</a:t>
          </a:r>
        </a:p>
        <a:p>
          <a:endParaRPr lang="ru-RU" sz="18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8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37FD72-9616-4E18-98D9-65F32B8A378C}" type="parTrans" cxnId="{7407E2F4-86D9-4AEA-AC4C-C149EBC7B256}">
      <dgm:prSet/>
      <dgm:spPr/>
      <dgm:t>
        <a:bodyPr/>
        <a:lstStyle/>
        <a:p>
          <a:endParaRPr lang="ru-RU"/>
        </a:p>
      </dgm:t>
    </dgm:pt>
    <dgm:pt modelId="{1620639B-7A59-4CBC-80F1-15801A1A1D47}" type="sibTrans" cxnId="{7407E2F4-86D9-4AEA-AC4C-C149EBC7B256}">
      <dgm:prSet/>
      <dgm:spPr/>
      <dgm:t>
        <a:bodyPr/>
        <a:lstStyle/>
        <a:p>
          <a:endParaRPr lang="ru-RU"/>
        </a:p>
      </dgm:t>
    </dgm:pt>
    <dgm:pt modelId="{9FA0E3C3-2D03-4538-8D7C-F3115E960944}" type="pres">
      <dgm:prSet presAssocID="{279ABDAF-CC70-4886-A974-584366CA6D96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3D6DDDE-36D0-46BA-90FC-34777D0D8755}" type="pres">
      <dgm:prSet presAssocID="{279ABDAF-CC70-4886-A974-584366CA6D96}" presName="pyramid" presStyleLbl="node1" presStyleIdx="0" presStyleCnt="1" custScaleX="131894" custLinFactNeighborX="2014" custLinFactNeighborY="-1153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</dgm:pt>
    <dgm:pt modelId="{77B5A708-68E9-4E04-ABD6-4D62973D58AD}" type="pres">
      <dgm:prSet presAssocID="{279ABDAF-CC70-4886-A974-584366CA6D96}" presName="theList" presStyleCnt="0"/>
      <dgm:spPr/>
    </dgm:pt>
    <dgm:pt modelId="{80B226DF-65D1-43CD-9287-8ED4C70B116B}" type="pres">
      <dgm:prSet presAssocID="{32FF81CE-6F44-419F-B2F1-CCFF049AEE1B}" presName="aNode" presStyleLbl="fgAcc1" presStyleIdx="0" presStyleCnt="3" custScaleX="134429" custScaleY="214949" custLinFactY="-10112" custLinFactNeighborX="1056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0CBECC-B3E8-4261-BBE8-BFAE296A9CCD}" type="pres">
      <dgm:prSet presAssocID="{32FF81CE-6F44-419F-B2F1-CCFF049AEE1B}" presName="aSpace" presStyleCnt="0"/>
      <dgm:spPr/>
    </dgm:pt>
    <dgm:pt modelId="{37681097-ED2C-4A76-B33C-70E7094A6C54}" type="pres">
      <dgm:prSet presAssocID="{04B89BE2-8A1A-4CA1-989E-344B7758DAD7}" presName="aNode" presStyleLbl="fgAcc1" presStyleIdx="1" presStyleCnt="3" custScaleX="114465" custScaleY="225574" custLinFactY="2795" custLinFactNeighborX="1696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F0BB98-003F-416C-892E-306B8BF0D620}" type="pres">
      <dgm:prSet presAssocID="{04B89BE2-8A1A-4CA1-989E-344B7758DAD7}" presName="aSpace" presStyleCnt="0"/>
      <dgm:spPr/>
    </dgm:pt>
    <dgm:pt modelId="{DA46A488-5D5F-481D-8DAE-19E532690431}" type="pres">
      <dgm:prSet presAssocID="{877B05CD-7D94-4F99-80BE-D71401C9422C}" presName="aNode" presStyleLbl="fgAcc1" presStyleIdx="2" presStyleCnt="3" custScaleX="107228" custScaleY="171317" custLinFactY="44987" custLinFactNeighborX="1334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D1258E-AD1B-411B-A6E1-9CD615EA9C2E}" type="pres">
      <dgm:prSet presAssocID="{877B05CD-7D94-4F99-80BE-D71401C9422C}" presName="aSpace" presStyleCnt="0"/>
      <dgm:spPr/>
    </dgm:pt>
  </dgm:ptLst>
  <dgm:cxnLst>
    <dgm:cxn modelId="{7407E2F4-86D9-4AEA-AC4C-C149EBC7B256}" srcId="{279ABDAF-CC70-4886-A974-584366CA6D96}" destId="{877B05CD-7D94-4F99-80BE-D71401C9422C}" srcOrd="2" destOrd="0" parTransId="{1737FD72-9616-4E18-98D9-65F32B8A378C}" sibTransId="{1620639B-7A59-4CBC-80F1-15801A1A1D47}"/>
    <dgm:cxn modelId="{B5BCBCB6-E257-465E-9F5E-51B582B4A4F3}" srcId="{279ABDAF-CC70-4886-A974-584366CA6D96}" destId="{32FF81CE-6F44-419F-B2F1-CCFF049AEE1B}" srcOrd="0" destOrd="0" parTransId="{EB9B8993-9805-4456-A3D9-472CA6D1CE99}" sibTransId="{BDB223B2-8BAC-414E-AB05-DF7B71EA4F7B}"/>
    <dgm:cxn modelId="{11D6E537-F90B-43E2-83C2-AF47DD615B8C}" type="presOf" srcId="{04B89BE2-8A1A-4CA1-989E-344B7758DAD7}" destId="{37681097-ED2C-4A76-B33C-70E7094A6C54}" srcOrd="0" destOrd="0" presId="urn:microsoft.com/office/officeart/2005/8/layout/pyramid2"/>
    <dgm:cxn modelId="{6A2B1BEA-B9B8-4892-AAC6-9BC45BD34822}" srcId="{279ABDAF-CC70-4886-A974-584366CA6D96}" destId="{04B89BE2-8A1A-4CA1-989E-344B7758DAD7}" srcOrd="1" destOrd="0" parTransId="{E8056666-AE15-4C15-9838-202023162488}" sibTransId="{874081C3-B4A9-4EAC-AFF8-C697A862AB29}"/>
    <dgm:cxn modelId="{D025DF32-B1C5-43A5-9640-146614C07AED}" type="presOf" srcId="{279ABDAF-CC70-4886-A974-584366CA6D96}" destId="{9FA0E3C3-2D03-4538-8D7C-F3115E960944}" srcOrd="0" destOrd="0" presId="urn:microsoft.com/office/officeart/2005/8/layout/pyramid2"/>
    <dgm:cxn modelId="{54E8C9DE-E3F5-4125-A7E7-57212D14379F}" type="presOf" srcId="{32FF81CE-6F44-419F-B2F1-CCFF049AEE1B}" destId="{80B226DF-65D1-43CD-9287-8ED4C70B116B}" srcOrd="0" destOrd="0" presId="urn:microsoft.com/office/officeart/2005/8/layout/pyramid2"/>
    <dgm:cxn modelId="{77947A7F-A4AF-4FF0-86F5-31A54FD9871E}" type="presOf" srcId="{877B05CD-7D94-4F99-80BE-D71401C9422C}" destId="{DA46A488-5D5F-481D-8DAE-19E532690431}" srcOrd="0" destOrd="0" presId="urn:microsoft.com/office/officeart/2005/8/layout/pyramid2"/>
    <dgm:cxn modelId="{200DF89E-D8FF-411B-B106-3D79664B4B24}" type="presParOf" srcId="{9FA0E3C3-2D03-4538-8D7C-F3115E960944}" destId="{03D6DDDE-36D0-46BA-90FC-34777D0D8755}" srcOrd="0" destOrd="0" presId="urn:microsoft.com/office/officeart/2005/8/layout/pyramid2"/>
    <dgm:cxn modelId="{73348C39-B967-450E-897D-54504245D115}" type="presParOf" srcId="{9FA0E3C3-2D03-4538-8D7C-F3115E960944}" destId="{77B5A708-68E9-4E04-ABD6-4D62973D58AD}" srcOrd="1" destOrd="0" presId="urn:microsoft.com/office/officeart/2005/8/layout/pyramid2"/>
    <dgm:cxn modelId="{579CA2FA-0007-433A-9F54-5C583855F7D2}" type="presParOf" srcId="{77B5A708-68E9-4E04-ABD6-4D62973D58AD}" destId="{80B226DF-65D1-43CD-9287-8ED4C70B116B}" srcOrd="0" destOrd="0" presId="urn:microsoft.com/office/officeart/2005/8/layout/pyramid2"/>
    <dgm:cxn modelId="{0EEE7B2C-B70D-4D8B-A82F-7B7CF956CEE1}" type="presParOf" srcId="{77B5A708-68E9-4E04-ABD6-4D62973D58AD}" destId="{EE0CBECC-B3E8-4261-BBE8-BFAE296A9CCD}" srcOrd="1" destOrd="0" presId="urn:microsoft.com/office/officeart/2005/8/layout/pyramid2"/>
    <dgm:cxn modelId="{03E73EBD-E6C9-4E1A-B4F3-1F82E4635AB0}" type="presParOf" srcId="{77B5A708-68E9-4E04-ABD6-4D62973D58AD}" destId="{37681097-ED2C-4A76-B33C-70E7094A6C54}" srcOrd="2" destOrd="0" presId="urn:microsoft.com/office/officeart/2005/8/layout/pyramid2"/>
    <dgm:cxn modelId="{60C31189-B6F4-4327-A94F-D914E695CAE0}" type="presParOf" srcId="{77B5A708-68E9-4E04-ABD6-4D62973D58AD}" destId="{0EF0BB98-003F-416C-892E-306B8BF0D620}" srcOrd="3" destOrd="0" presId="urn:microsoft.com/office/officeart/2005/8/layout/pyramid2"/>
    <dgm:cxn modelId="{6D3E926B-6ED6-4005-9BDC-479B3F41C220}" type="presParOf" srcId="{77B5A708-68E9-4E04-ABD6-4D62973D58AD}" destId="{DA46A488-5D5F-481D-8DAE-19E532690431}" srcOrd="4" destOrd="0" presId="urn:microsoft.com/office/officeart/2005/8/layout/pyramid2"/>
    <dgm:cxn modelId="{65B68789-FA8B-423B-B7B1-5E671508450B}" type="presParOf" srcId="{77B5A708-68E9-4E04-ABD6-4D62973D58AD}" destId="{B1D1258E-AD1B-411B-A6E1-9CD615EA9C2E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665A72-84B3-4644-9D29-6106FADB9961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307EA8-E586-47A1-83E7-0106A0EB6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881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10" Type="http://schemas.openxmlformats.org/officeDocument/2006/relationships/image" Target="../media/image16.gif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44824"/>
            <a:ext cx="7488832" cy="1357321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Arbat" pitchFamily="2" charset="0"/>
              </a:rPr>
              <a:t>«Реализация психолого – педагогических условий в музыкальном образовании дошкольников в соответствии </a:t>
            </a:r>
            <a:br>
              <a:rPr lang="ru-RU" sz="2800" b="1" dirty="0" smtClean="0">
                <a:solidFill>
                  <a:srgbClr val="7030A0"/>
                </a:solidFill>
                <a:latin typeface="Arbat" pitchFamily="2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Arbat" pitchFamily="2" charset="0"/>
              </a:rPr>
              <a:t>с ФГОС ДО»</a:t>
            </a:r>
            <a:endParaRPr lang="ru-RU" sz="2800" b="1" dirty="0">
              <a:solidFill>
                <a:srgbClr val="7030A0"/>
              </a:solidFill>
              <a:latin typeface="Arba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4087111"/>
            <a:ext cx="68407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 ГБДОУ д/с № 1 «Сказка» Шумакова Г.А.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 ГБДОУ д/с № 23 Тимощенко О.Л.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06909" y="260648"/>
            <a:ext cx="6965245" cy="86409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  сопровождение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1058970"/>
            <a:ext cx="3312368" cy="121430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взрослых к человеческому достоин­ству детей, формирование и поддержка их положи­тельной самооценки, уверенности в собственных возможностях и способностях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480" y="1243696"/>
            <a:ext cx="1053186" cy="1119011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61059" y="2468153"/>
            <a:ext cx="3312368" cy="114646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в образовательной деятельно­сти форм и методов работы с детьми, соответствую­щих их возрастным и индивидуальным особенно­стям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082" y="2775898"/>
            <a:ext cx="1246007" cy="1029339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93613" y="5298513"/>
            <a:ext cx="3312369" cy="1265081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взрослыми положительного, доброжелательного отношения детей друг к другу и взаимодействия детей друг с другом в разных ви­дах деятельности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511" y="3829267"/>
            <a:ext cx="3540575" cy="131409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образовательной деятельности на основе взаимодействия взрослых с детьми, ориентированного на интересы и возможности каждо­го ребёнка и учитывающего социальную ситуацию его развития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107" y="5444714"/>
            <a:ext cx="1222889" cy="124783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791" y="4077992"/>
            <a:ext cx="1063962" cy="953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4892329" y="1058970"/>
            <a:ext cx="3312369" cy="95157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инициативы и самостоятель­ности детей в специфических для них видах деятельности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453" y="931128"/>
            <a:ext cx="764815" cy="1207261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>
            <a:off x="4892328" y="2194849"/>
            <a:ext cx="3312369" cy="110346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выбора детьми материалов, видов активности, участников совместной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общения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747" y="2468153"/>
            <a:ext cx="1313798" cy="822414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4955899" y="3522168"/>
            <a:ext cx="3144493" cy="103265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детей от всех форм физического и пси­хического насилия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39861" y="4745384"/>
            <a:ext cx="3312369" cy="139866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родителей (законных представителей) в воспитании детей, охране и укреплении их здоровья, вовлечение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 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 образовательную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деятельность.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253" y="3638381"/>
            <a:ext cx="1173882" cy="101224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747" y="5215884"/>
            <a:ext cx="1123043" cy="123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05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0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педагогическим работником оценки индивидуального развития детей в рамках педагогической диагностики.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5517232"/>
            <a:ext cx="590465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педагогической диагностики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исключительно для решения задач: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Индивидуализации образования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группой детей.</a:t>
            </a:r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8100392" y="5277449"/>
            <a:ext cx="720080" cy="1175313"/>
          </a:xfrm>
          <a:prstGeom prst="curved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3320" y="1179808"/>
            <a:ext cx="8640960" cy="424731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оценкой эффективности педагогических воздействий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лежит в основе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дальнейшего планирования образовательной деятельности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 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сути, согласно ФГОС ДО, педагогическая диагностика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выступает как механизм, позволяющий выявить индивидуальные особенности развития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ребенка, на основе чего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его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 направлении их достижения индивидуализировать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образовательную деятельность.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необходима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оказать помощь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выборе для каждого ребенка оптимальных благоприятных условий для обучения и развития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есть педагогическая диагностика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педагогу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понять, в верном ли направлении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свою деятельность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детьми, все ли образовательные потребности ребенка удовлетворяет,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ли переход в процессе образования «зоны ближайшего развития» конкретного ребенка в «уровень актуального развития».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13" y="5383553"/>
            <a:ext cx="1585912" cy="1395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35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0"/>
            <a:ext cx="7458196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Требования ФГОС  к РППС  в области 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«Художественно – эстетического воспитания».</a:t>
            </a:r>
          </a:p>
          <a:p>
            <a:pPr algn="ctr"/>
            <a:r>
              <a:rPr lang="ru-RU" sz="28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Музыкальное воспитание (п.</a:t>
            </a:r>
            <a:r>
              <a:rPr lang="en-US" sz="28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III</a:t>
            </a:r>
            <a:r>
              <a:rPr lang="ru-RU" sz="28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стр. 23)</a:t>
            </a:r>
            <a:endParaRPr lang="ru-RU" sz="28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 descr="http://134.my1.ru/_nw/0/044361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894" y="1340767"/>
            <a:ext cx="1744926" cy="2326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48" name="Picture 4" descr="http://detsad21-buratino.ru/wp-content/uploads/2013/12/DSCN11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074" y="4221088"/>
            <a:ext cx="1744926" cy="2326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Прямоугольник 4"/>
          <p:cNvSpPr/>
          <p:nvPr/>
        </p:nvSpPr>
        <p:spPr>
          <a:xfrm>
            <a:off x="179512" y="1340767"/>
            <a:ext cx="6912768" cy="39703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Предметная среда в образовательном учреждении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т: образовательную,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развивающую, воспитывающую, стимулирующую, организационную, коммуникативную функции.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главное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самостоятельности и самодеятельности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 Материалы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оборудование должны создавать оптимально насыщенную целостную, многофункциональную, трансформирующуюся среду и обеспечивать реализацию ООП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 музыкальная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 становится одним из компонентов педагогической системы и представляет собой музыкальное оформление жизнедеятельности детей, в том числе занятий и праздников.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2" name="Picture 8" descr="http://ds390mr.ru/wp-content/uploads/2015/06/IMG_066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520" y="4868778"/>
            <a:ext cx="2808312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50" name="Picture 6" descr="http://taratorim.ru/gallery/doshkolnik-a18/muzykalnyy-zal-sadik-nadezhda-i62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95" y="4751765"/>
            <a:ext cx="2808312" cy="21062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46220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4234" y="260648"/>
            <a:ext cx="574618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эстонского учёного 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средоведа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М.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Хейдмейтс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425507" y="2636912"/>
            <a:ext cx="94669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60132" y="3737081"/>
            <a:ext cx="2088232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845970" y="1328378"/>
            <a:ext cx="6758903" cy="5210306"/>
            <a:chOff x="1845970" y="1328378"/>
            <a:chExt cx="6758903" cy="5210306"/>
          </a:xfrm>
        </p:grpSpPr>
        <p:pic>
          <p:nvPicPr>
            <p:cNvPr id="12290" name="Picture 2" descr="http://orensad8.ru/wp-content/uploads/2013/12/DSC_8584-kopi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4437" y="2073264"/>
              <a:ext cx="2211070" cy="147474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9" name="TextBox 8"/>
            <p:cNvSpPr txBox="1"/>
            <p:nvPr/>
          </p:nvSpPr>
          <p:spPr>
            <a:xfrm>
              <a:off x="2267744" y="1328378"/>
              <a:ext cx="4104456" cy="646331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Среда рассматривается с точки зрения субъекта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>
              <a:off x="6372200" y="2636912"/>
              <a:ext cx="0" cy="115212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2267744" y="2601137"/>
              <a:ext cx="946693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2267744" y="2601137"/>
              <a:ext cx="0" cy="115212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6178823" y="3753265"/>
              <a:ext cx="1440160" cy="369332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Групповая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4" name="Прямая со стрелкой 23"/>
            <p:cNvCxnSpPr/>
            <p:nvPr/>
          </p:nvCxnSpPr>
          <p:spPr>
            <a:xfrm flipH="1">
              <a:off x="2511529" y="4889922"/>
              <a:ext cx="216024" cy="99952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4013677" y="4853939"/>
              <a:ext cx="351656" cy="1035503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315967" y="4293096"/>
              <a:ext cx="2232248" cy="92333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Объекты  пространственной среды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45970" y="5883399"/>
              <a:ext cx="1357563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Места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15100" y="5889442"/>
              <a:ext cx="1409744" cy="6463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Отдельные вещи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3" name="Прямая со стрелкой 32"/>
            <p:cNvCxnSpPr/>
            <p:nvPr/>
          </p:nvCxnSpPr>
          <p:spPr>
            <a:xfrm>
              <a:off x="3491880" y="3556579"/>
              <a:ext cx="0" cy="73651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>
              <a:off x="5191865" y="3556579"/>
              <a:ext cx="0" cy="109655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961823" y="4657159"/>
              <a:ext cx="1874059" cy="923330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характеру использования</a:t>
              </a:r>
            </a:p>
            <a:p>
              <a:pPr algn="ctr"/>
              <a:r>
                <a:rPr lang="ru-RU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объектов</a:t>
              </a:r>
              <a:endPara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4" name="Прямая со стрелкой 43"/>
            <p:cNvCxnSpPr/>
            <p:nvPr/>
          </p:nvCxnSpPr>
          <p:spPr>
            <a:xfrm>
              <a:off x="5898853" y="5580489"/>
              <a:ext cx="0" cy="58411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6" name="Прямая со стрелкой 45"/>
            <p:cNvCxnSpPr/>
            <p:nvPr/>
          </p:nvCxnSpPr>
          <p:spPr>
            <a:xfrm>
              <a:off x="7163501" y="5115469"/>
              <a:ext cx="0" cy="75707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>
              <a:off x="5425507" y="2601137"/>
              <a:ext cx="946693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>
              <a:stCxn id="41" idx="3"/>
            </p:cNvCxnSpPr>
            <p:nvPr/>
          </p:nvCxnSpPr>
          <p:spPr>
            <a:xfrm>
              <a:off x="6835882" y="5118824"/>
              <a:ext cx="327619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5406585" y="6169352"/>
              <a:ext cx="1492318" cy="3693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Постоянное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019910" y="5911549"/>
              <a:ext cx="1584963" cy="3693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 smtClean="0"/>
                <a:t> </a:t>
              </a:r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Временное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85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Штриховая стрелка вправо 25"/>
          <p:cNvSpPr/>
          <p:nvPr/>
        </p:nvSpPr>
        <p:spPr>
          <a:xfrm rot="2266313">
            <a:off x="5606236" y="2048839"/>
            <a:ext cx="1296144" cy="652675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615278223"/>
              </p:ext>
            </p:extLst>
          </p:nvPr>
        </p:nvGraphicFramePr>
        <p:xfrm>
          <a:off x="-101775" y="108398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Прямоугольник 20"/>
          <p:cNvSpPr/>
          <p:nvPr/>
        </p:nvSpPr>
        <p:spPr>
          <a:xfrm rot="18186407">
            <a:off x="-207800" y="3295694"/>
            <a:ext cx="36851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РППС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музыкально-образовательная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 среда состоит: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41641" y="116632"/>
            <a:ext cx="74168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музыкальной, предметно-развивающей среды</a:t>
            </a:r>
            <a:endParaRPr lang="ru-RU" sz="24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254309" y="2835952"/>
            <a:ext cx="2808312" cy="369331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характеризуется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эмоциональным фоном (включающим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увлечённость)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настроем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поиск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настроем на  созидание.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огатым  предметным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информационным наполнением.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83323"/>
            <a:ext cx="2042208" cy="195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85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0"/>
            <a:ext cx="8064895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Требования к развивающей </a:t>
            </a:r>
          </a:p>
          <a:p>
            <a:pPr algn="ctr"/>
            <a:r>
              <a:rPr lang="ru-RU" sz="28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предметно – пространственной</a:t>
            </a:r>
          </a:p>
          <a:p>
            <a:pPr algn="ctr"/>
            <a:r>
              <a:rPr lang="ru-RU" sz="28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среде по С.Л. </a:t>
            </a:r>
            <a:r>
              <a:rPr lang="ru-RU" sz="28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28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овосёловой</a:t>
            </a:r>
            <a:endParaRPr lang="ru-RU" sz="28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0910" y="1384995"/>
            <a:ext cx="8591848" cy="39703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учитывать необходимость развития ведущей детской деятельности на каждом возрастном этапе; при этом важно руководствоваться таким положением: в каждый момент жизни все ведущие виды деятельности детей раннего и дошкольного возраста (предметная, игровая, предпосылки учебной деятельности ) присутствуют одновременно, но каждая из них проходит свой путь развития до момента, когда она становится ведущей.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нацелена на зону ближайшего психического развития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должна соответствовать структуре когнитивной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ребёнка, т. е. содержать как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компоненты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и проблемные, подлежащие исследованию.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помнить: нереализованное стремление сразу же применять полученные знания приводит к тому, что знания не закрепляютс</a:t>
            </a:r>
            <a:r>
              <a:rPr lang="ru-RU" dirty="0"/>
              <a:t>я,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и, наоборот, постоянно используемые ребёнком знания живут и обогащаются.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72" r="29117" b="50000"/>
          <a:stretch/>
        </p:blipFill>
        <p:spPr>
          <a:xfrm>
            <a:off x="8321838" y="1197836"/>
            <a:ext cx="660920" cy="5415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72" r="29117" b="50000"/>
          <a:stretch/>
        </p:blipFill>
        <p:spPr>
          <a:xfrm rot="15877038">
            <a:off x="313879" y="1114213"/>
            <a:ext cx="660920" cy="541564"/>
          </a:xfrm>
          <a:prstGeom prst="rect">
            <a:avLst/>
          </a:prstGeom>
        </p:spPr>
      </p:pic>
      <p:pic>
        <p:nvPicPr>
          <p:cNvPr id="7170" name="Picture 2" descr="http://mediasubs.ru/group/uploads/s-/s-detmi-i-dlya-detej/image2/YS00YTVi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51" y="5257692"/>
            <a:ext cx="1800200" cy="14871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172" name="Picture 4" descr="http://talantiki.club/wp-content/uploads/2013/09/%D0%BC3-300x3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59" y="5355313"/>
            <a:ext cx="142875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174" name="Picture 6" descr="http://happy-with-kids.ru/wp-content/uploads/2012/03/muzinst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470" y="5232646"/>
            <a:ext cx="2271288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350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427191"/>
            <a:ext cx="6552728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Критерии качества </a:t>
            </a:r>
            <a:r>
              <a:rPr lang="ru-RU" sz="3200" b="1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развивающей среды</a:t>
            </a:r>
            <a:endParaRPr lang="ru-RU" sz="3200" b="1" cap="none" spc="0" dirty="0">
              <a:ln w="11430"/>
              <a:solidFill>
                <a:srgbClr val="99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367644" y="1481882"/>
            <a:ext cx="540060" cy="45517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716016" y="1504409"/>
            <a:ext cx="0" cy="4326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187019" y="1481881"/>
            <a:ext cx="553332" cy="4405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7504" y="2025774"/>
            <a:ext cx="2376264" cy="2862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содержания: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блоки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компонентов среды соответствуют логике развития детской музыкальной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восприятие,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воспроизведение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31840" y="1922480"/>
            <a:ext cx="3096344" cy="480131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 структуры: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Структура музыкальной среды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виде модулей, включающих трансформирующиеся детали, что поддерживает у детей живой интерес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гибкое комплексирование и зонирование, предусматривающее полную и частичную трансформацию игровых модулей мини-центров, что обеспечивает разнообразную функциональную нагрузку детей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73574" y="2025774"/>
            <a:ext cx="2533553" cy="36933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Функциональный и эмоциональный комфорт детей: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Представлена музыкальными мини-центрами.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раннего и младшего дошкольного возраста должно быть сюжетным, а для детей старшего—иметь дидактическую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направленность.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22" name="Picture 2" descr="C:\Users\Ольга\Pictures\be8dfb5a0f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95" y="5085184"/>
            <a:ext cx="1886858" cy="1536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42" name="Picture 2" descr="http://www.mamatyumen.ru/uploads/news/news-O3lRvmZ24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658844"/>
            <a:ext cx="1094871" cy="10948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78258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649857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Основы  содержания музыкальной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среды</a:t>
            </a:r>
            <a:endParaRPr lang="ru-RU" sz="3200" b="1" cap="none" spc="0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289770"/>
            <a:ext cx="8208912" cy="39703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подлинно творческого развития детей необходимо единство музыкальной среды, музыкального репертуара и содержательного общения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взрослыми (учёт возрастных и ведущих возможностей детей)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Эстетическая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стетика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интерьера должна учитывать традиции детской культуры и быть ориентирована на будущее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(учитывать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дизайнерские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возрастные требования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проектированию) </a:t>
            </a:r>
          </a:p>
          <a:p>
            <a:pPr lvl="0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системной, т. е. отвечать возрасту и содержанию музыкальной деятельности детей, целям воспитания и развития ребёнка и уровню его подготовки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(среда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создаётся для предоставления детям возможностей активной и разнообразной музыкально-творческой деятельности, поэтому она должна функционально моделировать содержание музыкально-образовательного процесса в содержании пособий, игр, предметов, модулей и т. п.).</a:t>
            </a:r>
          </a:p>
        </p:txBody>
      </p:sp>
    </p:spTree>
    <p:extLst>
      <p:ext uri="{BB962C8B-B14F-4D97-AF65-F5344CB8AC3E}">
        <p14:creationId xmlns:p14="http://schemas.microsoft.com/office/powerpoint/2010/main" val="46094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tat8.blog.ru/lr/0c0b2af97d022f91b2571835fa2639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770" y="2348880"/>
            <a:ext cx="1781512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350263" y="204208"/>
            <a:ext cx="601062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Среда ДОУ как место музыкальной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ru-RU" sz="2800" b="1" cap="none" spc="0" dirty="0">
              <a:ln w="11430"/>
              <a:solidFill>
                <a:srgbClr val="99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1859" y="1158315"/>
            <a:ext cx="6407427" cy="486287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из двух блоков: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организованной музыкально-творческой деятельности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ДОУ: </a:t>
            </a:r>
            <a:r>
              <a:rPr lang="ru-RU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создаётся </a:t>
            </a:r>
            <a:r>
              <a:rPr lang="ru-RU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музыкальных </a:t>
            </a:r>
            <a:r>
              <a:rPr lang="ru-RU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занятиях, предполагает </a:t>
            </a:r>
            <a:r>
              <a:rPr lang="ru-RU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единство социальных и предметных условий, </a:t>
            </a:r>
            <a:r>
              <a:rPr lang="ru-RU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среды увязываются между собой по содержанию, масштабу и художественному решению. </a:t>
            </a:r>
            <a:r>
              <a:rPr lang="ru-RU" sz="16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Исходное требование к </a:t>
            </a:r>
            <a:r>
              <a:rPr lang="ru-RU" sz="16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среде</a:t>
            </a:r>
            <a:r>
              <a:rPr lang="ru-RU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проблемность</a:t>
            </a:r>
            <a:r>
              <a:rPr lang="ru-RU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развивающий </a:t>
            </a:r>
            <a:r>
              <a:rPr lang="ru-RU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характер.</a:t>
            </a:r>
          </a:p>
          <a:p>
            <a:pPr marL="342900" indent="-342900"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нерегламентированной музыкально - творческой деятельности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ДОУ: </a:t>
            </a:r>
            <a:r>
              <a:rPr lang="ru-RU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организовывается </a:t>
            </a:r>
            <a:r>
              <a:rPr lang="ru-RU" sz="1600" i="1" dirty="0" smtClean="0">
                <a:solidFill>
                  <a:srgbClr val="FF0000"/>
                </a:solidFill>
              </a:rPr>
              <a:t> </a:t>
            </a:r>
            <a:r>
              <a:rPr lang="ru-RU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детского </a:t>
            </a:r>
            <a:r>
              <a:rPr lang="ru-RU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сада. </a:t>
            </a:r>
            <a:r>
              <a:rPr lang="ru-RU" sz="16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Исходное требование</a:t>
            </a:r>
            <a:r>
              <a:rPr lang="ru-RU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наличие потенциала </a:t>
            </a:r>
            <a:r>
              <a:rPr lang="ru-RU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музыкального воспитания и становления его </a:t>
            </a:r>
            <a:r>
              <a:rPr lang="ru-RU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творчества</a:t>
            </a:r>
            <a:r>
              <a:rPr lang="ru-RU" sz="1600" i="1" dirty="0" smtClean="0">
                <a:solidFill>
                  <a:srgbClr val="FF0000"/>
                </a:solidFill>
              </a:rPr>
              <a:t>.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следующих условий: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у детей навыков и умений во всех видах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музыкальной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 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в группе всех наглядных пособий, которые используются на музыкальных  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ТСО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музыкальных игр и пособий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самостоятельной музыкально-творческой деятельности ребёнка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8" name="Picture 6" descr="http://tellur.spb.ru/img/pages/aktzal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679" y="4797152"/>
            <a:ext cx="2448272" cy="1836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196" name="Picture 4" descr="http://ds148.ucoz.ru/_nw/2/931143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585" y="385712"/>
            <a:ext cx="2448272" cy="1836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9923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mirgif.com/predmety/animaciya2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632250"/>
            <a:ext cx="238125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548680"/>
            <a:ext cx="74168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- могучий источник мысли. 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музыкального воспитания невозможно полноценное умственное развитие. 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Александрович Сухомлинский)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40727" y="2708920"/>
            <a:ext cx="7113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4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eliseyka.ru/wp-content/uploads/2014/12/%D0%A4%D0%93%D0%9E%D0%A1-%D0%94%D0%9E.jpg?9b9ad0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42"/>
          <a:stretch/>
        </p:blipFill>
        <p:spPr bwMode="auto">
          <a:xfrm>
            <a:off x="6330339" y="76377"/>
            <a:ext cx="2619063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467543" y="118661"/>
            <a:ext cx="61508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января 2014 года вступил в силу Федеральный государственный образова­тельный стандарт дошкольного образования, утвержденный приказом Минобрнауки России от 17.10.2013 № 1155. Какие изменения в профессиональную деятельность музыкального руководителя внёс этот документ?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706" y="1702944"/>
            <a:ext cx="54006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риентация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нового документа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со­циализацию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индивидуализацию развития ребёнка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 месяцев до 8 лет.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929267"/>
            <a:ext cx="7488832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программа дошкольной образовательной организа­ции (далее - ДОО) формируется </a:t>
            </a:r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программа пси­холого-педагогической поддержки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позитивной со­циализации и индивидуализации развития личности детей дошкольного возраста.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4509120"/>
            <a:ext cx="7416824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об­разовательное содержание программы, в т. ч. и му­зыкальное, становится условием и средством этого процесса. </a:t>
            </a:r>
            <a:endParaRPr lang="ru-RU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Иными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словами, музыка и детская музы­кальная деятельность есть средство и условие вхож­дения ребёнка в мир социальных отношений, откры­тия и презентации своего «я» социуму.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4111227" y="5135773"/>
            <a:ext cx="648072" cy="576064"/>
          </a:xfrm>
          <a:prstGeom prst="down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7397" y="1484784"/>
            <a:ext cx="7776864" cy="3477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особенностей общекультурной компетентности воспитателя детского сада, знание его музыкальных потребностей и интересов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единого культурно-образовательного музыкально-эстетического пространства в педагогическом коллективе образовательного учреждения,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саду, содружество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музыкальными учреждениями города,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 образовательной среды в детском саду как одного из эффективнейших условий, инициирующих процессы целостного развития и воспитания ребенка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56145" y="337766"/>
            <a:ext cx="844040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ОРИЕНТИРЫ В РАБОТЕ МУЗЫКАЛЬНОГО РУКОВОДИТЕЛЯ: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72" r="29117" b="50000"/>
          <a:stretch/>
        </p:blipFill>
        <p:spPr>
          <a:xfrm>
            <a:off x="7596336" y="1065418"/>
            <a:ext cx="1023582" cy="8387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72" r="29117" b="50000"/>
          <a:stretch/>
        </p:blipFill>
        <p:spPr>
          <a:xfrm rot="15877038">
            <a:off x="421281" y="1194927"/>
            <a:ext cx="1023582" cy="838732"/>
          </a:xfrm>
          <a:prstGeom prst="rect">
            <a:avLst/>
          </a:prstGeom>
        </p:spPr>
      </p:pic>
      <p:pic>
        <p:nvPicPr>
          <p:cNvPr id="2050" name="Picture 2" descr="http://3.bp.blogspot.com/-GXGSrxPPh00/VVLF11suVpI/AAAAAAAABGI/RNbAGop3bE4/s1600/766a2492370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267" y="4581128"/>
            <a:ext cx="3144851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chirikov.ru/wp-content/uploads/integration-tit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384" y="764704"/>
            <a:ext cx="451732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45352" y="4005064"/>
            <a:ext cx="6768752" cy="163121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люс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интеграции,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том, что важно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ребёнка общаться с произ­ведениями искусства в целом, развивать художе­ственное восприятие, чувственную, познавательную и двигательную сферу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image.slidesharecdn.com/random-140303050636-phpapp02/95/-21-638.jpg?cb=13938547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4272409" cy="295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35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729578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Круг задач музыкального воспитания</a:t>
            </a:r>
          </a:p>
          <a:p>
            <a:pPr algn="ctr"/>
            <a:r>
              <a:rPr lang="ru-RU" sz="28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развития ребёнка в дошкольном детстве:</a:t>
            </a:r>
            <a:endParaRPr lang="ru-RU" sz="54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828" y="1628800"/>
            <a:ext cx="7776864" cy="28623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Вхождение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в мир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музы­ки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музыкальной эрудиции и куль­туры дошкольников, ценностного отношения к му­зыке как виду искусства, музыкальным традициям и праздникам.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Разви­тие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опыта восприятия музыкальных произведе­ний, сопереживания музыкальным образам, на­строениям и чувствам,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звукового сенсорного и интонационного опыта дошкольни­ков.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72" r="29117" b="50000"/>
          <a:stretch/>
        </p:blipFill>
        <p:spPr>
          <a:xfrm>
            <a:off x="7236296" y="1214755"/>
            <a:ext cx="1023582" cy="8387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72" r="29117" b="50000"/>
          <a:stretch/>
        </p:blipFill>
        <p:spPr>
          <a:xfrm rot="15877038">
            <a:off x="61240" y="1344263"/>
            <a:ext cx="1023582" cy="838732"/>
          </a:xfrm>
          <a:prstGeom prst="rect">
            <a:avLst/>
          </a:prstGeom>
        </p:spPr>
      </p:pic>
      <p:pic>
        <p:nvPicPr>
          <p:cNvPr id="4098" name="Picture 2" descr="C:\Users\Ольга\Pictures\d-muz-i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989" y="3789040"/>
            <a:ext cx="2021011" cy="249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33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3893" y="404664"/>
            <a:ext cx="56774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Виды музыкальной деятельности</a:t>
            </a:r>
            <a:endParaRPr lang="ru-RU" sz="28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9220" y="2452414"/>
            <a:ext cx="2406635" cy="3029502"/>
          </a:xfrm>
          <a:prstGeom prst="roundRect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бщение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взрослым, восприятие музыки, детских песен и стихов, двигательная активность и тактильно-двигательные игры.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340768"/>
            <a:ext cx="2367136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8E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младенческий возраст</a:t>
            </a:r>
          </a:p>
          <a:p>
            <a:pPr algn="ctr"/>
            <a:r>
              <a:rPr lang="ru-RU" b="1" u="sng" dirty="0" smtClean="0">
                <a:solidFill>
                  <a:srgbClr val="008E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rgbClr val="008E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 месяца - 1 год) </a:t>
            </a:r>
            <a:endParaRPr lang="ru-RU" b="1" dirty="0">
              <a:solidFill>
                <a:srgbClr val="008E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10744" y="2348880"/>
            <a:ext cx="2323450" cy="3005629"/>
          </a:xfrm>
          <a:prstGeom prst="roundRect">
            <a:avLst/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осприятие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смысла музыки, сказок, стихов,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картинок, двигательная активность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28184" y="2462423"/>
            <a:ext cx="2448272" cy="3009484"/>
          </a:xfrm>
          <a:prstGeom prst="roundRect">
            <a:avLst/>
          </a:prstGeo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</a:t>
            </a:r>
          </a:p>
          <a:p>
            <a:pPr lvl="0"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двигательная 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(овладение основными движениями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детей, пение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дми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11311" y="1327503"/>
            <a:ext cx="188133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ранний возраст</a:t>
            </a:r>
          </a:p>
          <a:p>
            <a:pPr lvl="0" algn="ctr"/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год - 3 года)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57520" y="1344055"/>
            <a:ext cx="2279093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ошкольный возраст</a:t>
            </a:r>
          </a:p>
          <a:p>
            <a:pPr algn="ctr"/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 года - 8 лет) 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89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457014" y="2324082"/>
            <a:ext cx="3524702" cy="85405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Игры-эксперименты со звуками и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путешествия в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звук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ов</a:t>
            </a:r>
            <a:endParaRPr lang="ru-RU" sz="1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08674" y="3324601"/>
            <a:ext cx="3545274" cy="68324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Музыкально-игровые приёмы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06178" y="4221088"/>
            <a:ext cx="3546356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 двигательные игры-импровизации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05699" y="1052736"/>
            <a:ext cx="6192688" cy="8640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ВЕДУЩАЯ  ДЕЯТЕЛЬНОСТЬ</a:t>
            </a:r>
          </a:p>
          <a:p>
            <a:pPr algn="ctr"/>
            <a:r>
              <a:rPr lang="ru-RU" sz="2000" dirty="0" smtClean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предметная; предметно - манипулятивная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79011" y="1923973"/>
            <a:ext cx="5997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ФОРМЫ  МУЗЫКАЛЬНОЙ  ДЕЯТЕЛЬНОСТИ</a:t>
            </a:r>
            <a:endParaRPr lang="ru-RU" sz="20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77752" y="5192167"/>
            <a:ext cx="3546356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сказки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41603" y="129406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Вариативные формы музыкальной деятельности детей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раннего и дошкольного возраста</a:t>
            </a:r>
            <a:endParaRPr lang="ru-RU" sz="20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64325" y="3990963"/>
            <a:ext cx="3546356" cy="9046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пальчиковые и музыкальные логоритмические игры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5138254"/>
            <a:ext cx="3546356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и музыкально-литературные загадки 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06551" y="2324083"/>
            <a:ext cx="3546355" cy="68324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экспериментирование со звуками на предметной основе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55126" y="3172684"/>
            <a:ext cx="3545274" cy="68324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Предметное коллекционирование</a:t>
            </a:r>
          </a:p>
        </p:txBody>
      </p:sp>
    </p:spTree>
    <p:extLst>
      <p:ext uri="{BB962C8B-B14F-4D97-AF65-F5344CB8AC3E}">
        <p14:creationId xmlns:p14="http://schemas.microsoft.com/office/powerpoint/2010/main" val="259664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12" grpId="0"/>
      <p:bldP spid="13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69331" y="3287"/>
            <a:ext cx="7488831" cy="1296143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Вариативные формы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музыкальной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среднего возраста (3-5 лет)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bg2">
                    <a:lumMod val="50000"/>
                  </a:schemeClr>
                </a:solidFill>
              </a:rPr>
            </a:b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62365" y="1052736"/>
            <a:ext cx="6192688" cy="8640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ВЕДУЩАЯ  ДЕЯТЕЛЬНОСТЬ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Игровая (сюжетно-ролевая  игра)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592" y="2996952"/>
            <a:ext cx="3546355" cy="68324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Музыкальные сюжетно-ролевые  игры (песня-игра)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67374" y="2974556"/>
            <a:ext cx="3546355" cy="68324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игры-фантазирования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5100" y="3814546"/>
            <a:ext cx="3546355" cy="68324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</a:rPr>
              <a:t>Игровые проблемные ситуации </a:t>
            </a:r>
            <a:endParaRPr lang="ru-RU" sz="1600" dirty="0" smtClean="0">
              <a:solidFill>
                <a:srgbClr val="C00000"/>
              </a:solidFill>
            </a:endParaRP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на </a:t>
            </a:r>
            <a:r>
              <a:rPr lang="ru-RU" sz="1600" dirty="0">
                <a:solidFill>
                  <a:srgbClr val="C00000"/>
                </a:solidFill>
              </a:rPr>
              <a:t>музыкальной основе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6859" y="3741583"/>
            <a:ext cx="3546355" cy="8291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Усложняющиеся </a:t>
            </a:r>
            <a:endParaRPr lang="ru-RU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игры-эксперименты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игры-путешествия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99592" y="4679581"/>
            <a:ext cx="3546355" cy="68324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Музыкально-дидактические игры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97403" y="4679581"/>
            <a:ext cx="3546355" cy="68324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Игры-этюды по мотивам музыкальных произведений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00305" y="5517229"/>
            <a:ext cx="3546355" cy="68324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</a:rPr>
              <a:t>Сюжетно-проблемные ситуации или ситуации с ролевым взаимодействием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30226" y="5517229"/>
            <a:ext cx="3546355" cy="86409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Концерты-загадки,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 ч. по вопросам детей о музыке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81273" y="2080644"/>
            <a:ext cx="57293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 МУЗЫКАЛЬНОЙ  ДЕЯТЕЛЬНОСТИ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96091" y="2959968"/>
            <a:ext cx="3546355" cy="68324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сюжетно-ролевые  игры (песня-игра)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21600" y="3777562"/>
            <a:ext cx="3546355" cy="68324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проблемные ситуации </a:t>
            </a:r>
            <a:endParaRPr lang="ru-RU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музыкальной основе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96092" y="4642597"/>
            <a:ext cx="3546355" cy="68324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Музыкально-дидактические игры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96805" y="5480245"/>
            <a:ext cx="3546355" cy="90108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Сюжетно-проблемные ситуации или ситуации с ролевым взаимодействием</a:t>
            </a:r>
          </a:p>
        </p:txBody>
      </p:sp>
    </p:spTree>
    <p:extLst>
      <p:ext uri="{BB962C8B-B14F-4D97-AF65-F5344CB8AC3E}">
        <p14:creationId xmlns:p14="http://schemas.microsoft.com/office/powerpoint/2010/main" val="1378397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704855" cy="883226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Вариативные формы музыкальной деятельности детей </a:t>
            </a:r>
            <a:r>
              <a:rPr lang="ru-RU" sz="24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старшего дошкольного возрасте (5-8 лет</a:t>
            </a:r>
            <a:r>
              <a:rPr lang="ru-RU" sz="24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17904" y="980728"/>
            <a:ext cx="6192688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ВЕДУЩАЯ  ДЕЯТЕЛЬНОСТЬ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Игровая (сюжетно-ролевая  игра)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55576" y="2197144"/>
            <a:ext cx="3690369" cy="93361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 и ситуационные задачи, их широкая вариативность, полипроблемност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26169" y="2197144"/>
            <a:ext cx="3690248" cy="93361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(опытная) деятельность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7" y="3205513"/>
            <a:ext cx="3690368" cy="68324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26168" y="3212262"/>
            <a:ext cx="3690248" cy="68324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5576" y="3981741"/>
            <a:ext cx="3690369" cy="68324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Музыкально-дидактические 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компьютерные  игры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26168" y="3981740"/>
            <a:ext cx="3672945" cy="68324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Хороводная игра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5577" y="4752903"/>
            <a:ext cx="3690368" cy="68324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игры-импровизации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44006" y="4752902"/>
            <a:ext cx="3672410" cy="68324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конкурсы, фестивали, концерты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55576" y="5512182"/>
            <a:ext cx="3690369" cy="86914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Интегративная деятельность (художественная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полидеятельность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26168" y="5537365"/>
            <a:ext cx="3694143" cy="8439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Клуб музыкальных интересов.</a:t>
            </a:r>
          </a:p>
          <a:p>
            <a:pPr algn="ctr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Коллекционирование (в т. ч. и музыкальных впечатлений).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34805" y="1827812"/>
            <a:ext cx="5558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 МУЗЫКАЛЬНОЙ   ДЕЯТЕЛЬНОСТИ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91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theme/theme1.xml><?xml version="1.0" encoding="utf-8"?>
<a:theme xmlns:a="http://schemas.openxmlformats.org/drawingml/2006/main" name="121_muzyk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121_muzyka</Template>
  <TotalTime>588</TotalTime>
  <Words>1412</Words>
  <Application>Microsoft Office PowerPoint</Application>
  <PresentationFormat>Экран (4:3)</PresentationFormat>
  <Paragraphs>179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Arbat</vt:lpstr>
      <vt:lpstr>Arial</vt:lpstr>
      <vt:lpstr>Calibri</vt:lpstr>
      <vt:lpstr>Times New Roman</vt:lpstr>
      <vt:lpstr>Wingdings</vt:lpstr>
      <vt:lpstr>121_muzyka</vt:lpstr>
      <vt:lpstr>«Реализация психолого – педагогических условий в музыкальном образовании дошкольников в соответствии  с ФГОС ДО»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Вариативные формы музыкальной деятельности детей среднего возраста (3-5 лет) </vt:lpstr>
      <vt:lpstr>Вариативные формы музыкальной деятельности детей старшего дошкольного возрасте (5-8 лет) </vt:lpstr>
      <vt:lpstr>Психолого-педагогическое  сопровождение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«Реализация психолого – педагогических условий в музыкальном образовании дошкольников в соответствии  с ФГОС ДО»</dc:title>
  <dc:creator>Ольга</dc:creator>
  <cp:lastModifiedBy>методист</cp:lastModifiedBy>
  <cp:revision>44</cp:revision>
  <cp:lastPrinted>2015-11-24T07:43:40Z</cp:lastPrinted>
  <dcterms:created xsi:type="dcterms:W3CDTF">2015-10-24T08:33:43Z</dcterms:created>
  <dcterms:modified xsi:type="dcterms:W3CDTF">2015-11-24T07:44:42Z</dcterms:modified>
</cp:coreProperties>
</file>