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47F372-621A-40D6-B622-A4CA0BAD5C0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</dgm:pt>
    <dgm:pt modelId="{CF9D113A-309B-4CD9-80C7-47064A339183}">
      <dgm:prSet phldrT="[Текст]" custT="1"/>
      <dgm:spPr/>
      <dgm:t>
        <a:bodyPr/>
        <a:lstStyle/>
        <a:p>
          <a:r>
            <a:rPr lang="ru-RU" sz="2400" b="0" i="0" dirty="0" smtClean="0"/>
            <a:t>Степени доступности изложения, которая зависит от понимания текста и уровня речевого развития детей;</a:t>
          </a:r>
          <a:endParaRPr lang="ru-RU" sz="2400" dirty="0"/>
        </a:p>
      </dgm:t>
    </dgm:pt>
    <dgm:pt modelId="{8767E5FF-D0AF-4671-BF95-3AD21FD5ECCE}" type="parTrans" cxnId="{09857530-17C7-4D2D-8E5C-5E8F0E1963A6}">
      <dgm:prSet/>
      <dgm:spPr/>
      <dgm:t>
        <a:bodyPr/>
        <a:lstStyle/>
        <a:p>
          <a:endParaRPr lang="ru-RU"/>
        </a:p>
      </dgm:t>
    </dgm:pt>
    <dgm:pt modelId="{52D173B3-9DDB-4EF1-9639-634678982C0E}" type="sibTrans" cxnId="{09857530-17C7-4D2D-8E5C-5E8F0E1963A6}">
      <dgm:prSet/>
      <dgm:spPr/>
      <dgm:t>
        <a:bodyPr/>
        <a:lstStyle/>
        <a:p>
          <a:endParaRPr lang="ru-RU"/>
        </a:p>
      </dgm:t>
    </dgm:pt>
    <dgm:pt modelId="{8DDEFF0F-BF28-4057-B23B-CB372F82C567}">
      <dgm:prSet phldrT="[Текст]" custT="1"/>
      <dgm:spPr/>
      <dgm:t>
        <a:bodyPr/>
        <a:lstStyle/>
        <a:p>
          <a:r>
            <a:rPr lang="ru-RU" sz="2500" b="0" i="0" dirty="0" smtClean="0"/>
            <a:t>Сходства ситуаций в книге с ситуациями, в которых находится ребёнок;</a:t>
          </a:r>
          <a:endParaRPr lang="ru-RU" sz="2500" dirty="0"/>
        </a:p>
      </dgm:t>
    </dgm:pt>
    <dgm:pt modelId="{FA2B37BC-C271-418A-82BA-096651DBDBA4}" type="parTrans" cxnId="{C2318ACB-8C88-4A2E-9974-516067A4B65E}">
      <dgm:prSet/>
      <dgm:spPr/>
      <dgm:t>
        <a:bodyPr/>
        <a:lstStyle/>
        <a:p>
          <a:endParaRPr lang="ru-RU"/>
        </a:p>
      </dgm:t>
    </dgm:pt>
    <dgm:pt modelId="{2D66DDCE-9033-46AB-97F6-83408E2FBE63}" type="sibTrans" cxnId="{C2318ACB-8C88-4A2E-9974-516067A4B65E}">
      <dgm:prSet/>
      <dgm:spPr/>
      <dgm:t>
        <a:bodyPr/>
        <a:lstStyle/>
        <a:p>
          <a:endParaRPr lang="ru-RU"/>
        </a:p>
      </dgm:t>
    </dgm:pt>
    <dgm:pt modelId="{8008A44D-5EBE-4BD2-A919-573C6B2C02EC}">
      <dgm:prSet phldrT="[Текст]" custT="1"/>
      <dgm:spPr/>
      <dgm:t>
        <a:bodyPr/>
        <a:lstStyle/>
        <a:p>
          <a:r>
            <a:rPr lang="ru-RU" sz="2500" b="0" i="0" dirty="0" smtClean="0"/>
            <a:t>Лексической темы.</a:t>
          </a:r>
          <a:endParaRPr lang="ru-RU" sz="2500" dirty="0"/>
        </a:p>
      </dgm:t>
    </dgm:pt>
    <dgm:pt modelId="{98E48F20-71DB-4434-B4A2-870BAA003453}" type="parTrans" cxnId="{98612A04-9BB5-4A5B-B3FD-E7ED6FF43C0D}">
      <dgm:prSet/>
      <dgm:spPr/>
      <dgm:t>
        <a:bodyPr/>
        <a:lstStyle/>
        <a:p>
          <a:endParaRPr lang="ru-RU"/>
        </a:p>
      </dgm:t>
    </dgm:pt>
    <dgm:pt modelId="{050F72C5-5A5B-4418-9869-60208F3A79AF}" type="sibTrans" cxnId="{98612A04-9BB5-4A5B-B3FD-E7ED6FF43C0D}">
      <dgm:prSet/>
      <dgm:spPr/>
      <dgm:t>
        <a:bodyPr/>
        <a:lstStyle/>
        <a:p>
          <a:endParaRPr lang="ru-RU"/>
        </a:p>
      </dgm:t>
    </dgm:pt>
    <dgm:pt modelId="{F9C720F5-0163-42DF-8825-C9F9B6B25ABA}" type="pres">
      <dgm:prSet presAssocID="{0B47F372-621A-40D6-B622-A4CA0BAD5C02}" presName="Name0" presStyleCnt="0">
        <dgm:presLayoutVars>
          <dgm:dir/>
          <dgm:resizeHandles val="exact"/>
        </dgm:presLayoutVars>
      </dgm:prSet>
      <dgm:spPr/>
    </dgm:pt>
    <dgm:pt modelId="{23235ED3-B014-4E0A-BEC0-6EFAD5406210}" type="pres">
      <dgm:prSet presAssocID="{CF9D113A-309B-4CD9-80C7-47064A339183}" presName="node" presStyleLbl="node1" presStyleIdx="0" presStyleCnt="3">
        <dgm:presLayoutVars>
          <dgm:bulletEnabled val="1"/>
        </dgm:presLayoutVars>
      </dgm:prSet>
      <dgm:spPr/>
    </dgm:pt>
    <dgm:pt modelId="{3EAE0D66-AF47-4241-8EBE-94CCCF09D8FA}" type="pres">
      <dgm:prSet presAssocID="{52D173B3-9DDB-4EF1-9639-634678982C0E}" presName="sibTrans" presStyleCnt="0"/>
      <dgm:spPr/>
    </dgm:pt>
    <dgm:pt modelId="{6DF657BF-85AB-4934-92DD-FB076D3C12EB}" type="pres">
      <dgm:prSet presAssocID="{8DDEFF0F-BF28-4057-B23B-CB372F82C56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6FD4A-3631-4766-BB72-08A9C46F3B78}" type="pres">
      <dgm:prSet presAssocID="{2D66DDCE-9033-46AB-97F6-83408E2FBE63}" presName="sibTrans" presStyleCnt="0"/>
      <dgm:spPr/>
    </dgm:pt>
    <dgm:pt modelId="{47776099-FD10-44E3-BC15-F06630E8B364}" type="pres">
      <dgm:prSet presAssocID="{8008A44D-5EBE-4BD2-A919-573C6B2C02E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006DEA-5D2B-4E24-B307-C8782B6480C2}" type="presOf" srcId="{8008A44D-5EBE-4BD2-A919-573C6B2C02EC}" destId="{47776099-FD10-44E3-BC15-F06630E8B364}" srcOrd="0" destOrd="0" presId="urn:microsoft.com/office/officeart/2005/8/layout/hList6"/>
    <dgm:cxn modelId="{C2318ACB-8C88-4A2E-9974-516067A4B65E}" srcId="{0B47F372-621A-40D6-B622-A4CA0BAD5C02}" destId="{8DDEFF0F-BF28-4057-B23B-CB372F82C567}" srcOrd="1" destOrd="0" parTransId="{FA2B37BC-C271-418A-82BA-096651DBDBA4}" sibTransId="{2D66DDCE-9033-46AB-97F6-83408E2FBE63}"/>
    <dgm:cxn modelId="{4282DD6E-D3F6-4539-B15F-0B92811324B8}" type="presOf" srcId="{0B47F372-621A-40D6-B622-A4CA0BAD5C02}" destId="{F9C720F5-0163-42DF-8825-C9F9B6B25ABA}" srcOrd="0" destOrd="0" presId="urn:microsoft.com/office/officeart/2005/8/layout/hList6"/>
    <dgm:cxn modelId="{09857530-17C7-4D2D-8E5C-5E8F0E1963A6}" srcId="{0B47F372-621A-40D6-B622-A4CA0BAD5C02}" destId="{CF9D113A-309B-4CD9-80C7-47064A339183}" srcOrd="0" destOrd="0" parTransId="{8767E5FF-D0AF-4671-BF95-3AD21FD5ECCE}" sibTransId="{52D173B3-9DDB-4EF1-9639-634678982C0E}"/>
    <dgm:cxn modelId="{98612A04-9BB5-4A5B-B3FD-E7ED6FF43C0D}" srcId="{0B47F372-621A-40D6-B622-A4CA0BAD5C02}" destId="{8008A44D-5EBE-4BD2-A919-573C6B2C02EC}" srcOrd="2" destOrd="0" parTransId="{98E48F20-71DB-4434-B4A2-870BAA003453}" sibTransId="{050F72C5-5A5B-4418-9869-60208F3A79AF}"/>
    <dgm:cxn modelId="{B37E285D-2F88-47A9-8462-6E3C13ABABD8}" type="presOf" srcId="{8DDEFF0F-BF28-4057-B23B-CB372F82C567}" destId="{6DF657BF-85AB-4934-92DD-FB076D3C12EB}" srcOrd="0" destOrd="0" presId="urn:microsoft.com/office/officeart/2005/8/layout/hList6"/>
    <dgm:cxn modelId="{570BC300-3B2F-439F-A4C3-3771576F7373}" type="presOf" srcId="{CF9D113A-309B-4CD9-80C7-47064A339183}" destId="{23235ED3-B014-4E0A-BEC0-6EFAD5406210}" srcOrd="0" destOrd="0" presId="urn:microsoft.com/office/officeart/2005/8/layout/hList6"/>
    <dgm:cxn modelId="{3B6637C2-BB1A-4B60-ADF4-BD307F48E7EA}" type="presParOf" srcId="{F9C720F5-0163-42DF-8825-C9F9B6B25ABA}" destId="{23235ED3-B014-4E0A-BEC0-6EFAD5406210}" srcOrd="0" destOrd="0" presId="urn:microsoft.com/office/officeart/2005/8/layout/hList6"/>
    <dgm:cxn modelId="{2C799037-A0BF-4C8E-8B47-312B984FE9B1}" type="presParOf" srcId="{F9C720F5-0163-42DF-8825-C9F9B6B25ABA}" destId="{3EAE0D66-AF47-4241-8EBE-94CCCF09D8FA}" srcOrd="1" destOrd="0" presId="urn:microsoft.com/office/officeart/2005/8/layout/hList6"/>
    <dgm:cxn modelId="{A07AF9D5-B903-414B-8040-A8C67356A8D8}" type="presParOf" srcId="{F9C720F5-0163-42DF-8825-C9F9B6B25ABA}" destId="{6DF657BF-85AB-4934-92DD-FB076D3C12EB}" srcOrd="2" destOrd="0" presId="urn:microsoft.com/office/officeart/2005/8/layout/hList6"/>
    <dgm:cxn modelId="{A890E7D2-C1C8-43D2-8170-4D65FF4939C2}" type="presParOf" srcId="{F9C720F5-0163-42DF-8825-C9F9B6B25ABA}" destId="{9E86FD4A-3631-4766-BB72-08A9C46F3B78}" srcOrd="3" destOrd="0" presId="urn:microsoft.com/office/officeart/2005/8/layout/hList6"/>
    <dgm:cxn modelId="{7FC6F45F-1775-406A-8B75-DA01BE151E03}" type="presParOf" srcId="{F9C720F5-0163-42DF-8825-C9F9B6B25ABA}" destId="{47776099-FD10-44E3-BC15-F06630E8B36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48F2C5-2D34-4DC9-BB08-658305649A78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283474-7618-48D2-A41D-84126E26EC3F}">
      <dgm:prSet phldrT="[Текст]"/>
      <dgm:spPr/>
      <dgm:t>
        <a:bodyPr/>
        <a:lstStyle/>
        <a:p>
          <a:r>
            <a:rPr lang="ru-RU" b="0" i="0" dirty="0" smtClean="0"/>
            <a:t>литературно-игровая</a:t>
          </a:r>
          <a:endParaRPr lang="ru-RU" dirty="0"/>
        </a:p>
      </dgm:t>
    </dgm:pt>
    <dgm:pt modelId="{86EA5410-996A-4012-AEAB-A59F7B04E5EF}" type="parTrans" cxnId="{916C10AE-FB36-4217-BEDA-61276F36A85E}">
      <dgm:prSet/>
      <dgm:spPr/>
      <dgm:t>
        <a:bodyPr/>
        <a:lstStyle/>
        <a:p>
          <a:endParaRPr lang="ru-RU"/>
        </a:p>
      </dgm:t>
    </dgm:pt>
    <dgm:pt modelId="{D742BF37-C6B6-4E01-9DBF-973EEF34514A}" type="sibTrans" cxnId="{916C10AE-FB36-4217-BEDA-61276F36A85E}">
      <dgm:prSet/>
      <dgm:spPr/>
      <dgm:t>
        <a:bodyPr/>
        <a:lstStyle/>
        <a:p>
          <a:endParaRPr lang="ru-RU"/>
        </a:p>
      </dgm:t>
    </dgm:pt>
    <dgm:pt modelId="{BE7E6000-A109-433E-BAD2-28EFBD4EA359}">
      <dgm:prSet phldrT="[Текст]"/>
      <dgm:spPr/>
      <dgm:t>
        <a:bodyPr/>
        <a:lstStyle/>
        <a:p>
          <a:r>
            <a:rPr lang="ru-RU" b="0" i="0" dirty="0" smtClean="0"/>
            <a:t>рисование</a:t>
          </a:r>
          <a:endParaRPr lang="ru-RU" dirty="0"/>
        </a:p>
      </dgm:t>
    </dgm:pt>
    <dgm:pt modelId="{C412EF57-0601-46E0-87D0-0C1F44056D26}" type="parTrans" cxnId="{F0572763-493B-4A6D-8F16-94B3989C536D}">
      <dgm:prSet/>
      <dgm:spPr/>
      <dgm:t>
        <a:bodyPr/>
        <a:lstStyle/>
        <a:p>
          <a:endParaRPr lang="ru-RU"/>
        </a:p>
      </dgm:t>
    </dgm:pt>
    <dgm:pt modelId="{829F263B-8DC8-4695-B435-87AA14E3C897}" type="sibTrans" cxnId="{F0572763-493B-4A6D-8F16-94B3989C536D}">
      <dgm:prSet/>
      <dgm:spPr/>
      <dgm:t>
        <a:bodyPr/>
        <a:lstStyle/>
        <a:p>
          <a:endParaRPr lang="ru-RU"/>
        </a:p>
      </dgm:t>
    </dgm:pt>
    <dgm:pt modelId="{7338E182-7719-4D12-ADEA-037E0F231426}" type="pres">
      <dgm:prSet presAssocID="{3048F2C5-2D34-4DC9-BB08-658305649A78}" presName="compositeShape" presStyleCnt="0">
        <dgm:presLayoutVars>
          <dgm:chMax val="2"/>
          <dgm:dir/>
          <dgm:resizeHandles val="exact"/>
        </dgm:presLayoutVars>
      </dgm:prSet>
      <dgm:spPr/>
    </dgm:pt>
    <dgm:pt modelId="{EAF73156-DA96-474A-A422-3AEAB7800CC8}" type="pres">
      <dgm:prSet presAssocID="{3048F2C5-2D34-4DC9-BB08-658305649A78}" presName="ribbon" presStyleLbl="node1" presStyleIdx="0" presStyleCnt="1"/>
      <dgm:spPr/>
    </dgm:pt>
    <dgm:pt modelId="{EE934773-031E-4EB8-AF1B-4FA11C30510F}" type="pres">
      <dgm:prSet presAssocID="{3048F2C5-2D34-4DC9-BB08-658305649A7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6E4E3-C6D0-4993-A7CE-A0281DF7AA86}" type="pres">
      <dgm:prSet presAssocID="{3048F2C5-2D34-4DC9-BB08-658305649A7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6C10AE-FB36-4217-BEDA-61276F36A85E}" srcId="{3048F2C5-2D34-4DC9-BB08-658305649A78}" destId="{32283474-7618-48D2-A41D-84126E26EC3F}" srcOrd="0" destOrd="0" parTransId="{86EA5410-996A-4012-AEAB-A59F7B04E5EF}" sibTransId="{D742BF37-C6B6-4E01-9DBF-973EEF34514A}"/>
    <dgm:cxn modelId="{F0572763-493B-4A6D-8F16-94B3989C536D}" srcId="{3048F2C5-2D34-4DC9-BB08-658305649A78}" destId="{BE7E6000-A109-433E-BAD2-28EFBD4EA359}" srcOrd="1" destOrd="0" parTransId="{C412EF57-0601-46E0-87D0-0C1F44056D26}" sibTransId="{829F263B-8DC8-4695-B435-87AA14E3C897}"/>
    <dgm:cxn modelId="{92048CBA-18EB-44D2-9172-09E3E4831F93}" type="presOf" srcId="{32283474-7618-48D2-A41D-84126E26EC3F}" destId="{EE934773-031E-4EB8-AF1B-4FA11C30510F}" srcOrd="0" destOrd="0" presId="urn:microsoft.com/office/officeart/2005/8/layout/arrow6"/>
    <dgm:cxn modelId="{C4812366-D8D8-4A82-BD85-182D78C8CCB1}" type="presOf" srcId="{BE7E6000-A109-433E-BAD2-28EFBD4EA359}" destId="{54B6E4E3-C6D0-4993-A7CE-A0281DF7AA86}" srcOrd="0" destOrd="0" presId="urn:microsoft.com/office/officeart/2005/8/layout/arrow6"/>
    <dgm:cxn modelId="{F3236990-DF86-4440-860F-6666696622BB}" type="presOf" srcId="{3048F2C5-2D34-4DC9-BB08-658305649A78}" destId="{7338E182-7719-4D12-ADEA-037E0F231426}" srcOrd="0" destOrd="0" presId="urn:microsoft.com/office/officeart/2005/8/layout/arrow6"/>
    <dgm:cxn modelId="{3EB831C6-DF66-4431-B92F-FCA482F022E0}" type="presParOf" srcId="{7338E182-7719-4D12-ADEA-037E0F231426}" destId="{EAF73156-DA96-474A-A422-3AEAB7800CC8}" srcOrd="0" destOrd="0" presId="urn:microsoft.com/office/officeart/2005/8/layout/arrow6"/>
    <dgm:cxn modelId="{435A3E59-AAAC-446A-B040-4DE86EBE66AF}" type="presParOf" srcId="{7338E182-7719-4D12-ADEA-037E0F231426}" destId="{EE934773-031E-4EB8-AF1B-4FA11C30510F}" srcOrd="1" destOrd="0" presId="urn:microsoft.com/office/officeart/2005/8/layout/arrow6"/>
    <dgm:cxn modelId="{9BE0A246-7055-4CF9-BFF1-0AFDF4F9C5A3}" type="presParOf" srcId="{7338E182-7719-4D12-ADEA-037E0F231426}" destId="{54B6E4E3-C6D0-4993-A7CE-A0281DF7AA8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23A290-B4A3-4BD1-89E7-EBBD76A39A6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EC528D-05F6-40FD-AC65-98910F0A6742}">
      <dgm:prSet phldrT="[Текст]" custT="1"/>
      <dgm:spPr/>
      <dgm:t>
        <a:bodyPr/>
        <a:lstStyle/>
        <a:p>
          <a:r>
            <a:rPr lang="ru-RU" sz="2800" b="0" i="0" dirty="0" smtClean="0"/>
            <a:t>Для детей 4-5 лет программа построена по персоналиям А. Пушкин, В. Одоевский, К. Чуковский, С. Маршак, Д. Хармс.</a:t>
          </a:r>
          <a:endParaRPr lang="ru-RU" sz="2800" dirty="0"/>
        </a:p>
      </dgm:t>
    </dgm:pt>
    <dgm:pt modelId="{2D5B9FD0-1337-484C-9803-7142768D8E15}" type="parTrans" cxnId="{C0B2ADAC-3175-482A-8B6E-3221E681B82E}">
      <dgm:prSet/>
      <dgm:spPr/>
      <dgm:t>
        <a:bodyPr/>
        <a:lstStyle/>
        <a:p>
          <a:endParaRPr lang="ru-RU"/>
        </a:p>
      </dgm:t>
    </dgm:pt>
    <dgm:pt modelId="{C31D4DD1-DA44-449D-8055-DFADE74BEDDE}" type="sibTrans" cxnId="{C0B2ADAC-3175-482A-8B6E-3221E681B82E}">
      <dgm:prSet/>
      <dgm:spPr/>
      <dgm:t>
        <a:bodyPr/>
        <a:lstStyle/>
        <a:p>
          <a:endParaRPr lang="ru-RU"/>
        </a:p>
      </dgm:t>
    </dgm:pt>
    <dgm:pt modelId="{6C5AE8DB-5DD8-4131-AEF3-1AD8030AC98B}">
      <dgm:prSet phldrT="[Текст]" custT="1"/>
      <dgm:spPr/>
      <dgm:t>
        <a:bodyPr/>
        <a:lstStyle/>
        <a:p>
          <a:r>
            <a:rPr lang="ru-RU" sz="2800" b="0" i="0" dirty="0" smtClean="0"/>
            <a:t>Для детей 3-4 лет программа построена по тематическому принципу. Темы условно сгруппированы в 5 циклов: волшебные существа, зверюшки и птички, игрушки, время суток, времена года)</a:t>
          </a:r>
          <a:endParaRPr lang="ru-RU" sz="2800" dirty="0"/>
        </a:p>
      </dgm:t>
    </dgm:pt>
    <dgm:pt modelId="{B465719D-A084-4A76-820C-C07F8D9A9E8B}" type="parTrans" cxnId="{EC361C72-8319-4139-827E-3EA08D0E3571}">
      <dgm:prSet/>
      <dgm:spPr/>
      <dgm:t>
        <a:bodyPr/>
        <a:lstStyle/>
        <a:p>
          <a:endParaRPr lang="ru-RU"/>
        </a:p>
      </dgm:t>
    </dgm:pt>
    <dgm:pt modelId="{CE074BF3-68AE-4C63-BE9D-CCF97D18C459}" type="sibTrans" cxnId="{EC361C72-8319-4139-827E-3EA08D0E3571}">
      <dgm:prSet/>
      <dgm:spPr/>
      <dgm:t>
        <a:bodyPr/>
        <a:lstStyle/>
        <a:p>
          <a:endParaRPr lang="ru-RU"/>
        </a:p>
      </dgm:t>
    </dgm:pt>
    <dgm:pt modelId="{23A91077-EE93-4777-A339-76AB2D004FB2}" type="pres">
      <dgm:prSet presAssocID="{3323A290-B4A3-4BD1-89E7-EBBD76A39A6B}" presName="compositeShape" presStyleCnt="0">
        <dgm:presLayoutVars>
          <dgm:chMax val="2"/>
          <dgm:dir/>
          <dgm:resizeHandles val="exact"/>
        </dgm:presLayoutVars>
      </dgm:prSet>
      <dgm:spPr/>
    </dgm:pt>
    <dgm:pt modelId="{9015334B-FC7F-42D8-9A77-DB806F28522E}" type="pres">
      <dgm:prSet presAssocID="{3323A290-B4A3-4BD1-89E7-EBBD76A39A6B}" presName="divider" presStyleLbl="fgShp" presStyleIdx="0" presStyleCnt="1"/>
      <dgm:spPr/>
    </dgm:pt>
    <dgm:pt modelId="{7A39D78F-4746-4E77-B33A-0474BE43EF98}" type="pres">
      <dgm:prSet presAssocID="{1EEC528D-05F6-40FD-AC65-98910F0A6742}" presName="downArrow" presStyleLbl="node1" presStyleIdx="0" presStyleCnt="2"/>
      <dgm:spPr/>
    </dgm:pt>
    <dgm:pt modelId="{F7B5C6D2-2C2C-410D-A429-FF5A6C639A50}" type="pres">
      <dgm:prSet presAssocID="{1EEC528D-05F6-40FD-AC65-98910F0A6742}" presName="downArrowText" presStyleLbl="revTx" presStyleIdx="0" presStyleCnt="2" custScaleX="147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720BEC-4110-45CC-B2F2-F0E175294F34}" type="pres">
      <dgm:prSet presAssocID="{6C5AE8DB-5DD8-4131-AEF3-1AD8030AC98B}" presName="upArrow" presStyleLbl="node1" presStyleIdx="1" presStyleCnt="2"/>
      <dgm:spPr/>
    </dgm:pt>
    <dgm:pt modelId="{FD178EFF-AC8B-4A75-B8C2-6B76BECAC15B}" type="pres">
      <dgm:prSet presAssocID="{6C5AE8DB-5DD8-4131-AEF3-1AD8030AC98B}" presName="upArrowText" presStyleLbl="revTx" presStyleIdx="1" presStyleCnt="2" custScaleX="177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6175F8-9B46-4D84-9435-B81FC2CBCD7C}" type="presOf" srcId="{6C5AE8DB-5DD8-4131-AEF3-1AD8030AC98B}" destId="{FD178EFF-AC8B-4A75-B8C2-6B76BECAC15B}" srcOrd="0" destOrd="0" presId="urn:microsoft.com/office/officeart/2005/8/layout/arrow3"/>
    <dgm:cxn modelId="{6A99F94B-B1B7-47A6-ACA9-7DF6BC51284E}" type="presOf" srcId="{1EEC528D-05F6-40FD-AC65-98910F0A6742}" destId="{F7B5C6D2-2C2C-410D-A429-FF5A6C639A50}" srcOrd="0" destOrd="0" presId="urn:microsoft.com/office/officeart/2005/8/layout/arrow3"/>
    <dgm:cxn modelId="{C0B2ADAC-3175-482A-8B6E-3221E681B82E}" srcId="{3323A290-B4A3-4BD1-89E7-EBBD76A39A6B}" destId="{1EEC528D-05F6-40FD-AC65-98910F0A6742}" srcOrd="0" destOrd="0" parTransId="{2D5B9FD0-1337-484C-9803-7142768D8E15}" sibTransId="{C31D4DD1-DA44-449D-8055-DFADE74BEDDE}"/>
    <dgm:cxn modelId="{5550A5B4-B445-49B7-9B6A-BE90B3D378E3}" type="presOf" srcId="{3323A290-B4A3-4BD1-89E7-EBBD76A39A6B}" destId="{23A91077-EE93-4777-A339-76AB2D004FB2}" srcOrd="0" destOrd="0" presId="urn:microsoft.com/office/officeart/2005/8/layout/arrow3"/>
    <dgm:cxn modelId="{EC361C72-8319-4139-827E-3EA08D0E3571}" srcId="{3323A290-B4A3-4BD1-89E7-EBBD76A39A6B}" destId="{6C5AE8DB-5DD8-4131-AEF3-1AD8030AC98B}" srcOrd="1" destOrd="0" parTransId="{B465719D-A084-4A76-820C-C07F8D9A9E8B}" sibTransId="{CE074BF3-68AE-4C63-BE9D-CCF97D18C459}"/>
    <dgm:cxn modelId="{8BFACB84-7689-4435-A523-1A6D855D2EDD}" type="presParOf" srcId="{23A91077-EE93-4777-A339-76AB2D004FB2}" destId="{9015334B-FC7F-42D8-9A77-DB806F28522E}" srcOrd="0" destOrd="0" presId="urn:microsoft.com/office/officeart/2005/8/layout/arrow3"/>
    <dgm:cxn modelId="{C11C644D-5337-4205-8370-5799F8B5EDE6}" type="presParOf" srcId="{23A91077-EE93-4777-A339-76AB2D004FB2}" destId="{7A39D78F-4746-4E77-B33A-0474BE43EF98}" srcOrd="1" destOrd="0" presId="urn:microsoft.com/office/officeart/2005/8/layout/arrow3"/>
    <dgm:cxn modelId="{9D6A3AA2-6ED6-477B-A00D-81919EDE9A9D}" type="presParOf" srcId="{23A91077-EE93-4777-A339-76AB2D004FB2}" destId="{F7B5C6D2-2C2C-410D-A429-FF5A6C639A50}" srcOrd="2" destOrd="0" presId="urn:microsoft.com/office/officeart/2005/8/layout/arrow3"/>
    <dgm:cxn modelId="{D8DDCB25-9FD2-498D-B6A8-B5644371F434}" type="presParOf" srcId="{23A91077-EE93-4777-A339-76AB2D004FB2}" destId="{B5720BEC-4110-45CC-B2F2-F0E175294F34}" srcOrd="3" destOrd="0" presId="urn:microsoft.com/office/officeart/2005/8/layout/arrow3"/>
    <dgm:cxn modelId="{6AEA71BC-90BF-4E33-AAF3-EDDCB43101B2}" type="presParOf" srcId="{23A91077-EE93-4777-A339-76AB2D004FB2}" destId="{FD178EFF-AC8B-4A75-B8C2-6B76BECAC15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235ED3-B014-4E0A-BEC0-6EFAD5406210}">
      <dsp:nvSpPr>
        <dsp:cNvPr id="0" name=""/>
        <dsp:cNvSpPr/>
      </dsp:nvSpPr>
      <dsp:spPr>
        <a:xfrm rot="16200000">
          <a:off x="-1017095" y="1018167"/>
          <a:ext cx="4824535" cy="27882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/>
            <a:t>Степени доступности изложения, которая зависит от понимания текста и уровня речевого развития детей;</a:t>
          </a:r>
          <a:endParaRPr lang="ru-RU" sz="2400" kern="1200" dirty="0"/>
        </a:p>
      </dsp:txBody>
      <dsp:txXfrm rot="16200000">
        <a:off x="-1017095" y="1018167"/>
        <a:ext cx="4824535" cy="2788200"/>
      </dsp:txXfrm>
    </dsp:sp>
    <dsp:sp modelId="{6DF657BF-85AB-4934-92DD-FB076D3C12EB}">
      <dsp:nvSpPr>
        <dsp:cNvPr id="0" name=""/>
        <dsp:cNvSpPr/>
      </dsp:nvSpPr>
      <dsp:spPr>
        <a:xfrm rot="16200000">
          <a:off x="1980220" y="1018167"/>
          <a:ext cx="4824535" cy="27882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875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 dirty="0" smtClean="0"/>
            <a:t>Сходства ситуаций в книге с ситуациями, в которых находится ребёнок;</a:t>
          </a:r>
          <a:endParaRPr lang="ru-RU" sz="2500" kern="1200" dirty="0"/>
        </a:p>
      </dsp:txBody>
      <dsp:txXfrm rot="16200000">
        <a:off x="1980220" y="1018167"/>
        <a:ext cx="4824535" cy="2788200"/>
      </dsp:txXfrm>
    </dsp:sp>
    <dsp:sp modelId="{47776099-FD10-44E3-BC15-F06630E8B364}">
      <dsp:nvSpPr>
        <dsp:cNvPr id="0" name=""/>
        <dsp:cNvSpPr/>
      </dsp:nvSpPr>
      <dsp:spPr>
        <a:xfrm rot="16200000">
          <a:off x="4977535" y="1018167"/>
          <a:ext cx="4824535" cy="27882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0" tIns="0" rIns="15875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 dirty="0" smtClean="0"/>
            <a:t>Лексической темы.</a:t>
          </a:r>
          <a:endParaRPr lang="ru-RU" sz="2500" kern="1200" dirty="0"/>
        </a:p>
      </dsp:txBody>
      <dsp:txXfrm rot="16200000">
        <a:off x="4977535" y="1018167"/>
        <a:ext cx="4824535" cy="27882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F73156-DA96-474A-A422-3AEAB7800CC8}">
      <dsp:nvSpPr>
        <dsp:cNvPr id="0" name=""/>
        <dsp:cNvSpPr/>
      </dsp:nvSpPr>
      <dsp:spPr>
        <a:xfrm>
          <a:off x="0" y="598329"/>
          <a:ext cx="7886700" cy="315468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934773-031E-4EB8-AF1B-4FA11C30510F}">
      <dsp:nvSpPr>
        <dsp:cNvPr id="0" name=""/>
        <dsp:cNvSpPr/>
      </dsp:nvSpPr>
      <dsp:spPr>
        <a:xfrm>
          <a:off x="946404" y="1150397"/>
          <a:ext cx="2602610" cy="154579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5128" rIns="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0" i="0" kern="1200" dirty="0" smtClean="0"/>
            <a:t>литературно-игровая</a:t>
          </a:r>
          <a:endParaRPr lang="ru-RU" sz="3800" kern="1200" dirty="0"/>
        </a:p>
      </dsp:txBody>
      <dsp:txXfrm>
        <a:off x="946404" y="1150397"/>
        <a:ext cx="2602610" cy="1545793"/>
      </dsp:txXfrm>
    </dsp:sp>
    <dsp:sp modelId="{54B6E4E3-C6D0-4993-A7CE-A0281DF7AA86}">
      <dsp:nvSpPr>
        <dsp:cNvPr id="0" name=""/>
        <dsp:cNvSpPr/>
      </dsp:nvSpPr>
      <dsp:spPr>
        <a:xfrm>
          <a:off x="3943350" y="1655146"/>
          <a:ext cx="3075813" cy="154579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5128" rIns="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0" i="0" kern="1200" dirty="0" smtClean="0"/>
            <a:t>рисование</a:t>
          </a:r>
          <a:endParaRPr lang="ru-RU" sz="3800" kern="1200" dirty="0"/>
        </a:p>
      </dsp:txBody>
      <dsp:txXfrm>
        <a:off x="3943350" y="1655146"/>
        <a:ext cx="3075813" cy="154579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15334B-FC7F-42D8-9A77-DB806F28522E}">
      <dsp:nvSpPr>
        <dsp:cNvPr id="0" name=""/>
        <dsp:cNvSpPr/>
      </dsp:nvSpPr>
      <dsp:spPr>
        <a:xfrm rot="21300000">
          <a:off x="28060" y="2908650"/>
          <a:ext cx="9087879" cy="104069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39D78F-4746-4E77-B33A-0474BE43EF98}">
      <dsp:nvSpPr>
        <dsp:cNvPr id="0" name=""/>
        <dsp:cNvSpPr/>
      </dsp:nvSpPr>
      <dsp:spPr>
        <a:xfrm>
          <a:off x="1097280" y="342900"/>
          <a:ext cx="2743200" cy="274320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5C6D2-2C2C-410D-A429-FF5A6C639A50}">
      <dsp:nvSpPr>
        <dsp:cNvPr id="0" name=""/>
        <dsp:cNvSpPr/>
      </dsp:nvSpPr>
      <dsp:spPr>
        <a:xfrm>
          <a:off x="4158281" y="0"/>
          <a:ext cx="4302156" cy="2880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kern="1200" dirty="0" smtClean="0"/>
            <a:t>Для детей 4-5 лет программа построена по персоналиям А. Пушкин, В. Одоевский, К. Чуковский, С. Маршак, Д. Хармс.</a:t>
          </a:r>
          <a:endParaRPr lang="ru-RU" sz="2800" kern="1200" dirty="0"/>
        </a:p>
      </dsp:txBody>
      <dsp:txXfrm>
        <a:off x="4158281" y="0"/>
        <a:ext cx="4302156" cy="2880360"/>
      </dsp:txXfrm>
    </dsp:sp>
    <dsp:sp modelId="{B5720BEC-4110-45CC-B2F2-F0E175294F34}">
      <dsp:nvSpPr>
        <dsp:cNvPr id="0" name=""/>
        <dsp:cNvSpPr/>
      </dsp:nvSpPr>
      <dsp:spPr>
        <a:xfrm>
          <a:off x="5303519" y="3771900"/>
          <a:ext cx="2743200" cy="274320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178EFF-AC8B-4A75-B8C2-6B76BECAC15B}">
      <dsp:nvSpPr>
        <dsp:cNvPr id="0" name=""/>
        <dsp:cNvSpPr/>
      </dsp:nvSpPr>
      <dsp:spPr>
        <a:xfrm>
          <a:off x="233179" y="3977640"/>
          <a:ext cx="5202921" cy="2880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kern="1200" dirty="0" smtClean="0"/>
            <a:t>Для детей 3-4 лет программа построена по тематическому принципу. Темы условно сгруппированы в 5 циклов: волшебные существа, зверюшки и птички, игрушки, время суток, времена года)</a:t>
          </a:r>
          <a:endParaRPr lang="ru-RU" sz="2800" kern="1200" dirty="0"/>
        </a:p>
      </dsp:txBody>
      <dsp:txXfrm>
        <a:off x="233179" y="3977640"/>
        <a:ext cx="5202921" cy="2880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90F8B-B1CC-4FD6-8F6F-C06B56AC4368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391C3-BC10-46ED-9FB1-A0341C6CC3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B1E1B-9169-4EFC-BB45-431EBB199A0D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C51C-53D8-4A0A-8FC7-12067D6C62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1A3-C19E-4420-988A-71AD91B40D84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9E40C-729B-4C80-A500-4A85EB3D27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D7BCB-C0CA-45A2-B3F7-58644BC4E8B6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94D9-5A90-436C-BC2E-BA43DA4FFF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98699"/>
            <a:ext cx="7772400" cy="1211263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658DD-592E-4AA7-BE75-7F62B0F12988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C9468-CF8C-4CC5-B38A-76947537A3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823B6-1EF7-403C-8D07-BBBAE0FBF993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3935B-C75F-4925-90DB-CFCC66585B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AF390-4BE5-4ED5-B52E-0E37479738E9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CDD14-9230-4CA2-8B43-6028997524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6271-2AD5-4110-B561-A4FAB8943B88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AC843-35FB-4DB0-93F1-10C888F042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C2E18-9AB3-4D76-8B46-4B422C0A5F24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9CD97-3200-494B-8158-D8F1DF24E2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DEF55-97C0-4B77-A63B-8E0E39699F1F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68986-2787-41D0-BE1C-8E8F9AB176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FD15E-2DE5-40EA-B969-21ECADEB2A41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C5A7A-D005-43E4-A81D-B9511FB73F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wheel spokes="2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154EB4-230A-493D-AA2E-47D6F27D09E2}" type="datetimeFigureOut">
              <a:rPr lang="ru-RU"/>
              <a:pPr>
                <a:defRPr/>
              </a:pPr>
              <a:t>23.11.2015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908E8D"/>
                </a:solidFill>
              </a:defRPr>
            </a:lvl1pPr>
          </a:lstStyle>
          <a:p>
            <a:fld id="{BE840308-638B-4FB7-AB6B-1000F157653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wheel spokes="2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onotype Corsiva" panose="03010101010201010101" pitchFamily="66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Библиотерапия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студентка </a:t>
            </a:r>
          </a:p>
          <a:p>
            <a:r>
              <a:rPr lang="ru-RU" dirty="0" smtClean="0"/>
              <a:t>группы Д-13 СПО </a:t>
            </a:r>
          </a:p>
          <a:p>
            <a:r>
              <a:rPr lang="ru-RU" dirty="0" smtClean="0"/>
              <a:t>Волкова Светлана</a:t>
            </a:r>
            <a:endParaRPr lang="ru-RU" dirty="0"/>
          </a:p>
        </p:txBody>
      </p:sp>
      <p:pic>
        <p:nvPicPr>
          <p:cNvPr id="28674" name="Picture 2" descr="http://www.hchc.edu/assets/images/clipart/Biblio.jpg"/>
          <p:cNvPicPr>
            <a:picLocks noChangeAspect="1" noChangeArrowheads="1"/>
          </p:cNvPicPr>
          <p:nvPr/>
        </p:nvPicPr>
        <p:blipFill>
          <a:blip r:embed="rId2" cstate="print"/>
          <a:srcRect l="12500" t="24867" r="10000" b="9855"/>
          <a:stretch>
            <a:fillRect/>
          </a:stretch>
        </p:blipFill>
        <p:spPr bwMode="auto">
          <a:xfrm>
            <a:off x="251520" y="260648"/>
            <a:ext cx="2763736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http://www.takya.ru/nuda/metodicheskie-rekomendacii-tara-2011-g-muk-tcbs-tarskaya-centr/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29000"/>
            <a:ext cx="2842715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s00.infourok.ru/images/doc/140/163151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211960" cy="3158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Picture 4" descr="http://risunki.assistancerussia.org/images/4/12142372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3990941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2" name="Picture 6" descr="http://bitcoincloudharvester.com/images/5609e78f3acfe.jpg"/>
          <p:cNvPicPr>
            <a:picLocks noChangeAspect="1" noChangeArrowheads="1"/>
          </p:cNvPicPr>
          <p:nvPr/>
        </p:nvPicPr>
        <p:blipFill>
          <a:blip r:embed="rId4" cstate="print"/>
          <a:srcRect l="6300" t="2100" r="3926" b="3401"/>
          <a:stretch>
            <a:fillRect/>
          </a:stretch>
        </p:blipFill>
        <p:spPr bwMode="auto">
          <a:xfrm>
            <a:off x="251520" y="3645024"/>
            <a:ext cx="3995936" cy="2924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4" name="Picture 8" descr="http://gov.cap.ru/UserFiles/news/20141225/klementjev_vladimir.9let-_kanash_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4187958" cy="31409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err="1" smtClean="0"/>
              <a:t>Библиотерапия</a:t>
            </a:r>
            <a:r>
              <a:rPr lang="ru-RU" sz="2800" dirty="0" smtClean="0"/>
              <a:t> предполагает </a:t>
            </a:r>
            <a:r>
              <a:rPr lang="ru-RU" sz="2800" dirty="0" err="1" smtClean="0"/>
              <a:t>психокоррекционное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воздействие </a:t>
            </a:r>
            <a:r>
              <a:rPr lang="ru-RU" sz="2800" dirty="0" smtClean="0"/>
              <a:t>на детей с помощью </a:t>
            </a:r>
            <a:r>
              <a:rPr lang="ru-RU" sz="2800" dirty="0" smtClean="0"/>
              <a:t>чтения</a:t>
            </a:r>
          </a:p>
          <a:p>
            <a:pPr>
              <a:buNone/>
            </a:pPr>
            <a:r>
              <a:rPr lang="ru-RU" sz="2800" dirty="0" smtClean="0"/>
              <a:t>специально </a:t>
            </a:r>
            <a:r>
              <a:rPr lang="ru-RU" sz="2800" dirty="0" smtClean="0"/>
              <a:t>подобранной литературы в </a:t>
            </a:r>
            <a:r>
              <a:rPr lang="ru-RU" sz="2800" dirty="0" smtClean="0"/>
              <a:t>целях</a:t>
            </a:r>
          </a:p>
          <a:p>
            <a:pPr>
              <a:buNone/>
            </a:pPr>
            <a:r>
              <a:rPr lang="ru-RU" sz="2800" dirty="0" smtClean="0"/>
              <a:t>нормализации </a:t>
            </a:r>
            <a:r>
              <a:rPr lang="ru-RU" sz="2800" dirty="0" smtClean="0"/>
              <a:t>и оптимизации их </a:t>
            </a:r>
            <a:r>
              <a:rPr lang="ru-RU" sz="2800" dirty="0" smtClean="0"/>
              <a:t>психического</a:t>
            </a:r>
          </a:p>
          <a:p>
            <a:pPr>
              <a:buNone/>
            </a:pPr>
            <a:r>
              <a:rPr lang="ru-RU" sz="2800" dirty="0" smtClean="0"/>
              <a:t>состояния</a:t>
            </a:r>
            <a:r>
              <a:rPr lang="ru-RU" sz="2800" dirty="0" smtClean="0"/>
              <a:t>. От обычного чтения </a:t>
            </a:r>
            <a:r>
              <a:rPr lang="ru-RU" sz="2800" dirty="0" err="1" smtClean="0"/>
              <a:t>библиотерапия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отличается </a:t>
            </a:r>
            <a:r>
              <a:rPr lang="ru-RU" sz="2800" dirty="0" smtClean="0"/>
              <a:t>своей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направленностью </a:t>
            </a:r>
            <a:r>
              <a:rPr lang="ru-RU" sz="2800" dirty="0" smtClean="0"/>
              <a:t>на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те </a:t>
            </a:r>
            <a:r>
              <a:rPr lang="ru-RU" sz="2800" dirty="0" smtClean="0"/>
              <a:t>или </a:t>
            </a:r>
            <a:r>
              <a:rPr lang="ru-RU" sz="2800" dirty="0" smtClean="0"/>
              <a:t>иные</a:t>
            </a:r>
          </a:p>
          <a:p>
            <a:pPr>
              <a:buNone/>
            </a:pPr>
            <a:r>
              <a:rPr lang="ru-RU" sz="2800" dirty="0" smtClean="0"/>
              <a:t>состояния</a:t>
            </a:r>
            <a:r>
              <a:rPr lang="ru-RU" sz="2800" dirty="0" smtClean="0"/>
              <a:t>, </a:t>
            </a:r>
            <a:r>
              <a:rPr lang="ru-RU" sz="2800" dirty="0" smtClean="0"/>
              <a:t>свойства </a:t>
            </a:r>
          </a:p>
          <a:p>
            <a:pPr>
              <a:buNone/>
            </a:pPr>
            <a:r>
              <a:rPr lang="ru-RU" sz="2800" dirty="0" smtClean="0"/>
              <a:t>личности</a:t>
            </a:r>
            <a:r>
              <a:rPr lang="ru-RU" sz="2800" dirty="0" smtClean="0"/>
              <a:t>. </a:t>
            </a:r>
            <a:endParaRPr lang="ru-RU" sz="2800" dirty="0"/>
          </a:p>
        </p:txBody>
      </p:sp>
      <p:pic>
        <p:nvPicPr>
          <p:cNvPr id="27650" name="Picture 2" descr="http://fotki.ykt.ru/albums/userpics/2014/03-11/kids_vacation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564904"/>
            <a:ext cx="5256584" cy="39818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При чтении произведений с целью профилактики и коррекции личностных нарушений у детей используем разные книжные жанры и стили (рассказы, стихи, сказки, пословицы, поговорки) с учётом: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844824"/>
          <a:ext cx="8784975" cy="482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Занятие по технологии </a:t>
            </a:r>
            <a:r>
              <a:rPr lang="ru-RU" sz="2800" dirty="0" err="1" smtClean="0"/>
              <a:t>библиотерапия</a:t>
            </a:r>
            <a:r>
              <a:rPr lang="ru-RU" sz="2800" dirty="0" smtClean="0"/>
              <a:t> состоит из двух частей: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Занятие начинается с прихода </a:t>
            </a:r>
            <a:r>
              <a:rPr lang="ru-RU" dirty="0" smtClean="0"/>
              <a:t>литературного</a:t>
            </a:r>
          </a:p>
          <a:p>
            <a:pPr>
              <a:buNone/>
            </a:pPr>
            <a:r>
              <a:rPr lang="ru-RU" dirty="0" smtClean="0"/>
              <a:t>героя</a:t>
            </a:r>
            <a:r>
              <a:rPr lang="ru-RU" dirty="0" smtClean="0"/>
              <a:t>. На разных занятиях он приходит из </a:t>
            </a:r>
            <a:r>
              <a:rPr lang="ru-RU" dirty="0" smtClean="0"/>
              <a:t>разных</a:t>
            </a:r>
          </a:p>
          <a:p>
            <a:pPr>
              <a:buNone/>
            </a:pPr>
            <a:r>
              <a:rPr lang="ru-RU" dirty="0" smtClean="0"/>
              <a:t>книжек</a:t>
            </a:r>
            <a:r>
              <a:rPr lang="ru-RU" dirty="0" smtClean="0"/>
              <a:t>: для детей раннего возраста </a:t>
            </a:r>
            <a:r>
              <a:rPr lang="ru-RU" dirty="0" err="1" smtClean="0"/>
              <a:t>домовенок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Кузя </a:t>
            </a:r>
            <a:r>
              <a:rPr lang="ru-RU" dirty="0" smtClean="0"/>
              <a:t>из произведения Т. Александровой «Кузька</a:t>
            </a:r>
            <a:r>
              <a:rPr lang="ru-RU" dirty="0" smtClean="0"/>
              <a:t>»,</a:t>
            </a:r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 smtClean="0"/>
              <a:t>детей младшего и старшего </a:t>
            </a:r>
            <a:r>
              <a:rPr lang="ru-RU" dirty="0" smtClean="0"/>
              <a:t>дошкольного</a:t>
            </a:r>
          </a:p>
          <a:p>
            <a:pPr>
              <a:buNone/>
            </a:pPr>
            <a:r>
              <a:rPr lang="ru-RU" dirty="0" smtClean="0"/>
              <a:t>возраста </a:t>
            </a:r>
            <a:r>
              <a:rPr lang="ru-RU" dirty="0" smtClean="0"/>
              <a:t>мальчик-колокольчик из произведения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В.Одоевского </a:t>
            </a:r>
            <a:r>
              <a:rPr lang="ru-RU" dirty="0" smtClean="0"/>
              <a:t>«Городок в табакерке».</a:t>
            </a:r>
            <a:endParaRPr lang="ru-RU" dirty="0"/>
          </a:p>
        </p:txBody>
      </p:sp>
      <p:pic>
        <p:nvPicPr>
          <p:cNvPr id="24578" name="Picture 2" descr="http://ancbs.ucoz.ru/Nyus/Nyus6/DSCF0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140968"/>
            <a:ext cx="3744415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324528" cy="7029400"/>
          </a:xfrm>
        </p:spPr>
        <p:txBody>
          <a:bodyPr>
            <a:normAutofit fontScale="62500" lnSpcReduction="20000"/>
          </a:bodyPr>
          <a:lstStyle/>
          <a:p>
            <a:r>
              <a:rPr lang="ru-RU" sz="3900" dirty="0" smtClean="0"/>
              <a:t>На занятие детей собирает звон колокольчика. Он влечет, созывает, завораживает, помогает привлечь внимание детей, переключить с одного вида деятельности на другой. Настраивает детей на то, чтобы при звуке колокольчика они смотрели на человека, который стоит рядом. Дети стоят в кругу, взявшись за руки. Не разрывая круга его можно сужать или расширять.</a:t>
            </a:r>
          </a:p>
          <a:p>
            <a:pPr algn="ctr">
              <a:buNone/>
            </a:pPr>
            <a:r>
              <a:rPr lang="ru-RU" sz="3900" dirty="0" smtClean="0"/>
              <a:t>Здравствуйте, здравствуйте, здравствуйте!</a:t>
            </a:r>
          </a:p>
          <a:p>
            <a:pPr algn="ctr">
              <a:buNone/>
            </a:pPr>
            <a:r>
              <a:rPr lang="ru-RU" sz="3900" dirty="0" smtClean="0"/>
              <a:t>Мы рады, мы рады вам.</a:t>
            </a:r>
          </a:p>
          <a:p>
            <a:pPr algn="ctr">
              <a:buNone/>
            </a:pPr>
            <a:r>
              <a:rPr lang="ru-RU" sz="3900" dirty="0" smtClean="0"/>
              <a:t>Очень мы рады Ирочке!</a:t>
            </a:r>
          </a:p>
          <a:p>
            <a:pPr algn="ctr">
              <a:buNone/>
            </a:pPr>
            <a:r>
              <a:rPr lang="ru-RU" sz="3900" dirty="0" smtClean="0"/>
              <a:t>Очень мы рады </a:t>
            </a:r>
            <a:r>
              <a:rPr lang="ru-RU" sz="3900" dirty="0" err="1" smtClean="0"/>
              <a:t>Алешеньке</a:t>
            </a:r>
            <a:r>
              <a:rPr lang="ru-RU" sz="3900" dirty="0" smtClean="0"/>
              <a:t>!</a:t>
            </a:r>
          </a:p>
          <a:p>
            <a:r>
              <a:rPr lang="ru-RU" sz="3900" dirty="0" smtClean="0"/>
              <a:t>А сейчас посмотрели на наши пальчики. Они превращаются в ушки зайчиков, опускаем их вниз, получаются ножки. Пальчиками- ножками будем сегодня ходить по книжке о зверюшках. Прогулка по книжке это еще и просмотр книжных иллюстраций. Остановка на одной странице. Пальчики-ножки топчутся, а глазки рассматривают. Пальчики не выдерживают и показывают все что увидели глазки. Рассматривание страниц книги происходит под сопровождение музыки. Все это сопровождается звукоподражанием, движениями.</a:t>
            </a:r>
          </a:p>
          <a:p>
            <a:pPr algn="ctr">
              <a:buNone/>
            </a:pPr>
            <a:r>
              <a:rPr lang="ru-RU" sz="3900" dirty="0" smtClean="0"/>
              <a:t>Звук колокольчика напоминает, что пора прощаться.</a:t>
            </a:r>
          </a:p>
          <a:p>
            <a:pPr algn="ctr">
              <a:buNone/>
            </a:pPr>
            <a:r>
              <a:rPr lang="ru-RU" sz="3900" dirty="0" smtClean="0"/>
              <a:t>До свидания, до свидания, до свидания!</a:t>
            </a:r>
          </a:p>
          <a:p>
            <a:pPr algn="ctr">
              <a:buNone/>
            </a:pPr>
            <a:r>
              <a:rPr lang="ru-RU" sz="3900" dirty="0" smtClean="0"/>
              <a:t>Мы рады были встречи с Ирой!</a:t>
            </a:r>
          </a:p>
          <a:p>
            <a:pPr algn="ctr">
              <a:buNone/>
            </a:pPr>
            <a:r>
              <a:rPr lang="ru-RU" sz="3900" dirty="0" smtClean="0"/>
              <a:t>Мы рады били встречи с Алешей!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Тот </a:t>
            </a:r>
            <a:r>
              <a:rPr lang="ru-RU" dirty="0" smtClean="0"/>
              <a:t>образ, который создали дети, слушая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рассматривая </a:t>
            </a:r>
            <a:r>
              <a:rPr lang="ru-RU" dirty="0" smtClean="0"/>
              <a:t>книгу, изображая литературных </a:t>
            </a:r>
            <a:r>
              <a:rPr lang="ru-RU" dirty="0" smtClean="0"/>
              <a:t>героев,</a:t>
            </a:r>
          </a:p>
          <a:p>
            <a:pPr>
              <a:buNone/>
            </a:pPr>
            <a:r>
              <a:rPr lang="ru-RU" dirty="0" smtClean="0"/>
              <a:t>двигаясь</a:t>
            </a:r>
            <a:r>
              <a:rPr lang="ru-RU" dirty="0" smtClean="0"/>
              <a:t>., они воплощают в рисунке.</a:t>
            </a:r>
          </a:p>
          <a:p>
            <a:pPr>
              <a:buNone/>
            </a:pPr>
            <a:r>
              <a:rPr lang="ru-RU" dirty="0" smtClean="0"/>
              <a:t>1, 2, 3, 4, 5,</a:t>
            </a:r>
          </a:p>
          <a:p>
            <a:pPr>
              <a:buNone/>
            </a:pPr>
            <a:r>
              <a:rPr lang="ru-RU" dirty="0" smtClean="0"/>
              <a:t>Будем сказку рисовать?</a:t>
            </a:r>
          </a:p>
          <a:p>
            <a:pPr>
              <a:buNone/>
            </a:pPr>
            <a:r>
              <a:rPr lang="ru-RU" dirty="0" smtClean="0"/>
              <a:t>Детям предлагается пройти за столы, на </a:t>
            </a:r>
            <a:r>
              <a:rPr lang="ru-RU" dirty="0" smtClean="0"/>
              <a:t>которых</a:t>
            </a:r>
          </a:p>
          <a:p>
            <a:pPr>
              <a:buNone/>
            </a:pPr>
            <a:r>
              <a:rPr lang="ru-RU" dirty="0" smtClean="0"/>
              <a:t>разложено </a:t>
            </a:r>
            <a:r>
              <a:rPr lang="ru-RU" dirty="0" smtClean="0"/>
              <a:t>все как у настоящих художников. </a:t>
            </a:r>
            <a:r>
              <a:rPr lang="ru-RU" dirty="0" smtClean="0"/>
              <a:t>Внимание</a:t>
            </a:r>
          </a:p>
          <a:p>
            <a:pPr>
              <a:buNone/>
            </a:pPr>
            <a:r>
              <a:rPr lang="ru-RU" dirty="0" smtClean="0"/>
              <a:t>опять </a:t>
            </a:r>
            <a:r>
              <a:rPr lang="ru-RU" dirty="0" smtClean="0"/>
              <a:t>привлекает колокольчик. Воспитатель общается </a:t>
            </a:r>
            <a:r>
              <a:rPr lang="ru-RU" dirty="0" smtClean="0"/>
              <a:t>с</a:t>
            </a:r>
          </a:p>
          <a:p>
            <a:pPr>
              <a:buNone/>
            </a:pPr>
            <a:r>
              <a:rPr lang="ru-RU" dirty="0" smtClean="0"/>
              <a:t>детьми</a:t>
            </a:r>
            <a:r>
              <a:rPr lang="ru-RU" dirty="0" smtClean="0"/>
              <a:t>, задавая вопросы, направляющие их </a:t>
            </a:r>
            <a:r>
              <a:rPr lang="ru-RU" dirty="0" smtClean="0"/>
              <a:t>к</a:t>
            </a:r>
          </a:p>
          <a:p>
            <a:pPr>
              <a:buNone/>
            </a:pPr>
            <a:r>
              <a:rPr lang="ru-RU" dirty="0" smtClean="0"/>
              <a:t>размышлению </a:t>
            </a:r>
            <a:r>
              <a:rPr lang="ru-RU" dirty="0" smtClean="0"/>
              <a:t>над тем, как нарисовать тот или </a:t>
            </a:r>
            <a:r>
              <a:rPr lang="ru-RU" dirty="0" smtClean="0"/>
              <a:t>иной</a:t>
            </a:r>
          </a:p>
          <a:p>
            <a:pPr>
              <a:buNone/>
            </a:pPr>
            <a:r>
              <a:rPr lang="ru-RU" dirty="0" smtClean="0"/>
              <a:t>персонаж </a:t>
            </a:r>
            <a:r>
              <a:rPr lang="ru-RU" dirty="0" smtClean="0"/>
              <a:t>или предмет: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 smtClean="0"/>
              <a:t>На что похоже? »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 smtClean="0"/>
              <a:t>Какого цвета? »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 smtClean="0"/>
              <a:t>В чем отличие? »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 smtClean="0"/>
              <a:t>В чем сходство»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 smtClean="0"/>
              <a:t>Какое настроение? </a:t>
            </a:r>
            <a:r>
              <a:rPr lang="ru-RU" dirty="0" smtClean="0"/>
              <a:t>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Risunok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005064"/>
            <a:ext cx="3510883" cy="2670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Роль педагога - быть путеводителем. </a:t>
            </a:r>
            <a:r>
              <a:rPr lang="ru-RU" sz="2800" dirty="0" smtClean="0"/>
              <a:t>Метод которым пользуется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педагог- </a:t>
            </a:r>
            <a:r>
              <a:rPr lang="ru-RU" sz="2800" dirty="0" smtClean="0"/>
              <a:t>это </a:t>
            </a:r>
            <a:r>
              <a:rPr lang="ru-RU" sz="2800" dirty="0" smtClean="0"/>
              <a:t>одобрение, похвала</a:t>
            </a:r>
            <a:r>
              <a:rPr lang="ru-RU" sz="2800" dirty="0" smtClean="0"/>
              <a:t>, только позитивная </a:t>
            </a:r>
            <a:r>
              <a:rPr lang="ru-RU" sz="2800" dirty="0" smtClean="0"/>
              <a:t>оценка.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Главное вдохновить. Каждому </a:t>
            </a:r>
            <a:r>
              <a:rPr lang="ru-RU" sz="2800" dirty="0" smtClean="0"/>
              <a:t>кто работает с детьми, </a:t>
            </a:r>
            <a:r>
              <a:rPr lang="ru-RU" sz="2800" dirty="0" smtClean="0"/>
              <a:t>известно,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Что готовый </a:t>
            </a:r>
            <a:r>
              <a:rPr lang="ru-RU" sz="2800" dirty="0" smtClean="0"/>
              <a:t>сценарий – это лишь материал, в </a:t>
            </a:r>
            <a:r>
              <a:rPr lang="ru-RU" sz="2800" dirty="0" smtClean="0"/>
              <a:t>который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необходимо </a:t>
            </a:r>
            <a:r>
              <a:rPr lang="ru-RU" sz="2800" dirty="0" smtClean="0"/>
              <a:t>вдохнуть свою любовь и внести </a:t>
            </a:r>
            <a:r>
              <a:rPr lang="ru-RU" sz="2800" dirty="0" smtClean="0"/>
              <a:t>свое видение</a:t>
            </a:r>
            <a:r>
              <a:rPr lang="ru-RU" sz="2800" dirty="0" smtClean="0"/>
              <a:t>. </a:t>
            </a:r>
            <a:r>
              <a:rPr lang="ru-RU" sz="2800" dirty="0" smtClean="0"/>
              <a:t>Поэтому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любой </a:t>
            </a:r>
            <a:r>
              <a:rPr lang="ru-RU" sz="2800" dirty="0" smtClean="0"/>
              <a:t>сценарий может </a:t>
            </a:r>
            <a:r>
              <a:rPr lang="ru-RU" sz="2800" dirty="0" smtClean="0"/>
              <a:t>быть изменен </a:t>
            </a:r>
            <a:r>
              <a:rPr lang="ru-RU" sz="2800" dirty="0" smtClean="0"/>
              <a:t>в соответствии </a:t>
            </a:r>
            <a:r>
              <a:rPr lang="ru-RU" sz="2800" dirty="0" smtClean="0"/>
              <a:t>с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конкретными условиями, применительно </a:t>
            </a:r>
            <a:r>
              <a:rPr lang="ru-RU" sz="2800" dirty="0" smtClean="0"/>
              <a:t>к конкретным </a:t>
            </a:r>
            <a:r>
              <a:rPr lang="ru-RU" sz="2800" dirty="0" smtClean="0"/>
              <a:t>детям,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/>
              <a:t>Может</a:t>
            </a:r>
            <a:r>
              <a:rPr lang="ru-RU" dirty="0" smtClean="0"/>
              <a:t> </a:t>
            </a:r>
            <a:r>
              <a:rPr lang="ru-RU" sz="2800" dirty="0" smtClean="0"/>
              <a:t>сокращен </a:t>
            </a:r>
            <a:r>
              <a:rPr lang="ru-RU" sz="2800" dirty="0" smtClean="0"/>
              <a:t>или разделен на два </a:t>
            </a:r>
            <a:r>
              <a:rPr lang="ru-RU" sz="2800" dirty="0" smtClean="0"/>
              <a:t>занятия.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http://ds-4.nios.ru/images/p108_p10304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01008"/>
            <a:ext cx="3888432" cy="30457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508" name="AutoShape 4" descr="https://pp.vk.me/c319418/v319418210/5323/K7Cp9680eC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pp.vk.me/c319418/v319418210/5323/K7Cp9680eC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s://pp.vk.me/c319418/v319418210/5323/K7Cp9680eC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 descr="http://masterpodelok.com/uploads/posts/2013-07-16/24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429000"/>
            <a:ext cx="2376264" cy="31665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9">
  <a:themeElements>
    <a:clrScheme name="Другая 2">
      <a:dk1>
        <a:srgbClr val="39302A"/>
      </a:dk1>
      <a:lt1>
        <a:srgbClr val="39302A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Другая 2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24</TotalTime>
  <Words>600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Тема11</vt:lpstr>
      <vt:lpstr>Тема29</vt:lpstr>
      <vt:lpstr>Библиотерапия</vt:lpstr>
      <vt:lpstr>Слайд 2</vt:lpstr>
      <vt:lpstr>При чтении произведений с целью профилактики и коррекции личностных нарушений у детей используем разные книжные жанры и стили (рассказы, стихи, сказки, пословицы, поговорки) с учётом:</vt:lpstr>
      <vt:lpstr>Занятие по технологии библиотерапия состоит из двух частей: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Библиотерапия</dc:title>
  <dc:creator>home</dc:creator>
  <cp:lastModifiedBy>home</cp:lastModifiedBy>
  <cp:revision>4</cp:revision>
  <dcterms:created xsi:type="dcterms:W3CDTF">2015-11-23T12:31:56Z</dcterms:created>
  <dcterms:modified xsi:type="dcterms:W3CDTF">2015-11-23T13:07:23Z</dcterms:modified>
</cp:coreProperties>
</file>