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56" r:id="rId2"/>
    <p:sldId id="257" r:id="rId3"/>
    <p:sldId id="258" r:id="rId4"/>
    <p:sldId id="260" r:id="rId5"/>
    <p:sldId id="261" r:id="rId6"/>
    <p:sldId id="262" r:id="rId7"/>
    <p:sldId id="265" r:id="rId8"/>
    <p:sldId id="264" r:id="rId9"/>
    <p:sldId id="266" r:id="rId10"/>
    <p:sldId id="267" r:id="rId11"/>
    <p:sldId id="268" r:id="rId12"/>
    <p:sldId id="269" r:id="rId13"/>
    <p:sldId id="270" r:id="rId14"/>
    <p:sldId id="271" r:id="rId15"/>
    <p:sldId id="272" r:id="rId16"/>
    <p:sldId id="273" r:id="rId17"/>
    <p:sldId id="274" r:id="rId18"/>
    <p:sldId id="275" r:id="rId19"/>
    <p:sldId id="276" r:id="rId20"/>
    <p:sldId id="278" r:id="rId21"/>
    <p:sldId id="277"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483" autoAdjust="0"/>
  </p:normalViewPr>
  <p:slideViewPr>
    <p:cSldViewPr>
      <p:cViewPr varScale="1">
        <p:scale>
          <a:sx n="110" d="100"/>
          <a:sy n="110" d="100"/>
        </p:scale>
        <p:origin x="-16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1F1F260-3D4B-4954-9C79-AB2BAD970B83}" type="datetimeFigureOut">
              <a:rPr lang="ru-RU" smtClean="0"/>
              <a:pPr/>
              <a:t>04.10.2016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EACFD47-5584-4629-8C1F-2D6D427AE199}"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8EACFD47-5584-4629-8C1F-2D6D427AE199}" type="slidenum">
              <a:rPr lang="ru-RU" smtClean="0"/>
              <a:pPr/>
              <a:t>14</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pPr/>
              <a:t>04.10.2016</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04.10.2016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04.10.2016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04.10.2016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04.10.2016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04.10.2016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04.10.2016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04.10.2016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04.10.2016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04.10.2016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04.10.2016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725C68B6-61C2-468F-89AB-4B9F7531AA68}"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B106E36-FD25-4E2D-B0AA-010F637433A0}" type="datetimeFigureOut">
              <a:rPr lang="ru-RU" smtClean="0"/>
              <a:pPr/>
              <a:t>04.10.2016</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25C68B6-61C2-468F-89AB-4B9F7531AA68}"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image" Target="../media/image9.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85852" y="0"/>
            <a:ext cx="7400948" cy="5500702"/>
          </a:xfrm>
        </p:spPr>
        <p:txBody>
          <a:bodyPr>
            <a:normAutofit/>
          </a:bodyPr>
          <a:lstStyle/>
          <a:p>
            <a:pPr algn="ctr"/>
            <a:r>
              <a:rPr lang="ru-RU" sz="1800" b="1" dirty="0" smtClean="0"/>
              <a:t>Муниципальное дошкольное образовательное учреждение детский сад</a:t>
            </a:r>
            <a:r>
              <a:rPr lang="ru-RU" sz="1800" dirty="0" smtClean="0"/>
              <a:t/>
            </a:r>
            <a:br>
              <a:rPr lang="ru-RU" sz="1800" dirty="0" smtClean="0"/>
            </a:br>
            <a:r>
              <a:rPr lang="ru-RU" sz="1800" b="1" dirty="0" err="1" smtClean="0"/>
              <a:t>общеразвивающего</a:t>
            </a:r>
            <a:r>
              <a:rPr lang="ru-RU" sz="1800" b="1" dirty="0" smtClean="0"/>
              <a:t>  вида с приоритетным осуществлением  физического развития воспитанников № 15 « Ромашка»</a:t>
            </a:r>
            <a:r>
              <a:rPr lang="ru-RU" sz="4000" dirty="0" smtClean="0"/>
              <a:t/>
            </a:r>
            <a:br>
              <a:rPr lang="ru-RU" sz="4000" dirty="0" smtClean="0"/>
            </a:br>
            <a:r>
              <a:rPr lang="ru-RU" sz="4000" b="1" dirty="0" smtClean="0"/>
              <a:t> </a:t>
            </a:r>
            <a:r>
              <a:rPr lang="ru-RU" sz="4000" dirty="0" smtClean="0"/>
              <a:t/>
            </a:r>
            <a:br>
              <a:rPr lang="ru-RU" sz="4000" dirty="0" smtClean="0"/>
            </a:br>
            <a:r>
              <a:rPr lang="ru-RU" sz="4000" b="1" i="1" dirty="0" smtClean="0">
                <a:latin typeface="Times New Roman" pitchFamily="18" charset="0"/>
                <a:cs typeface="Times New Roman" pitchFamily="18" charset="0"/>
              </a:rPr>
              <a:t>СОВРЕМЕННЫЕ МЕТОДЫ </a:t>
            </a:r>
            <a:br>
              <a:rPr lang="ru-RU" sz="4000" b="1" i="1" dirty="0" smtClean="0">
                <a:latin typeface="Times New Roman" pitchFamily="18" charset="0"/>
                <a:cs typeface="Times New Roman" pitchFamily="18" charset="0"/>
              </a:rPr>
            </a:br>
            <a:r>
              <a:rPr lang="ru-RU" sz="4000" b="1" i="1" dirty="0" smtClean="0">
                <a:latin typeface="Times New Roman" pitchFamily="18" charset="0"/>
                <a:cs typeface="Times New Roman" pitchFamily="18" charset="0"/>
              </a:rPr>
              <a:t>АРТ - ТЕРАПИИ В РАБОТЕ С ДЕТЬМИ ДОШКОЛЬНОГО ВОЗРАСТА</a:t>
            </a:r>
            <a:r>
              <a:rPr lang="ru-RU" dirty="0" smtClean="0"/>
              <a:t/>
            </a:r>
            <a:br>
              <a:rPr lang="ru-RU" dirty="0" smtClean="0"/>
            </a:br>
            <a:r>
              <a:rPr lang="ru-RU" dirty="0" smtClean="0"/>
              <a:t>                      </a:t>
            </a:r>
            <a:r>
              <a:rPr lang="ru-RU" sz="2800" dirty="0" smtClean="0">
                <a:latin typeface="Times New Roman" pitchFamily="18" charset="0"/>
                <a:cs typeface="Times New Roman" pitchFamily="18" charset="0"/>
              </a:rPr>
              <a:t>воспитатель: </a:t>
            </a:r>
            <a:r>
              <a:rPr lang="ru-RU" sz="2800" dirty="0" err="1" smtClean="0">
                <a:latin typeface="Times New Roman" pitchFamily="18" charset="0"/>
                <a:cs typeface="Times New Roman" pitchFamily="18" charset="0"/>
              </a:rPr>
              <a:t>Краус</a:t>
            </a:r>
            <a:r>
              <a:rPr lang="ru-RU" sz="2800" dirty="0" smtClean="0">
                <a:latin typeface="Times New Roman" pitchFamily="18" charset="0"/>
                <a:cs typeface="Times New Roman" pitchFamily="18" charset="0"/>
              </a:rPr>
              <a:t> М.Н.</a:t>
            </a: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flipV="1">
            <a:off x="457200" y="500042"/>
            <a:ext cx="8229600" cy="204046"/>
          </a:xfrm>
        </p:spPr>
        <p:txBody>
          <a:bodyPr>
            <a:normAutofit fontScale="90000"/>
          </a:bodyPr>
          <a:lstStyle/>
          <a:p>
            <a:endParaRPr lang="ru-RU" dirty="0"/>
          </a:p>
        </p:txBody>
      </p:sp>
      <p:sp>
        <p:nvSpPr>
          <p:cNvPr id="3" name="Текст 2"/>
          <p:cNvSpPr>
            <a:spLocks noGrp="1"/>
          </p:cNvSpPr>
          <p:nvPr>
            <p:ph type="body" idx="1"/>
          </p:nvPr>
        </p:nvSpPr>
        <p:spPr>
          <a:xfrm>
            <a:off x="457200" y="1214422"/>
            <a:ext cx="4040188" cy="714380"/>
          </a:xfrm>
        </p:spPr>
        <p:txBody>
          <a:bodyPr/>
          <a:lstStyle/>
          <a:p>
            <a:pPr algn="ctr"/>
            <a:r>
              <a:rPr lang="ru-RU" sz="2800" dirty="0" smtClean="0">
                <a:solidFill>
                  <a:schemeClr val="tx1"/>
                </a:solidFill>
                <a:latin typeface="Times New Roman" pitchFamily="18" charset="0"/>
                <a:cs typeface="Times New Roman" pitchFamily="18" charset="0"/>
              </a:rPr>
              <a:t>Найди  домик</a:t>
            </a:r>
            <a:endParaRPr lang="ru-RU" sz="2800" dirty="0">
              <a:solidFill>
                <a:schemeClr val="tx1"/>
              </a:solidFill>
              <a:latin typeface="Times New Roman" pitchFamily="18" charset="0"/>
              <a:cs typeface="Times New Roman" pitchFamily="18" charset="0"/>
            </a:endParaRPr>
          </a:p>
        </p:txBody>
      </p:sp>
      <p:sp>
        <p:nvSpPr>
          <p:cNvPr id="4" name="Текст 3"/>
          <p:cNvSpPr>
            <a:spLocks noGrp="1"/>
          </p:cNvSpPr>
          <p:nvPr>
            <p:ph type="body" sz="half" idx="3"/>
          </p:nvPr>
        </p:nvSpPr>
        <p:spPr>
          <a:xfrm>
            <a:off x="4645025" y="1142985"/>
            <a:ext cx="4041775" cy="785817"/>
          </a:xfrm>
        </p:spPr>
        <p:txBody>
          <a:bodyPr>
            <a:normAutofit/>
          </a:bodyPr>
          <a:lstStyle/>
          <a:p>
            <a:r>
              <a:rPr lang="ru-RU" sz="2800" dirty="0" smtClean="0">
                <a:solidFill>
                  <a:schemeClr val="tx1"/>
                </a:solidFill>
                <a:latin typeface="Times New Roman" pitchFamily="18" charset="0"/>
                <a:cs typeface="Times New Roman" pitchFamily="18" charset="0"/>
              </a:rPr>
              <a:t>Разноцветный мир</a:t>
            </a:r>
            <a:endParaRPr lang="ru-RU" sz="2800" dirty="0">
              <a:solidFill>
                <a:schemeClr val="tx1"/>
              </a:solidFill>
              <a:latin typeface="Times New Roman" pitchFamily="18" charset="0"/>
              <a:cs typeface="Times New Roman" pitchFamily="18" charset="0"/>
            </a:endParaRPr>
          </a:p>
        </p:txBody>
      </p:sp>
      <p:sp>
        <p:nvSpPr>
          <p:cNvPr id="5" name="Содержимое 4"/>
          <p:cNvSpPr>
            <a:spLocks noGrp="1"/>
          </p:cNvSpPr>
          <p:nvPr>
            <p:ph sz="quarter" idx="2"/>
          </p:nvPr>
        </p:nvSpPr>
        <p:spPr>
          <a:xfrm>
            <a:off x="457200" y="2285992"/>
            <a:ext cx="4040188" cy="4074328"/>
          </a:xfrm>
        </p:spPr>
        <p:txBody>
          <a:bodyPr/>
          <a:lstStyle/>
          <a:p>
            <a:endParaRPr lang="ru-RU" dirty="0"/>
          </a:p>
        </p:txBody>
      </p:sp>
      <p:sp>
        <p:nvSpPr>
          <p:cNvPr id="6" name="Содержимое 5"/>
          <p:cNvSpPr>
            <a:spLocks noGrp="1"/>
          </p:cNvSpPr>
          <p:nvPr>
            <p:ph sz="quarter" idx="4"/>
          </p:nvPr>
        </p:nvSpPr>
        <p:spPr>
          <a:xfrm>
            <a:off x="4645025" y="2285992"/>
            <a:ext cx="4041775" cy="4074328"/>
          </a:xfrm>
        </p:spPr>
        <p:txBody>
          <a:bodyPr/>
          <a:lstStyle/>
          <a:p>
            <a:endParaRPr lang="ru-RU" dirty="0"/>
          </a:p>
        </p:txBody>
      </p:sp>
      <p:pic>
        <p:nvPicPr>
          <p:cNvPr id="2050" name="Picture 2" descr="C:\Users\User\Desktop\DSCN0849.JPG"/>
          <p:cNvPicPr>
            <a:picLocks noChangeAspect="1" noChangeArrowheads="1"/>
          </p:cNvPicPr>
          <p:nvPr/>
        </p:nvPicPr>
        <p:blipFill>
          <a:blip r:embed="rId2" cstate="print"/>
          <a:srcRect/>
          <a:stretch>
            <a:fillRect/>
          </a:stretch>
        </p:blipFill>
        <p:spPr bwMode="auto">
          <a:xfrm>
            <a:off x="571472" y="2714620"/>
            <a:ext cx="3905278" cy="2857520"/>
          </a:xfrm>
          <a:prstGeom prst="rect">
            <a:avLst/>
          </a:prstGeom>
          <a:noFill/>
        </p:spPr>
      </p:pic>
      <p:pic>
        <p:nvPicPr>
          <p:cNvPr id="2051" name="Picture 3" descr="C:\Users\User\Desktop\orig_ced42cd292a3d428ddba6911d9e58620.jpg"/>
          <p:cNvPicPr>
            <a:picLocks noChangeAspect="1" noChangeArrowheads="1"/>
          </p:cNvPicPr>
          <p:nvPr/>
        </p:nvPicPr>
        <p:blipFill>
          <a:blip r:embed="rId3" cstate="print"/>
          <a:srcRect/>
          <a:stretch>
            <a:fillRect/>
          </a:stretch>
        </p:blipFill>
        <p:spPr bwMode="auto">
          <a:xfrm>
            <a:off x="4643438" y="2751954"/>
            <a:ext cx="4000528" cy="2820186"/>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785794"/>
            <a:ext cx="8305800" cy="5214974"/>
          </a:xfrm>
        </p:spPr>
        <p:txBody>
          <a:bodyPr>
            <a:normAutofit fontScale="90000"/>
          </a:bodyPr>
          <a:lstStyle/>
          <a:p>
            <a:r>
              <a:rPr lang="ru-RU" sz="3100" dirty="0" smtClean="0">
                <a:solidFill>
                  <a:schemeClr val="tx1"/>
                </a:solidFill>
                <a:latin typeface="Times New Roman" pitchFamily="18" charset="0"/>
                <a:cs typeface="Times New Roman" pitchFamily="18" charset="0"/>
              </a:rPr>
              <a:t>    </a:t>
            </a:r>
            <a:r>
              <a:rPr lang="ru-RU" sz="3100" dirty="0" err="1" smtClean="0">
                <a:solidFill>
                  <a:schemeClr val="tx1"/>
                </a:solidFill>
                <a:latin typeface="Times New Roman" pitchFamily="18" charset="0"/>
                <a:cs typeface="Times New Roman" pitchFamily="18" charset="0"/>
              </a:rPr>
              <a:t>Изотерапия</a:t>
            </a:r>
            <a:r>
              <a:rPr lang="ru-RU" sz="3100" dirty="0" smtClean="0">
                <a:solidFill>
                  <a:schemeClr val="tx1"/>
                </a:solidFill>
                <a:latin typeface="Times New Roman" pitchFamily="18" charset="0"/>
                <a:cs typeface="Times New Roman" pitchFamily="18" charset="0"/>
              </a:rPr>
              <a:t> (лечебное воздействие средствами искусства: рисованием, лепкой, декоративно-прикладным искусством и др.). </a:t>
            </a:r>
            <a:br>
              <a:rPr lang="ru-RU" sz="3100" dirty="0" smtClean="0">
                <a:solidFill>
                  <a:schemeClr val="tx1"/>
                </a:solidFill>
                <a:latin typeface="Times New Roman" pitchFamily="18" charset="0"/>
                <a:cs typeface="Times New Roman" pitchFamily="18" charset="0"/>
              </a:rPr>
            </a:br>
            <a:r>
              <a:rPr lang="ru-RU" sz="3100" dirty="0" smtClean="0">
                <a:solidFill>
                  <a:schemeClr val="tx1"/>
                </a:solidFill>
                <a:latin typeface="Times New Roman" pitchFamily="18" charset="0"/>
                <a:cs typeface="Times New Roman" pitchFamily="18" charset="0"/>
              </a:rPr>
              <a:t>    Основная цель использования </a:t>
            </a:r>
            <a:r>
              <a:rPr lang="ru-RU" sz="3100" dirty="0" err="1" smtClean="0">
                <a:solidFill>
                  <a:schemeClr val="tx1"/>
                </a:solidFill>
                <a:latin typeface="Times New Roman" pitchFamily="18" charset="0"/>
                <a:cs typeface="Times New Roman" pitchFamily="18" charset="0"/>
              </a:rPr>
              <a:t>изотерапии</a:t>
            </a:r>
            <a:r>
              <a:rPr lang="ru-RU" sz="3100" dirty="0" smtClean="0">
                <a:solidFill>
                  <a:schemeClr val="tx1"/>
                </a:solidFill>
                <a:latin typeface="Times New Roman" pitchFamily="18" charset="0"/>
                <a:cs typeface="Times New Roman" pitchFamily="18" charset="0"/>
              </a:rPr>
              <a:t>: помочь ребёнку начать осознавать себя и существование в своем мире. Это связано с тем, что рисование – мощное средство самовыражения, которое обеспечивает путь для проявления чувств.</a:t>
            </a:r>
            <a:br>
              <a:rPr lang="ru-RU" sz="3100" dirty="0" smtClean="0">
                <a:solidFill>
                  <a:schemeClr val="tx1"/>
                </a:solidFill>
                <a:latin typeface="Times New Roman" pitchFamily="18" charset="0"/>
                <a:cs typeface="Times New Roman" pitchFamily="18" charset="0"/>
              </a:rPr>
            </a:br>
            <a:r>
              <a:rPr lang="ru-RU" sz="3100" dirty="0" smtClean="0">
                <a:solidFill>
                  <a:schemeClr val="tx1"/>
                </a:solidFill>
                <a:latin typeface="Times New Roman" pitchFamily="18" charset="0"/>
                <a:cs typeface="Times New Roman" pitchFamily="18" charset="0"/>
              </a:rPr>
              <a:t>    Дети любят, обмакнув палец в краске оставлять следы на бумаге. В зависимости от настроения ребенок выбирает ту или иную краску. Подобно тому, как растекается краска, часто ведут себя и эмоции. </a:t>
            </a:r>
            <a:endParaRPr lang="ru-RU" sz="3100"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5368118"/>
          </a:xfrm>
        </p:spPr>
        <p:txBody>
          <a:bodyPr>
            <a:noAutofit/>
          </a:bodyPr>
          <a:lstStyle/>
          <a:p>
            <a:r>
              <a:rPr lang="ru-RU" sz="2800" dirty="0" smtClean="0">
                <a:solidFill>
                  <a:schemeClr val="tx1"/>
                </a:solidFill>
                <a:latin typeface="Times New Roman" pitchFamily="18" charset="0"/>
                <a:cs typeface="Times New Roman" pitchFamily="18" charset="0"/>
              </a:rPr>
              <a:t>    Печатание – техника изображения с помощью печатей. В раннем возрасте на занятиях по ознакомлению с окружающим и декоративно-прикладному рисованию предлагается печатание листьями. Настоящий лист дерева, растения намазывают краской и отпечатывают на бумаге. Так создаются декоративные композиции.</a:t>
            </a:r>
            <a:br>
              <a:rPr lang="ru-RU" sz="2800" dirty="0" smtClean="0">
                <a:solidFill>
                  <a:schemeClr val="tx1"/>
                </a:solidFill>
                <a:latin typeface="Times New Roman" pitchFamily="18" charset="0"/>
                <a:cs typeface="Times New Roman" pitchFamily="18" charset="0"/>
              </a:rPr>
            </a:br>
            <a:r>
              <a:rPr lang="ru-RU" sz="2800" dirty="0" smtClean="0">
                <a:solidFill>
                  <a:schemeClr val="tx1"/>
                </a:solidFill>
                <a:latin typeface="Times New Roman" pitchFamily="18" charset="0"/>
                <a:cs typeface="Times New Roman" pitchFamily="18" charset="0"/>
              </a:rPr>
              <a:t>   Рисование мылом. Для этого с помощью кусочка мыла дети наносят контурное изображение (как во время рисования простым карандашом). Затем сверху широкой кисточкой или губкой, кусочком поролона наносят краску (краски). </a:t>
            </a:r>
            <a:endParaRPr lang="ru-RU" sz="2800"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5653870"/>
          </a:xfrm>
        </p:spPr>
        <p:txBody>
          <a:bodyPr>
            <a:normAutofit fontScale="90000"/>
          </a:bodyPr>
          <a:lstStyle/>
          <a:p>
            <a:r>
              <a:rPr lang="ru-RU" sz="3100" dirty="0" smtClean="0">
                <a:solidFill>
                  <a:schemeClr val="tx1"/>
                </a:solidFill>
                <a:latin typeface="Times New Roman" pitchFamily="18" charset="0"/>
                <a:cs typeface="Times New Roman" pitchFamily="18" charset="0"/>
              </a:rPr>
              <a:t>    «Пластилиновое рисование» используется тогда, когда необходимо отвлечь детей от грустных мыслей, депрессии. Оно отвлекает внимание детей на процесс  моделирования новой, более конструктивной картины мира. С другой стороны, оно дает возможность в социально приемлемой форме «выплеснуть» агрессивные эмоции, сплющивая и размазывая пластилин по картону. </a:t>
            </a:r>
            <a:br>
              <a:rPr lang="ru-RU" sz="3100" dirty="0" smtClean="0">
                <a:solidFill>
                  <a:schemeClr val="tx1"/>
                </a:solidFill>
                <a:latin typeface="Times New Roman" pitchFamily="18" charset="0"/>
                <a:cs typeface="Times New Roman" pitchFamily="18" charset="0"/>
              </a:rPr>
            </a:br>
            <a:r>
              <a:rPr lang="ru-RU" sz="3100" dirty="0" smtClean="0">
                <a:solidFill>
                  <a:schemeClr val="tx1"/>
                </a:solidFill>
                <a:latin typeface="Times New Roman" pitchFamily="18" charset="0"/>
                <a:cs typeface="Times New Roman" pitchFamily="18" charset="0"/>
              </a:rPr>
              <a:t>    Рисование кусочками поролона. Во время рисования можно сначала смочить поролоном с водой лист бумаги – тогда изображения получаться таинственными, расплывчатыми, с мягкими очертаниями. </a:t>
            </a:r>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1"/>
          </p:nvPr>
        </p:nvSpPr>
        <p:spPr/>
        <p:txBody>
          <a:bodyPr/>
          <a:lstStyle/>
          <a:p>
            <a:r>
              <a:rPr lang="ru-RU" sz="2800" dirty="0" smtClean="0">
                <a:solidFill>
                  <a:schemeClr val="tx1"/>
                </a:solidFill>
                <a:latin typeface="Times New Roman" pitchFamily="18" charset="0"/>
                <a:cs typeface="Times New Roman" pitchFamily="18" charset="0"/>
              </a:rPr>
              <a:t>Рисование «Солнышко»</a:t>
            </a:r>
            <a:endParaRPr lang="ru-RU" sz="2800" dirty="0">
              <a:solidFill>
                <a:schemeClr val="tx1"/>
              </a:solidFill>
              <a:latin typeface="Times New Roman" pitchFamily="18" charset="0"/>
              <a:cs typeface="Times New Roman" pitchFamily="18" charset="0"/>
            </a:endParaRPr>
          </a:p>
        </p:txBody>
      </p:sp>
      <p:sp>
        <p:nvSpPr>
          <p:cNvPr id="4" name="Текст 3"/>
          <p:cNvSpPr>
            <a:spLocks noGrp="1"/>
          </p:cNvSpPr>
          <p:nvPr>
            <p:ph type="body" sz="half" idx="3"/>
          </p:nvPr>
        </p:nvSpPr>
        <p:spPr/>
        <p:txBody>
          <a:bodyPr>
            <a:normAutofit/>
          </a:bodyPr>
          <a:lstStyle/>
          <a:p>
            <a:pPr algn="ctr"/>
            <a:r>
              <a:rPr lang="ru-RU" sz="2800" dirty="0" smtClean="0">
                <a:solidFill>
                  <a:schemeClr val="tx1"/>
                </a:solidFill>
                <a:latin typeface="Times New Roman" pitchFamily="18" charset="0"/>
                <a:cs typeface="Times New Roman" pitchFamily="18" charset="0"/>
              </a:rPr>
              <a:t>Лепка «Улитка»</a:t>
            </a:r>
            <a:endParaRPr lang="ru-RU" sz="2800" dirty="0">
              <a:solidFill>
                <a:schemeClr val="tx1"/>
              </a:solidFill>
              <a:latin typeface="Times New Roman" pitchFamily="18" charset="0"/>
              <a:cs typeface="Times New Roman" pitchFamily="18" charset="0"/>
            </a:endParaRPr>
          </a:p>
        </p:txBody>
      </p:sp>
      <p:sp>
        <p:nvSpPr>
          <p:cNvPr id="5" name="Содержимое 4"/>
          <p:cNvSpPr>
            <a:spLocks noGrp="1"/>
          </p:cNvSpPr>
          <p:nvPr>
            <p:ph sz="quarter" idx="2"/>
          </p:nvPr>
        </p:nvSpPr>
        <p:spPr/>
        <p:txBody>
          <a:bodyPr/>
          <a:lstStyle/>
          <a:p>
            <a:endParaRPr lang="ru-RU"/>
          </a:p>
        </p:txBody>
      </p:sp>
      <p:sp>
        <p:nvSpPr>
          <p:cNvPr id="6" name="Содержимое 5"/>
          <p:cNvSpPr>
            <a:spLocks noGrp="1"/>
          </p:cNvSpPr>
          <p:nvPr>
            <p:ph sz="quarter" idx="4"/>
          </p:nvPr>
        </p:nvSpPr>
        <p:spPr/>
        <p:txBody>
          <a:bodyPr/>
          <a:lstStyle/>
          <a:p>
            <a:endParaRPr lang="ru-RU" dirty="0"/>
          </a:p>
        </p:txBody>
      </p:sp>
      <p:pic>
        <p:nvPicPr>
          <p:cNvPr id="3074" name="Picture 2" descr="C:\Users\User\Desktop\DSCN0913.JPG"/>
          <p:cNvPicPr>
            <a:picLocks noChangeAspect="1" noChangeArrowheads="1"/>
          </p:cNvPicPr>
          <p:nvPr/>
        </p:nvPicPr>
        <p:blipFill>
          <a:blip r:embed="rId3" cstate="print"/>
          <a:srcRect/>
          <a:stretch>
            <a:fillRect/>
          </a:stretch>
        </p:blipFill>
        <p:spPr bwMode="auto">
          <a:xfrm>
            <a:off x="571472" y="2928934"/>
            <a:ext cx="3810027" cy="2857520"/>
          </a:xfrm>
          <a:prstGeom prst="rect">
            <a:avLst/>
          </a:prstGeom>
          <a:noFill/>
        </p:spPr>
      </p:pic>
      <p:pic>
        <p:nvPicPr>
          <p:cNvPr id="3075" name="Picture 3" descr="C:\Users\User\Desktop\DSCN0917.JPG"/>
          <p:cNvPicPr>
            <a:picLocks noChangeAspect="1" noChangeArrowheads="1"/>
          </p:cNvPicPr>
          <p:nvPr/>
        </p:nvPicPr>
        <p:blipFill>
          <a:blip r:embed="rId4" cstate="print"/>
          <a:srcRect/>
          <a:stretch>
            <a:fillRect/>
          </a:stretch>
        </p:blipFill>
        <p:spPr bwMode="auto">
          <a:xfrm>
            <a:off x="4714876" y="2875355"/>
            <a:ext cx="3929090" cy="2946818"/>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5439556"/>
          </a:xfrm>
        </p:spPr>
        <p:txBody>
          <a:bodyPr>
            <a:normAutofit fontScale="90000"/>
          </a:bodyPr>
          <a:lstStyle/>
          <a:p>
            <a:r>
              <a:rPr lang="ru-RU" sz="3100" dirty="0" err="1" smtClean="0">
                <a:solidFill>
                  <a:schemeClr val="tx1"/>
                </a:solidFill>
                <a:latin typeface="Times New Roman" pitchFamily="18" charset="0"/>
                <a:cs typeface="Times New Roman" pitchFamily="18" charset="0"/>
              </a:rPr>
              <a:t>Игротерапия</a:t>
            </a:r>
            <a:r>
              <a:rPr lang="ru-RU" sz="2800" dirty="0" smtClean="0">
                <a:solidFill>
                  <a:schemeClr val="tx1"/>
                </a:solidFill>
                <a:latin typeface="Times New Roman" pitchFamily="18" charset="0"/>
                <a:cs typeface="Times New Roman" pitchFamily="18" charset="0"/>
              </a:rPr>
              <a:t/>
            </a:r>
            <a:br>
              <a:rPr lang="ru-RU" sz="2800" dirty="0" smtClean="0">
                <a:solidFill>
                  <a:schemeClr val="tx1"/>
                </a:solidFill>
                <a:latin typeface="Times New Roman" pitchFamily="18" charset="0"/>
                <a:cs typeface="Times New Roman" pitchFamily="18" charset="0"/>
              </a:rPr>
            </a:br>
            <a:r>
              <a:rPr lang="ru-RU" sz="2800" dirty="0" smtClean="0">
                <a:solidFill>
                  <a:schemeClr val="tx1"/>
                </a:solidFill>
                <a:latin typeface="Times New Roman" pitchFamily="18" charset="0"/>
                <a:cs typeface="Times New Roman" pitchFamily="18" charset="0"/>
              </a:rPr>
              <a:t>    </a:t>
            </a:r>
            <a:r>
              <a:rPr lang="ru-RU" sz="3100" dirty="0" smtClean="0">
                <a:solidFill>
                  <a:schemeClr val="tx1"/>
                </a:solidFill>
                <a:latin typeface="Times New Roman" pitchFamily="18" charset="0"/>
                <a:cs typeface="Times New Roman" pitchFamily="18" charset="0"/>
              </a:rPr>
              <a:t>Применение </a:t>
            </a:r>
            <a:r>
              <a:rPr lang="ru-RU" sz="3100" dirty="0" err="1" smtClean="0">
                <a:solidFill>
                  <a:schemeClr val="tx1"/>
                </a:solidFill>
                <a:latin typeface="Times New Roman" pitchFamily="18" charset="0"/>
                <a:cs typeface="Times New Roman" pitchFamily="18" charset="0"/>
              </a:rPr>
              <a:t>игротерапии</a:t>
            </a:r>
            <a:r>
              <a:rPr lang="ru-RU" sz="3100" dirty="0" smtClean="0">
                <a:solidFill>
                  <a:schemeClr val="tx1"/>
                </a:solidFill>
                <a:latin typeface="Times New Roman" pitchFamily="18" charset="0"/>
                <a:cs typeface="Times New Roman" pitchFamily="18" charset="0"/>
              </a:rPr>
              <a:t> в обучающих целях можно очень точно охарактеризовать одной фразой: «учимся играючи, играя – учимся». </a:t>
            </a:r>
            <a:br>
              <a:rPr lang="ru-RU" sz="3100" dirty="0" smtClean="0">
                <a:solidFill>
                  <a:schemeClr val="tx1"/>
                </a:solidFill>
                <a:latin typeface="Times New Roman" pitchFamily="18" charset="0"/>
                <a:cs typeface="Times New Roman" pitchFamily="18" charset="0"/>
              </a:rPr>
            </a:br>
            <a:r>
              <a:rPr lang="ru-RU" sz="3100" dirty="0" smtClean="0">
                <a:solidFill>
                  <a:schemeClr val="tx1"/>
                </a:solidFill>
                <a:latin typeface="Times New Roman" pitchFamily="18" charset="0"/>
                <a:cs typeface="Times New Roman" pitchFamily="18" charset="0"/>
              </a:rPr>
              <a:t>    Игра выступает средством, помогающим стимулировать ребенка, развить его сенсомоторные навыки, снизить эмоциональное напряжение.     Средствами </a:t>
            </a:r>
            <a:r>
              <a:rPr lang="ru-RU" sz="3100" dirty="0" err="1" smtClean="0">
                <a:solidFill>
                  <a:schemeClr val="tx1"/>
                </a:solidFill>
                <a:latin typeface="Times New Roman" pitchFamily="18" charset="0"/>
                <a:cs typeface="Times New Roman" pitchFamily="18" charset="0"/>
              </a:rPr>
              <a:t>игротерапии</a:t>
            </a:r>
            <a:r>
              <a:rPr lang="ru-RU" sz="3100" dirty="0" smtClean="0">
                <a:solidFill>
                  <a:schemeClr val="tx1"/>
                </a:solidFill>
                <a:latin typeface="Times New Roman" pitchFamily="18" charset="0"/>
                <a:cs typeface="Times New Roman" pitchFamily="18" charset="0"/>
              </a:rPr>
              <a:t> выступают подвижные игра, игры на подражание, игры на снятие </a:t>
            </a:r>
            <a:r>
              <a:rPr lang="ru-RU" sz="3100" dirty="0" err="1" smtClean="0">
                <a:solidFill>
                  <a:schemeClr val="tx1"/>
                </a:solidFill>
                <a:latin typeface="Times New Roman" pitchFamily="18" charset="0"/>
                <a:cs typeface="Times New Roman" pitchFamily="18" charset="0"/>
              </a:rPr>
              <a:t>психоэмоционального</a:t>
            </a:r>
            <a:r>
              <a:rPr lang="ru-RU" sz="3100" dirty="0" smtClean="0">
                <a:solidFill>
                  <a:schemeClr val="tx1"/>
                </a:solidFill>
                <a:latin typeface="Times New Roman" pitchFamily="18" charset="0"/>
                <a:cs typeface="Times New Roman" pitchFamily="18" charset="0"/>
              </a:rPr>
              <a:t> напряжения, игры с песком, хороводные игры, динамические игры, где под музыку дети бегают или танцуют в паре.</a:t>
            </a:r>
            <a:endParaRPr lang="ru-RU" sz="2800"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1"/>
          </p:nvPr>
        </p:nvSpPr>
        <p:spPr/>
        <p:txBody>
          <a:bodyPr/>
          <a:lstStyle/>
          <a:p>
            <a:r>
              <a:rPr lang="ru-RU" dirty="0" err="1" smtClean="0"/>
              <a:t>Хороводые</a:t>
            </a:r>
            <a:r>
              <a:rPr lang="ru-RU" dirty="0" smtClean="0"/>
              <a:t> игры</a:t>
            </a:r>
            <a:endParaRPr lang="ru-RU" dirty="0"/>
          </a:p>
        </p:txBody>
      </p:sp>
      <p:sp>
        <p:nvSpPr>
          <p:cNvPr id="4" name="Текст 3"/>
          <p:cNvSpPr>
            <a:spLocks noGrp="1"/>
          </p:cNvSpPr>
          <p:nvPr>
            <p:ph type="body" sz="half" idx="3"/>
          </p:nvPr>
        </p:nvSpPr>
        <p:spPr/>
        <p:txBody>
          <a:bodyPr/>
          <a:lstStyle/>
          <a:p>
            <a:endParaRPr lang="ru-RU" dirty="0"/>
          </a:p>
        </p:txBody>
      </p:sp>
      <p:sp>
        <p:nvSpPr>
          <p:cNvPr id="5" name="Содержимое 4"/>
          <p:cNvSpPr>
            <a:spLocks noGrp="1"/>
          </p:cNvSpPr>
          <p:nvPr>
            <p:ph sz="quarter" idx="2"/>
          </p:nvPr>
        </p:nvSpPr>
        <p:spPr/>
        <p:txBody>
          <a:bodyPr/>
          <a:lstStyle/>
          <a:p>
            <a:endParaRPr lang="ru-RU"/>
          </a:p>
        </p:txBody>
      </p:sp>
      <p:sp>
        <p:nvSpPr>
          <p:cNvPr id="6" name="Содержимое 5"/>
          <p:cNvSpPr>
            <a:spLocks noGrp="1"/>
          </p:cNvSpPr>
          <p:nvPr>
            <p:ph sz="quarter" idx="4"/>
          </p:nvPr>
        </p:nvSpPr>
        <p:spPr/>
        <p:txBody>
          <a:bodyPr/>
          <a:lstStyle/>
          <a:p>
            <a:endParaRPr lang="ru-RU"/>
          </a:p>
        </p:txBody>
      </p:sp>
      <p:pic>
        <p:nvPicPr>
          <p:cNvPr id="4098" name="Picture 2" descr="C:\Users\User\Desktop\DSCN0874.JPG"/>
          <p:cNvPicPr>
            <a:picLocks noChangeAspect="1" noChangeArrowheads="1"/>
          </p:cNvPicPr>
          <p:nvPr/>
        </p:nvPicPr>
        <p:blipFill>
          <a:blip r:embed="rId2" cstate="print"/>
          <a:srcRect/>
          <a:stretch>
            <a:fillRect/>
          </a:stretch>
        </p:blipFill>
        <p:spPr bwMode="auto">
          <a:xfrm>
            <a:off x="522743" y="2500307"/>
            <a:ext cx="4000528" cy="3000396"/>
          </a:xfrm>
          <a:prstGeom prst="rect">
            <a:avLst/>
          </a:prstGeom>
          <a:noFill/>
        </p:spPr>
      </p:pic>
      <p:pic>
        <p:nvPicPr>
          <p:cNvPr id="4099" name="Picture 3" descr="C:\Users\User\Desktop\DSCN0881.JPG"/>
          <p:cNvPicPr>
            <a:picLocks noChangeAspect="1" noChangeArrowheads="1"/>
          </p:cNvPicPr>
          <p:nvPr/>
        </p:nvPicPr>
        <p:blipFill>
          <a:blip r:embed="rId3" cstate="print"/>
          <a:srcRect/>
          <a:stretch>
            <a:fillRect/>
          </a:stretch>
        </p:blipFill>
        <p:spPr bwMode="auto">
          <a:xfrm>
            <a:off x="4714876" y="2500307"/>
            <a:ext cx="3914750" cy="3007500"/>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1"/>
          </p:nvPr>
        </p:nvSpPr>
        <p:spPr/>
        <p:txBody>
          <a:bodyPr/>
          <a:lstStyle/>
          <a:p>
            <a:r>
              <a:rPr lang="ru-RU" sz="2800" dirty="0" smtClean="0">
                <a:solidFill>
                  <a:schemeClr val="tx1"/>
                </a:solidFill>
                <a:latin typeface="Times New Roman" pitchFamily="18" charset="0"/>
                <a:cs typeface="Times New Roman" pitchFamily="18" charset="0"/>
              </a:rPr>
              <a:t>Подвижные игра</a:t>
            </a:r>
            <a:endParaRPr lang="ru-RU" sz="2800" dirty="0">
              <a:solidFill>
                <a:schemeClr val="tx1"/>
              </a:solidFill>
              <a:latin typeface="Times New Roman" pitchFamily="18" charset="0"/>
              <a:cs typeface="Times New Roman" pitchFamily="18" charset="0"/>
            </a:endParaRPr>
          </a:p>
        </p:txBody>
      </p:sp>
      <p:sp>
        <p:nvSpPr>
          <p:cNvPr id="4" name="Текст 3"/>
          <p:cNvSpPr>
            <a:spLocks noGrp="1"/>
          </p:cNvSpPr>
          <p:nvPr>
            <p:ph type="body" sz="half" idx="3"/>
          </p:nvPr>
        </p:nvSpPr>
        <p:spPr/>
        <p:txBody>
          <a:bodyPr>
            <a:normAutofit/>
          </a:bodyPr>
          <a:lstStyle/>
          <a:p>
            <a:r>
              <a:rPr lang="ru-RU" sz="2800" dirty="0" smtClean="0">
                <a:solidFill>
                  <a:schemeClr val="tx1"/>
                </a:solidFill>
                <a:latin typeface="Times New Roman" pitchFamily="18" charset="0"/>
                <a:cs typeface="Times New Roman" pitchFamily="18" charset="0"/>
              </a:rPr>
              <a:t>Игры с пальцами</a:t>
            </a:r>
            <a:endParaRPr lang="ru-RU" sz="2800" dirty="0">
              <a:solidFill>
                <a:schemeClr val="tx1"/>
              </a:solidFill>
              <a:latin typeface="Times New Roman" pitchFamily="18" charset="0"/>
              <a:cs typeface="Times New Roman" pitchFamily="18" charset="0"/>
            </a:endParaRPr>
          </a:p>
        </p:txBody>
      </p:sp>
      <p:sp>
        <p:nvSpPr>
          <p:cNvPr id="5" name="Содержимое 4"/>
          <p:cNvSpPr>
            <a:spLocks noGrp="1"/>
          </p:cNvSpPr>
          <p:nvPr>
            <p:ph sz="quarter" idx="2"/>
          </p:nvPr>
        </p:nvSpPr>
        <p:spPr/>
        <p:txBody>
          <a:bodyPr/>
          <a:lstStyle/>
          <a:p>
            <a:endParaRPr lang="ru-RU"/>
          </a:p>
        </p:txBody>
      </p:sp>
      <p:sp>
        <p:nvSpPr>
          <p:cNvPr id="6" name="Содержимое 5"/>
          <p:cNvSpPr>
            <a:spLocks noGrp="1"/>
          </p:cNvSpPr>
          <p:nvPr>
            <p:ph sz="quarter" idx="4"/>
          </p:nvPr>
        </p:nvSpPr>
        <p:spPr/>
        <p:txBody>
          <a:bodyPr/>
          <a:lstStyle/>
          <a:p>
            <a:endParaRPr lang="ru-RU" dirty="0"/>
          </a:p>
        </p:txBody>
      </p:sp>
      <p:pic>
        <p:nvPicPr>
          <p:cNvPr id="5122" name="Picture 2" descr="C:\Users\User\Desktop\DSCN0868.JPG"/>
          <p:cNvPicPr>
            <a:picLocks noChangeAspect="1" noChangeArrowheads="1"/>
          </p:cNvPicPr>
          <p:nvPr/>
        </p:nvPicPr>
        <p:blipFill>
          <a:blip r:embed="rId2" cstate="print"/>
          <a:srcRect/>
          <a:stretch>
            <a:fillRect/>
          </a:stretch>
        </p:blipFill>
        <p:spPr bwMode="auto">
          <a:xfrm>
            <a:off x="571472" y="3071810"/>
            <a:ext cx="3905276" cy="2786082"/>
          </a:xfrm>
          <a:prstGeom prst="rect">
            <a:avLst/>
          </a:prstGeom>
          <a:noFill/>
        </p:spPr>
      </p:pic>
      <p:pic>
        <p:nvPicPr>
          <p:cNvPr id="5123" name="Picture 3" descr="C:\Users\User\Desktop\DSCN0838.JPG"/>
          <p:cNvPicPr>
            <a:picLocks noChangeAspect="1" noChangeArrowheads="1"/>
          </p:cNvPicPr>
          <p:nvPr/>
        </p:nvPicPr>
        <p:blipFill>
          <a:blip r:embed="rId3" cstate="print"/>
          <a:srcRect/>
          <a:stretch>
            <a:fillRect/>
          </a:stretch>
        </p:blipFill>
        <p:spPr bwMode="auto">
          <a:xfrm>
            <a:off x="4643438" y="3000372"/>
            <a:ext cx="4024338" cy="3018254"/>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2357430"/>
            <a:ext cx="8305800" cy="4071966"/>
          </a:xfrm>
        </p:spPr>
        <p:txBody>
          <a:bodyPr>
            <a:normAutofit fontScale="90000"/>
          </a:bodyPr>
          <a:lstStyle/>
          <a:p>
            <a:r>
              <a:rPr lang="ru-RU" sz="3100" dirty="0" smtClean="0">
                <a:solidFill>
                  <a:schemeClr val="tx1"/>
                </a:solidFill>
                <a:latin typeface="Times New Roman" pitchFamily="18" charset="0"/>
                <a:cs typeface="Times New Roman" pitchFamily="18" charset="0"/>
              </a:rPr>
              <a:t>   Детские игры необходимы для гармоничного развития детей, как в физическом, так и в умственном плане. Игра для детей дошкольного возраста является отражением окружающей его жизни. Игра – это всегда импровизация. А это значит, что ребёнок в игровой деятельности не только обучается жизни, но и живёт своей истинной жизнью. В игре оттачивается гибкость ума, тренируется память, вырабатывается внимательность, усидчивость, настойчивость в достижении цели, умение логически мыслить и предвидеть последствие своих поступков.</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5796746"/>
          </a:xfrm>
        </p:spPr>
        <p:txBody>
          <a:bodyPr>
            <a:normAutofit fontScale="90000"/>
          </a:bodyPr>
          <a:lstStyle/>
          <a:p>
            <a:r>
              <a:rPr lang="ru-RU" sz="3100" dirty="0" smtClean="0">
                <a:solidFill>
                  <a:schemeClr val="tx1"/>
                </a:solidFill>
                <a:latin typeface="Times New Roman" pitchFamily="18" charset="0"/>
                <a:cs typeface="Times New Roman" pitchFamily="18" charset="0"/>
              </a:rPr>
              <a:t>Используя метод </a:t>
            </a:r>
            <a:r>
              <a:rPr lang="ru-RU" sz="3100" dirty="0" err="1" smtClean="0">
                <a:solidFill>
                  <a:schemeClr val="tx1"/>
                </a:solidFill>
                <a:latin typeface="Times New Roman" pitchFamily="18" charset="0"/>
                <a:cs typeface="Times New Roman" pitchFamily="18" charset="0"/>
              </a:rPr>
              <a:t>арт-терапии</a:t>
            </a:r>
            <a:r>
              <a:rPr lang="ru-RU" sz="3100" dirty="0" smtClean="0">
                <a:solidFill>
                  <a:schemeClr val="tx1"/>
                </a:solidFill>
                <a:latin typeface="Times New Roman" pitchFamily="18" charset="0"/>
                <a:cs typeface="Times New Roman" pitchFamily="18" charset="0"/>
              </a:rPr>
              <a:t>, я соблюдаю следующие условия:</a:t>
            </a:r>
            <a:br>
              <a:rPr lang="ru-RU" sz="3100" dirty="0" smtClean="0">
                <a:solidFill>
                  <a:schemeClr val="tx1"/>
                </a:solidFill>
                <a:latin typeface="Times New Roman" pitchFamily="18" charset="0"/>
                <a:cs typeface="Times New Roman" pitchFamily="18" charset="0"/>
              </a:rPr>
            </a:br>
            <a:r>
              <a:rPr lang="ru-RU" sz="3100" dirty="0" smtClean="0">
                <a:solidFill>
                  <a:schemeClr val="tx1"/>
                </a:solidFill>
                <a:latin typeface="Times New Roman" pitchFamily="18" charset="0"/>
                <a:cs typeface="Times New Roman" pitchFamily="18" charset="0"/>
              </a:rPr>
              <a:t>– творчество должно нести для ребенка радость.</a:t>
            </a:r>
            <a:br>
              <a:rPr lang="ru-RU" sz="3100" dirty="0" smtClean="0">
                <a:solidFill>
                  <a:schemeClr val="tx1"/>
                </a:solidFill>
                <a:latin typeface="Times New Roman" pitchFamily="18" charset="0"/>
                <a:cs typeface="Times New Roman" pitchFamily="18" charset="0"/>
              </a:rPr>
            </a:br>
            <a:r>
              <a:rPr lang="ru-RU" sz="3100" dirty="0" smtClean="0">
                <a:solidFill>
                  <a:schemeClr val="tx1"/>
                </a:solidFill>
                <a:latin typeface="Times New Roman" pitchFamily="18" charset="0"/>
                <a:cs typeface="Times New Roman" pitchFamily="18" charset="0"/>
              </a:rPr>
              <a:t>– Не принуждаю ребенка.</a:t>
            </a:r>
            <a:br>
              <a:rPr lang="ru-RU" sz="3100" dirty="0" smtClean="0">
                <a:solidFill>
                  <a:schemeClr val="tx1"/>
                </a:solidFill>
                <a:latin typeface="Times New Roman" pitchFamily="18" charset="0"/>
                <a:cs typeface="Times New Roman" pitchFamily="18" charset="0"/>
              </a:rPr>
            </a:br>
            <a:r>
              <a:rPr lang="ru-RU" sz="3100" dirty="0" smtClean="0">
                <a:solidFill>
                  <a:schemeClr val="tx1"/>
                </a:solidFill>
                <a:latin typeface="Times New Roman" pitchFamily="18" charset="0"/>
                <a:cs typeface="Times New Roman" pitchFamily="18" charset="0"/>
              </a:rPr>
              <a:t>–  Вовремя </a:t>
            </a:r>
            <a:r>
              <a:rPr lang="ru-RU" sz="3100" dirty="0" err="1" smtClean="0">
                <a:solidFill>
                  <a:schemeClr val="tx1"/>
                </a:solidFill>
                <a:latin typeface="Times New Roman" pitchFamily="18" charset="0"/>
                <a:cs typeface="Times New Roman" pitchFamily="18" charset="0"/>
              </a:rPr>
              <a:t>закончиваю</a:t>
            </a:r>
            <a:r>
              <a:rPr lang="ru-RU" sz="3100" dirty="0" smtClean="0">
                <a:solidFill>
                  <a:schemeClr val="tx1"/>
                </a:solidFill>
                <a:latin typeface="Times New Roman" pitchFamily="18" charset="0"/>
                <a:cs typeface="Times New Roman" pitchFamily="18" charset="0"/>
              </a:rPr>
              <a:t> работу, если ребенку надоело.</a:t>
            </a:r>
            <a:br>
              <a:rPr lang="ru-RU" sz="3100" dirty="0" smtClean="0">
                <a:solidFill>
                  <a:schemeClr val="tx1"/>
                </a:solidFill>
                <a:latin typeface="Times New Roman" pitchFamily="18" charset="0"/>
                <a:cs typeface="Times New Roman" pitchFamily="18" charset="0"/>
              </a:rPr>
            </a:br>
            <a:r>
              <a:rPr lang="ru-RU" sz="3100" dirty="0" smtClean="0">
                <a:solidFill>
                  <a:schemeClr val="tx1"/>
                </a:solidFill>
                <a:latin typeface="Times New Roman" pitchFamily="18" charset="0"/>
                <a:cs typeface="Times New Roman" pitchFamily="18" charset="0"/>
              </a:rPr>
              <a:t>– Стараться поддерживать любое, даже самое слабое стремление к творчеству ребенка и если оно возникло, обставляйте его как очень важное и радостное дело.</a:t>
            </a:r>
            <a:br>
              <a:rPr lang="ru-RU" sz="3100" dirty="0" smtClean="0">
                <a:solidFill>
                  <a:schemeClr val="tx1"/>
                </a:solidFill>
                <a:latin typeface="Times New Roman" pitchFamily="18" charset="0"/>
                <a:cs typeface="Times New Roman" pitchFamily="18" charset="0"/>
              </a:rPr>
            </a:br>
            <a:r>
              <a:rPr lang="ru-RU" sz="3100" dirty="0" smtClean="0">
                <a:solidFill>
                  <a:schemeClr val="tx1"/>
                </a:solidFill>
                <a:latin typeface="Times New Roman" pitchFamily="18" charset="0"/>
                <a:cs typeface="Times New Roman" pitchFamily="18" charset="0"/>
              </a:rPr>
              <a:t>–  Стремлюсь к тому, чтобы инициатива творчества исходила от самого ребенка.</a:t>
            </a:r>
            <a:br>
              <a:rPr lang="ru-RU" sz="3100" dirty="0" smtClean="0">
                <a:solidFill>
                  <a:schemeClr val="tx1"/>
                </a:solidFill>
                <a:latin typeface="Times New Roman" pitchFamily="18" charset="0"/>
                <a:cs typeface="Times New Roman" pitchFamily="18" charset="0"/>
              </a:rPr>
            </a:br>
            <a:r>
              <a:rPr lang="ru-RU" sz="3100" dirty="0" smtClean="0">
                <a:solidFill>
                  <a:schemeClr val="tx1"/>
                </a:solidFill>
                <a:latin typeface="Times New Roman" pitchFamily="18" charset="0"/>
                <a:cs typeface="Times New Roman" pitchFamily="18" charset="0"/>
              </a:rPr>
              <a:t>– Не только сама радуюсь «произведению» ребенка, но рассказываю о творческой удаче родителям, вывешиваю и выставляю удачные работы на видном месте</a:t>
            </a:r>
            <a:r>
              <a:rPr lang="ru-RU" dirty="0" smtClean="0"/>
              <a:t>.</a:t>
            </a:r>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928670"/>
            <a:ext cx="8305800" cy="5357850"/>
          </a:xfrm>
        </p:spPr>
        <p:txBody>
          <a:bodyPr>
            <a:noAutofit/>
          </a:bodyPr>
          <a:lstStyle/>
          <a:p>
            <a:r>
              <a:rPr lang="ru-RU" sz="2800" dirty="0" smtClean="0"/>
              <a:t>    </a:t>
            </a:r>
            <a:r>
              <a:rPr lang="ru-RU" sz="2800" dirty="0" err="1" smtClean="0">
                <a:solidFill>
                  <a:schemeClr val="tx1"/>
                </a:solidFill>
                <a:latin typeface="Times New Roman" pitchFamily="18" charset="0"/>
                <a:cs typeface="Times New Roman" pitchFamily="18" charset="0"/>
              </a:rPr>
              <a:t>Арт-терапия</a:t>
            </a:r>
            <a:r>
              <a:rPr lang="ru-RU" sz="2800" dirty="0" smtClean="0">
                <a:solidFill>
                  <a:schemeClr val="tx1"/>
                </a:solidFill>
                <a:latin typeface="Times New Roman" pitchFamily="18" charset="0"/>
                <a:cs typeface="Times New Roman" pitchFamily="18" charset="0"/>
              </a:rPr>
              <a:t> – не просто красивое и модное слово, а прежде всего, это современный метод положительного психологического воздействия, с целью поддержания и укрепления здоровья детей. «</a:t>
            </a:r>
            <a:r>
              <a:rPr lang="ru-RU" sz="2800" dirty="0" err="1" smtClean="0">
                <a:solidFill>
                  <a:schemeClr val="tx1"/>
                </a:solidFill>
                <a:latin typeface="Times New Roman" pitchFamily="18" charset="0"/>
                <a:cs typeface="Times New Roman" pitchFamily="18" charset="0"/>
              </a:rPr>
              <a:t>Арт</a:t>
            </a:r>
            <a:r>
              <a:rPr lang="ru-RU" sz="2800" dirty="0" smtClean="0">
                <a:solidFill>
                  <a:schemeClr val="tx1"/>
                </a:solidFill>
                <a:latin typeface="Times New Roman" pitchFamily="18" charset="0"/>
                <a:cs typeface="Times New Roman" pitchFamily="18" charset="0"/>
              </a:rPr>
              <a:t>» – искусство, «Терапия» – лечение. Термин введен </a:t>
            </a:r>
            <a:r>
              <a:rPr lang="ru-RU" sz="2800" dirty="0" err="1" smtClean="0">
                <a:solidFill>
                  <a:schemeClr val="tx1"/>
                </a:solidFill>
                <a:latin typeface="Times New Roman" pitchFamily="18" charset="0"/>
                <a:cs typeface="Times New Roman" pitchFamily="18" charset="0"/>
              </a:rPr>
              <a:t>Адрианом</a:t>
            </a:r>
            <a:r>
              <a:rPr lang="ru-RU" sz="2800" dirty="0" smtClean="0">
                <a:solidFill>
                  <a:schemeClr val="tx1"/>
                </a:solidFill>
                <a:latin typeface="Times New Roman" pitchFamily="18" charset="0"/>
                <a:cs typeface="Times New Roman" pitchFamily="18" charset="0"/>
              </a:rPr>
              <a:t> Хиллом в 1938 году.</a:t>
            </a:r>
            <a:br>
              <a:rPr lang="ru-RU" sz="2800" dirty="0" smtClean="0">
                <a:solidFill>
                  <a:schemeClr val="tx1"/>
                </a:solidFill>
                <a:latin typeface="Times New Roman" pitchFamily="18" charset="0"/>
                <a:cs typeface="Times New Roman" pitchFamily="18" charset="0"/>
              </a:rPr>
            </a:br>
            <a:r>
              <a:rPr lang="ru-RU" sz="2800" dirty="0" smtClean="0">
                <a:solidFill>
                  <a:schemeClr val="tx1"/>
                </a:solidFill>
                <a:latin typeface="Times New Roman" pitchFamily="18" charset="0"/>
                <a:cs typeface="Times New Roman" pitchFamily="18" charset="0"/>
              </a:rPr>
              <a:t>    Основная цель </a:t>
            </a:r>
            <a:r>
              <a:rPr lang="ru-RU" sz="2800" dirty="0" err="1" smtClean="0">
                <a:solidFill>
                  <a:schemeClr val="tx1"/>
                </a:solidFill>
                <a:latin typeface="Times New Roman" pitchFamily="18" charset="0"/>
                <a:cs typeface="Times New Roman" pitchFamily="18" charset="0"/>
              </a:rPr>
              <a:t>арт-терапии</a:t>
            </a:r>
            <a:r>
              <a:rPr lang="ru-RU" sz="2800" dirty="0" smtClean="0">
                <a:solidFill>
                  <a:schemeClr val="tx1"/>
                </a:solidFill>
                <a:latin typeface="Times New Roman" pitchFamily="18" charset="0"/>
                <a:cs typeface="Times New Roman" pitchFamily="18" charset="0"/>
              </a:rPr>
              <a:t> состоит в гармонизации развития личности через развитие способности самовыражения и самопознания.</a:t>
            </a:r>
            <a:br>
              <a:rPr lang="ru-RU" sz="2800" dirty="0" smtClean="0">
                <a:solidFill>
                  <a:schemeClr val="tx1"/>
                </a:solidFill>
                <a:latin typeface="Times New Roman" pitchFamily="18" charset="0"/>
                <a:cs typeface="Times New Roman" pitchFamily="18" charset="0"/>
              </a:rPr>
            </a:br>
            <a:r>
              <a:rPr lang="ru-RU" sz="2800" dirty="0" smtClean="0">
                <a:solidFill>
                  <a:schemeClr val="tx1"/>
                </a:solidFill>
                <a:latin typeface="Times New Roman" pitchFamily="18" charset="0"/>
                <a:cs typeface="Times New Roman" pitchFamily="18" charset="0"/>
              </a:rPr>
              <a:t>    </a:t>
            </a:r>
            <a:r>
              <a:rPr lang="ru-RU" sz="2800" dirty="0" err="1" smtClean="0">
                <a:solidFill>
                  <a:schemeClr val="tx1"/>
                </a:solidFill>
                <a:latin typeface="Times New Roman" pitchFamily="18" charset="0"/>
                <a:cs typeface="Times New Roman" pitchFamily="18" charset="0"/>
              </a:rPr>
              <a:t>Арт-терапия</a:t>
            </a:r>
            <a:r>
              <a:rPr lang="ru-RU" sz="2800" dirty="0" smtClean="0">
                <a:solidFill>
                  <a:schemeClr val="tx1"/>
                </a:solidFill>
                <a:latin typeface="Times New Roman" pitchFamily="18" charset="0"/>
                <a:cs typeface="Times New Roman" pitchFamily="18" charset="0"/>
              </a:rPr>
              <a:t> не ставит своей целью сделать человека художником или актером. Она направлена, в первую очередь, на решение психологических и педагогических проблем. </a:t>
            </a:r>
            <a:endParaRPr lang="ru-RU" sz="2800"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3153540"/>
          </a:xfrm>
        </p:spPr>
        <p:txBody>
          <a:bodyPr>
            <a:normAutofit/>
          </a:bodyPr>
          <a:lstStyle/>
          <a:p>
            <a:r>
              <a:rPr lang="ru-RU" sz="2800" dirty="0" smtClean="0">
                <a:solidFill>
                  <a:schemeClr val="tx1"/>
                </a:solidFill>
                <a:latin typeface="Times New Roman" pitchFamily="18" charset="0"/>
                <a:cs typeface="Times New Roman" pitchFamily="18" charset="0"/>
              </a:rPr>
              <a:t>Использование  </a:t>
            </a:r>
            <a:r>
              <a:rPr lang="ru-RU" sz="2800" dirty="0" err="1" smtClean="0">
                <a:solidFill>
                  <a:schemeClr val="tx1"/>
                </a:solidFill>
                <a:latin typeface="Times New Roman" pitchFamily="18" charset="0"/>
                <a:cs typeface="Times New Roman" pitchFamily="18" charset="0"/>
              </a:rPr>
              <a:t>арт</a:t>
            </a:r>
            <a:r>
              <a:rPr lang="ru-RU" sz="2800" dirty="0" smtClean="0">
                <a:solidFill>
                  <a:schemeClr val="tx1"/>
                </a:solidFill>
                <a:latin typeface="Times New Roman" pitchFamily="18" charset="0"/>
                <a:cs typeface="Times New Roman" pitchFamily="18" charset="0"/>
              </a:rPr>
              <a:t>- терапии дало возможность Развивать детское воображение и мышление; обеспечивать познавательное развитие детей; активизировать и стимулировать их речевую активность; улучшать качества внимания; развивать ребенка творчески; снижать уровень тревожности и агрессии у детей.</a:t>
            </a:r>
            <a:endParaRPr lang="ru-RU" sz="2800" dirty="0">
              <a:solidFill>
                <a:schemeClr val="tx1"/>
              </a:solidFill>
              <a:latin typeface="Times New Roman" pitchFamily="18" charset="0"/>
              <a:cs typeface="Times New Roman"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71612"/>
            <a:ext cx="8305800" cy="2000264"/>
          </a:xfrm>
        </p:spPr>
        <p:txBody>
          <a:bodyPr/>
          <a:lstStyle/>
          <a:p>
            <a:pPr algn="ctr"/>
            <a:r>
              <a:rPr lang="ru-RU" dirty="0" smtClean="0">
                <a:latin typeface="Times New Roman" pitchFamily="18" charset="0"/>
                <a:cs typeface="Times New Roman" pitchFamily="18" charset="0"/>
              </a:rPr>
              <a:t>Спасибо за внимание</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1714488"/>
            <a:ext cx="8305800" cy="4643470"/>
          </a:xfrm>
        </p:spPr>
        <p:txBody>
          <a:bodyPr>
            <a:normAutofit fontScale="90000"/>
          </a:bodyPr>
          <a:lstStyle/>
          <a:p>
            <a:r>
              <a:rPr lang="ru-RU" dirty="0" smtClean="0"/>
              <a:t>    </a:t>
            </a:r>
            <a:r>
              <a:rPr lang="ru-RU" sz="3100" dirty="0" err="1" smtClean="0">
                <a:solidFill>
                  <a:schemeClr val="tx1"/>
                </a:solidFill>
                <a:latin typeface="Times New Roman" pitchFamily="18" charset="0"/>
                <a:cs typeface="Times New Roman" pitchFamily="18" charset="0"/>
              </a:rPr>
              <a:t>Арт-терапия</a:t>
            </a:r>
            <a:r>
              <a:rPr lang="ru-RU" sz="3100" dirty="0" smtClean="0">
                <a:solidFill>
                  <a:schemeClr val="tx1"/>
                </a:solidFill>
                <a:latin typeface="Times New Roman" pitchFamily="18" charset="0"/>
                <a:cs typeface="Times New Roman" pitchFamily="18" charset="0"/>
              </a:rPr>
              <a:t> является хорошим способом социальной адаптации, помогает устанавливать отношения между людьми, так как она в основном использует средства невербального общения. Посредством искусства человек не только выражает себя, но и больше узнает о других.</a:t>
            </a:r>
            <a:br>
              <a:rPr lang="ru-RU" sz="3100" dirty="0" smtClean="0">
                <a:solidFill>
                  <a:schemeClr val="tx1"/>
                </a:solidFill>
                <a:latin typeface="Times New Roman" pitchFamily="18" charset="0"/>
                <a:cs typeface="Times New Roman" pitchFamily="18" charset="0"/>
              </a:rPr>
            </a:br>
            <a:r>
              <a:rPr lang="ru-RU" sz="3100" dirty="0" smtClean="0">
                <a:solidFill>
                  <a:schemeClr val="tx1"/>
                </a:solidFill>
                <a:latin typeface="Times New Roman" pitchFamily="18" charset="0"/>
                <a:cs typeface="Times New Roman" pitchFamily="18" charset="0"/>
              </a:rPr>
              <a:t>    В настоящее время </a:t>
            </a:r>
            <a:r>
              <a:rPr lang="ru-RU" sz="3100" dirty="0" err="1" smtClean="0">
                <a:solidFill>
                  <a:schemeClr val="tx1"/>
                </a:solidFill>
                <a:latin typeface="Times New Roman" pitchFamily="18" charset="0"/>
                <a:cs typeface="Times New Roman" pitchFamily="18" charset="0"/>
              </a:rPr>
              <a:t>арт-терапия</a:t>
            </a:r>
            <a:r>
              <a:rPr lang="ru-RU" sz="3100" dirty="0" smtClean="0">
                <a:solidFill>
                  <a:schemeClr val="tx1"/>
                </a:solidFill>
                <a:latin typeface="Times New Roman" pitchFamily="18" charset="0"/>
                <a:cs typeface="Times New Roman" pitchFamily="18" charset="0"/>
              </a:rPr>
              <a:t> в широком понимании включает в себя:</a:t>
            </a:r>
            <a:r>
              <a:rPr lang="ru-RU" sz="2800" dirty="0" smtClean="0"/>
              <a:t> </a:t>
            </a:r>
            <a:r>
              <a:rPr lang="ru-RU" sz="3100" dirty="0" err="1" smtClean="0">
                <a:solidFill>
                  <a:schemeClr val="tx1"/>
                </a:solidFill>
                <a:latin typeface="Times New Roman" pitchFamily="18" charset="0"/>
                <a:cs typeface="Times New Roman" pitchFamily="18" charset="0"/>
              </a:rPr>
              <a:t>имаготерапию</a:t>
            </a:r>
            <a:r>
              <a:rPr lang="ru-RU" sz="3100" dirty="0" smtClean="0">
                <a:solidFill>
                  <a:schemeClr val="tx1"/>
                </a:solidFill>
                <a:latin typeface="Times New Roman" pitchFamily="18" charset="0"/>
                <a:cs typeface="Times New Roman" pitchFamily="18" charset="0"/>
              </a:rPr>
              <a:t> (лечебное воздействие через образ, театрализацию); </a:t>
            </a:r>
            <a:r>
              <a:rPr lang="ru-RU" sz="3100" dirty="0" err="1" smtClean="0">
                <a:solidFill>
                  <a:schemeClr val="tx1"/>
                </a:solidFill>
                <a:latin typeface="Times New Roman" pitchFamily="18" charset="0"/>
                <a:cs typeface="Times New Roman" pitchFamily="18" charset="0"/>
              </a:rPr>
              <a:t>сказкотерапию</a:t>
            </a:r>
            <a:r>
              <a:rPr lang="ru-RU" sz="3100" dirty="0" smtClean="0">
                <a:solidFill>
                  <a:schemeClr val="tx1"/>
                </a:solidFill>
                <a:latin typeface="Times New Roman" pitchFamily="18" charset="0"/>
                <a:cs typeface="Times New Roman" pitchFamily="18" charset="0"/>
              </a:rPr>
              <a:t> (лечебное воздействие чтением, театрализацией); </a:t>
            </a:r>
            <a:r>
              <a:rPr lang="ru-RU" sz="2800" dirty="0" smtClean="0"/>
              <a:t> </a:t>
            </a:r>
            <a:r>
              <a:rPr lang="ru-RU" sz="3100" dirty="0" smtClean="0">
                <a:solidFill>
                  <a:schemeClr val="tx1"/>
                </a:solidFill>
                <a:latin typeface="Times New Roman" pitchFamily="18" charset="0"/>
                <a:cs typeface="Times New Roman" pitchFamily="18" charset="0"/>
              </a:rPr>
              <a:t>фототерапию (работа с фотографией);</a:t>
            </a:r>
            <a:r>
              <a:rPr lang="ru-RU" sz="2800" dirty="0" smtClean="0"/>
              <a:t>  </a:t>
            </a:r>
            <a:r>
              <a:rPr lang="ru-RU" sz="3100" dirty="0" err="1" smtClean="0">
                <a:solidFill>
                  <a:schemeClr val="tx1"/>
                </a:solidFill>
                <a:latin typeface="Times New Roman" pitchFamily="18" charset="0"/>
                <a:cs typeface="Times New Roman" pitchFamily="18" charset="0"/>
              </a:rPr>
              <a:t>библиотерапию</a:t>
            </a:r>
            <a:r>
              <a:rPr lang="ru-RU" sz="3100" dirty="0" smtClean="0">
                <a:solidFill>
                  <a:schemeClr val="tx1"/>
                </a:solidFill>
                <a:latin typeface="Times New Roman" pitchFamily="18" charset="0"/>
                <a:cs typeface="Times New Roman" pitchFamily="18" charset="0"/>
              </a:rPr>
              <a:t> (лечебное воздействие чтением); </a:t>
            </a:r>
            <a:endParaRPr lang="ru-RU" sz="3100"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785794"/>
            <a:ext cx="8305800" cy="5143536"/>
          </a:xfrm>
        </p:spPr>
        <p:txBody>
          <a:bodyPr>
            <a:normAutofit fontScale="90000"/>
          </a:bodyPr>
          <a:lstStyle/>
          <a:p>
            <a:r>
              <a:rPr lang="ru-RU" sz="2800" dirty="0" smtClean="0"/>
              <a:t> </a:t>
            </a:r>
            <a:r>
              <a:rPr lang="ru-RU" sz="3100" dirty="0" err="1" smtClean="0">
                <a:solidFill>
                  <a:schemeClr val="tx1"/>
                </a:solidFill>
                <a:latin typeface="Times New Roman" pitchFamily="18" charset="0"/>
                <a:cs typeface="Times New Roman" pitchFamily="18" charset="0"/>
              </a:rPr>
              <a:t>маскотерапию</a:t>
            </a:r>
            <a:r>
              <a:rPr lang="ru-RU" sz="3100" dirty="0" smtClean="0">
                <a:solidFill>
                  <a:schemeClr val="tx1"/>
                </a:solidFill>
                <a:latin typeface="Times New Roman" pitchFamily="18" charset="0"/>
                <a:cs typeface="Times New Roman" pitchFamily="18" charset="0"/>
              </a:rPr>
              <a:t> (технику, позволяющую отобразить свой внутренний мир в красках и посмотреть на него со стороны). </a:t>
            </a:r>
            <a:r>
              <a:rPr lang="ru-RU" sz="2800" dirty="0" smtClean="0">
                <a:solidFill>
                  <a:schemeClr val="tx1"/>
                </a:solidFill>
                <a:latin typeface="Times New Roman" pitchFamily="18" charset="0"/>
                <a:cs typeface="Times New Roman" pitchFamily="18" charset="0"/>
              </a:rPr>
              <a:t> </a:t>
            </a:r>
            <a:br>
              <a:rPr lang="ru-RU" sz="2800" dirty="0" smtClean="0">
                <a:solidFill>
                  <a:schemeClr val="tx1"/>
                </a:solidFill>
                <a:latin typeface="Times New Roman" pitchFamily="18" charset="0"/>
                <a:cs typeface="Times New Roman" pitchFamily="18" charset="0"/>
              </a:rPr>
            </a:br>
            <a:r>
              <a:rPr lang="ru-RU" sz="2800" dirty="0" smtClean="0">
                <a:solidFill>
                  <a:schemeClr val="tx1"/>
                </a:solidFill>
                <a:latin typeface="Times New Roman" pitchFamily="18" charset="0"/>
                <a:cs typeface="Times New Roman" pitchFamily="18" charset="0"/>
              </a:rPr>
              <a:t> </a:t>
            </a:r>
            <a:r>
              <a:rPr lang="ru-RU" sz="3100" dirty="0" smtClean="0">
                <a:solidFill>
                  <a:schemeClr val="tx1"/>
                </a:solidFill>
                <a:latin typeface="Times New Roman" pitchFamily="18" charset="0"/>
                <a:cs typeface="Times New Roman" pitchFamily="18" charset="0"/>
              </a:rPr>
              <a:t>Музыкотерапию (лечебное воздействие через восприятие музыки);</a:t>
            </a:r>
            <a:r>
              <a:rPr lang="ru-RU" sz="3100" dirty="0" err="1" smtClean="0">
                <a:solidFill>
                  <a:schemeClr val="tx1"/>
                </a:solidFill>
                <a:latin typeface="Times New Roman" pitchFamily="18" charset="0"/>
                <a:cs typeface="Times New Roman" pitchFamily="18" charset="0"/>
              </a:rPr>
              <a:t>вокалотерапию</a:t>
            </a:r>
            <a:r>
              <a:rPr lang="ru-RU" sz="3100" dirty="0" smtClean="0">
                <a:solidFill>
                  <a:schemeClr val="tx1"/>
                </a:solidFill>
                <a:latin typeface="Times New Roman" pitchFamily="18" charset="0"/>
                <a:cs typeface="Times New Roman" pitchFamily="18" charset="0"/>
              </a:rPr>
              <a:t> (лечение пением);</a:t>
            </a:r>
            <a:r>
              <a:rPr lang="ru-RU" sz="3100" dirty="0" err="1" smtClean="0">
                <a:solidFill>
                  <a:schemeClr val="tx1"/>
                </a:solidFill>
                <a:latin typeface="Times New Roman" pitchFamily="18" charset="0"/>
                <a:cs typeface="Times New Roman" pitchFamily="18" charset="0"/>
              </a:rPr>
              <a:t>кинезитерапию</a:t>
            </a:r>
            <a:r>
              <a:rPr lang="ru-RU" sz="3100" dirty="0" smtClean="0">
                <a:solidFill>
                  <a:schemeClr val="tx1"/>
                </a:solidFill>
                <a:latin typeface="Times New Roman" pitchFamily="18" charset="0"/>
                <a:cs typeface="Times New Roman" pitchFamily="18" charset="0"/>
              </a:rPr>
              <a:t> (</a:t>
            </a:r>
            <a:r>
              <a:rPr lang="ru-RU" sz="3100" dirty="0" err="1" smtClean="0">
                <a:solidFill>
                  <a:schemeClr val="tx1"/>
                </a:solidFill>
                <a:latin typeface="Times New Roman" pitchFamily="18" charset="0"/>
                <a:cs typeface="Times New Roman" pitchFamily="18" charset="0"/>
              </a:rPr>
              <a:t>танце-терапия</a:t>
            </a:r>
            <a:r>
              <a:rPr lang="ru-RU" sz="3100" dirty="0" smtClean="0">
                <a:solidFill>
                  <a:schemeClr val="tx1"/>
                </a:solidFill>
                <a:latin typeface="Times New Roman" pitchFamily="18" charset="0"/>
                <a:cs typeface="Times New Roman" pitchFamily="18" charset="0"/>
              </a:rPr>
              <a:t>, </a:t>
            </a:r>
            <a:r>
              <a:rPr lang="ru-RU" sz="3100" dirty="0" err="1" smtClean="0">
                <a:solidFill>
                  <a:schemeClr val="tx1"/>
                </a:solidFill>
                <a:latin typeface="Times New Roman" pitchFamily="18" charset="0"/>
                <a:cs typeface="Times New Roman" pitchFamily="18" charset="0"/>
              </a:rPr>
              <a:t>хорео-терапия</a:t>
            </a:r>
            <a:r>
              <a:rPr lang="ru-RU" sz="3100" dirty="0" smtClean="0">
                <a:solidFill>
                  <a:schemeClr val="tx1"/>
                </a:solidFill>
                <a:latin typeface="Times New Roman" pitchFamily="18" charset="0"/>
                <a:cs typeface="Times New Roman" pitchFamily="18" charset="0"/>
              </a:rPr>
              <a:t>, коррекционная ритмика) –  об этом лучше расскажет музыкальный руководитель.</a:t>
            </a:r>
            <a:r>
              <a:rPr lang="ru-RU" sz="2800" dirty="0" smtClean="0">
                <a:solidFill>
                  <a:schemeClr val="tx1"/>
                </a:solidFill>
                <a:latin typeface="Times New Roman" pitchFamily="18" charset="0"/>
                <a:cs typeface="Times New Roman" pitchFamily="18" charset="0"/>
              </a:rPr>
              <a:t/>
            </a:r>
            <a:br>
              <a:rPr lang="ru-RU" sz="2800" dirty="0" smtClean="0">
                <a:solidFill>
                  <a:schemeClr val="tx1"/>
                </a:solidFill>
                <a:latin typeface="Times New Roman" pitchFamily="18" charset="0"/>
                <a:cs typeface="Times New Roman" pitchFamily="18" charset="0"/>
              </a:rPr>
            </a:br>
            <a:r>
              <a:rPr lang="ru-RU" sz="2400" dirty="0" smtClean="0"/>
              <a:t>     </a:t>
            </a:r>
            <a:r>
              <a:rPr lang="ru-RU" sz="3100" dirty="0" smtClean="0">
                <a:solidFill>
                  <a:schemeClr val="tx1"/>
                </a:solidFill>
                <a:latin typeface="Times New Roman" pitchFamily="18" charset="0"/>
                <a:cs typeface="Times New Roman" pitchFamily="18" charset="0"/>
              </a:rPr>
              <a:t>Сегодня мне хочется рассказать  о видах </a:t>
            </a:r>
            <a:r>
              <a:rPr lang="ru-RU" sz="3100" dirty="0" err="1" smtClean="0">
                <a:solidFill>
                  <a:schemeClr val="tx1"/>
                </a:solidFill>
                <a:latin typeface="Times New Roman" pitchFamily="18" charset="0"/>
                <a:cs typeface="Times New Roman" pitchFamily="18" charset="0"/>
              </a:rPr>
              <a:t>арт-терапии</a:t>
            </a:r>
            <a:r>
              <a:rPr lang="ru-RU" sz="3100" dirty="0" smtClean="0">
                <a:solidFill>
                  <a:schemeClr val="tx1"/>
                </a:solidFill>
                <a:latin typeface="Times New Roman" pitchFamily="18" charset="0"/>
                <a:cs typeface="Times New Roman" pitchFamily="18" charset="0"/>
              </a:rPr>
              <a:t> используемых мною для оздоровлении дошкольников. </a:t>
            </a:r>
            <a:endParaRPr lang="ru-RU"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6153912"/>
          </a:xfrm>
        </p:spPr>
        <p:txBody>
          <a:bodyPr>
            <a:normAutofit fontScale="90000"/>
          </a:bodyPr>
          <a:lstStyle/>
          <a:p>
            <a:r>
              <a:rPr lang="ru-RU" dirty="0" smtClean="0"/>
              <a:t>    </a:t>
            </a:r>
            <a:r>
              <a:rPr lang="ru-RU" sz="3100" dirty="0" smtClean="0">
                <a:solidFill>
                  <a:schemeClr val="tx1"/>
                </a:solidFill>
                <a:latin typeface="Times New Roman" pitchFamily="18" charset="0"/>
                <a:cs typeface="Times New Roman" pitchFamily="18" charset="0"/>
              </a:rPr>
              <a:t>Песочная терапия </a:t>
            </a:r>
            <a:br>
              <a:rPr lang="ru-RU" sz="3100" dirty="0" smtClean="0">
                <a:solidFill>
                  <a:schemeClr val="tx1"/>
                </a:solidFill>
                <a:latin typeface="Times New Roman" pitchFamily="18" charset="0"/>
                <a:cs typeface="Times New Roman" pitchFamily="18" charset="0"/>
              </a:rPr>
            </a:br>
            <a:r>
              <a:rPr lang="ru-RU" sz="3100" dirty="0" smtClean="0">
                <a:solidFill>
                  <a:schemeClr val="tx1"/>
                </a:solidFill>
                <a:latin typeface="Times New Roman" pitchFamily="18" charset="0"/>
                <a:cs typeface="Times New Roman" pitchFamily="18" charset="0"/>
              </a:rPr>
              <a:t>    Все, что нужно для песочной </a:t>
            </a:r>
            <a:r>
              <a:rPr lang="ru-RU" sz="3100" dirty="0" err="1" smtClean="0">
                <a:solidFill>
                  <a:schemeClr val="tx1"/>
                </a:solidFill>
                <a:latin typeface="Times New Roman" pitchFamily="18" charset="0"/>
                <a:cs typeface="Times New Roman" pitchFamily="18" charset="0"/>
              </a:rPr>
              <a:t>арт-терапии</a:t>
            </a:r>
            <a:r>
              <a:rPr lang="ru-RU" sz="3100" dirty="0" smtClean="0">
                <a:solidFill>
                  <a:schemeClr val="tx1"/>
                </a:solidFill>
                <a:latin typeface="Times New Roman" pitchFamily="18" charset="0"/>
                <a:cs typeface="Times New Roman" pitchFamily="18" charset="0"/>
              </a:rPr>
              <a:t> – это обыкновенный ящик с песком, или песочница. Рисуя сухим или мокрым песком, строя из песка замки, создавая песочные фигуры, ребенок развивает тактильные ощущения, раскрепощается, </a:t>
            </a:r>
            <a:r>
              <a:rPr lang="ru-RU" sz="3100" dirty="0" err="1" smtClean="0">
                <a:solidFill>
                  <a:schemeClr val="tx1"/>
                </a:solidFill>
                <a:latin typeface="Times New Roman" pitchFamily="18" charset="0"/>
                <a:cs typeface="Times New Roman" pitchFamily="18" charset="0"/>
              </a:rPr>
              <a:t>самовыражается</a:t>
            </a:r>
            <a:r>
              <a:rPr lang="ru-RU" sz="3100" dirty="0" smtClean="0">
                <a:solidFill>
                  <a:schemeClr val="tx1"/>
                </a:solidFill>
                <a:latin typeface="Times New Roman" pitchFamily="18" charset="0"/>
                <a:cs typeface="Times New Roman" pitchFamily="18" charset="0"/>
              </a:rPr>
              <a:t>.</a:t>
            </a:r>
            <a:br>
              <a:rPr lang="ru-RU" sz="3100" dirty="0" smtClean="0">
                <a:solidFill>
                  <a:schemeClr val="tx1"/>
                </a:solidFill>
                <a:latin typeface="Times New Roman" pitchFamily="18" charset="0"/>
                <a:cs typeface="Times New Roman" pitchFamily="18" charset="0"/>
              </a:rPr>
            </a:br>
            <a:r>
              <a:rPr lang="ru-RU" sz="3100" dirty="0" smtClean="0">
                <a:solidFill>
                  <a:schemeClr val="tx1"/>
                </a:solidFill>
                <a:latin typeface="Times New Roman" pitchFamily="18" charset="0"/>
                <a:cs typeface="Times New Roman" pitchFamily="18" charset="0"/>
              </a:rPr>
              <a:t>    Метод песочной терапии можно использовать в работе с детьми любого возраста со следующим спектром проблем:</a:t>
            </a:r>
            <a:br>
              <a:rPr lang="ru-RU" sz="3100" dirty="0" smtClean="0">
                <a:solidFill>
                  <a:schemeClr val="tx1"/>
                </a:solidFill>
                <a:latin typeface="Times New Roman" pitchFamily="18" charset="0"/>
                <a:cs typeface="Times New Roman" pitchFamily="18" charset="0"/>
              </a:rPr>
            </a:br>
            <a:r>
              <a:rPr lang="ru-RU" sz="3100" dirty="0" smtClean="0">
                <a:solidFill>
                  <a:schemeClr val="tx1"/>
                </a:solidFill>
                <a:latin typeface="Times New Roman" pitchFamily="18" charset="0"/>
                <a:cs typeface="Times New Roman" pitchFamily="18" charset="0"/>
              </a:rPr>
              <a:t>· Различные формы нарушений поведения;</a:t>
            </a:r>
            <a:br>
              <a:rPr lang="ru-RU" sz="3100" dirty="0" smtClean="0">
                <a:solidFill>
                  <a:schemeClr val="tx1"/>
                </a:solidFill>
                <a:latin typeface="Times New Roman" pitchFamily="18" charset="0"/>
                <a:cs typeface="Times New Roman" pitchFamily="18" charset="0"/>
              </a:rPr>
            </a:br>
            <a:r>
              <a:rPr lang="ru-RU" sz="3100" dirty="0" smtClean="0">
                <a:solidFill>
                  <a:schemeClr val="tx1"/>
                </a:solidFill>
                <a:latin typeface="Times New Roman" pitchFamily="18" charset="0"/>
                <a:cs typeface="Times New Roman" pitchFamily="18" charset="0"/>
              </a:rPr>
              <a:t>· Психосоматические заболевания;</a:t>
            </a:r>
            <a:br>
              <a:rPr lang="ru-RU" sz="3100" dirty="0" smtClean="0">
                <a:solidFill>
                  <a:schemeClr val="tx1"/>
                </a:solidFill>
                <a:latin typeface="Times New Roman" pitchFamily="18" charset="0"/>
                <a:cs typeface="Times New Roman" pitchFamily="18" charset="0"/>
              </a:rPr>
            </a:br>
            <a:r>
              <a:rPr lang="ru-RU" sz="3100" dirty="0" smtClean="0">
                <a:solidFill>
                  <a:schemeClr val="tx1"/>
                </a:solidFill>
                <a:latin typeface="Times New Roman" pitchFamily="18" charset="0"/>
                <a:cs typeface="Times New Roman" pitchFamily="18" charset="0"/>
              </a:rPr>
              <a:t>· Повышенная тревожность, страхи;</a:t>
            </a:r>
            <a:br>
              <a:rPr lang="ru-RU" sz="3100" dirty="0" smtClean="0">
                <a:solidFill>
                  <a:schemeClr val="tx1"/>
                </a:solidFill>
                <a:latin typeface="Times New Roman" pitchFamily="18" charset="0"/>
                <a:cs typeface="Times New Roman" pitchFamily="18" charset="0"/>
              </a:rPr>
            </a:br>
            <a:r>
              <a:rPr lang="ru-RU" sz="3100" dirty="0" smtClean="0">
                <a:solidFill>
                  <a:schemeClr val="tx1"/>
                </a:solidFill>
                <a:latin typeface="Times New Roman" pitchFamily="18" charset="0"/>
                <a:cs typeface="Times New Roman" pitchFamily="18" charset="0"/>
              </a:rPr>
              <a:t>· Неврозы;</a:t>
            </a:r>
            <a:br>
              <a:rPr lang="ru-RU" sz="3100" dirty="0" smtClean="0">
                <a:solidFill>
                  <a:schemeClr val="tx1"/>
                </a:solidFill>
                <a:latin typeface="Times New Roman" pitchFamily="18" charset="0"/>
                <a:cs typeface="Times New Roman" pitchFamily="18" charset="0"/>
              </a:rPr>
            </a:br>
            <a:r>
              <a:rPr lang="ru-RU" sz="3100" dirty="0" smtClean="0">
                <a:solidFill>
                  <a:schemeClr val="tx1"/>
                </a:solidFill>
                <a:latin typeface="Times New Roman" pitchFamily="18" charset="0"/>
                <a:cs typeface="Times New Roman" pitchFamily="18" charset="0"/>
              </a:rPr>
              <a:t>· Сложности во взаимоотношениях со сверстниками.</a:t>
            </a: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29642" cy="5868184"/>
          </a:xfrm>
        </p:spPr>
        <p:txBody>
          <a:bodyPr>
            <a:noAutofit/>
          </a:bodyPr>
          <a:lstStyle/>
          <a:p>
            <a:r>
              <a:rPr lang="ru-RU" sz="2800" dirty="0" smtClean="0">
                <a:solidFill>
                  <a:schemeClr val="tx1"/>
                </a:solidFill>
                <a:latin typeface="Times New Roman" pitchFamily="18" charset="0"/>
                <a:cs typeface="Times New Roman" pitchFamily="18" charset="0"/>
              </a:rPr>
              <a:t>Преимущества песочной терапии:</a:t>
            </a:r>
            <a:r>
              <a:rPr lang="ru-RU" sz="2400" dirty="0" smtClean="0">
                <a:solidFill>
                  <a:schemeClr val="tx1"/>
                </a:solidFill>
                <a:latin typeface="Times New Roman" pitchFamily="18" charset="0"/>
                <a:cs typeface="Times New Roman" pitchFamily="18" charset="0"/>
              </a:rPr>
              <a:t/>
            </a:r>
            <a:br>
              <a:rPr lang="ru-RU" sz="2400" dirty="0" smtClean="0">
                <a:solidFill>
                  <a:schemeClr val="tx1"/>
                </a:solidFill>
                <a:latin typeface="Times New Roman" pitchFamily="18" charset="0"/>
                <a:cs typeface="Times New Roman" pitchFamily="18" charset="0"/>
              </a:rPr>
            </a:br>
            <a:r>
              <a:rPr lang="ru-RU" sz="2400" dirty="0" smtClean="0">
                <a:solidFill>
                  <a:schemeClr val="tx1"/>
                </a:solidFill>
                <a:latin typeface="Times New Roman" pitchFamily="18" charset="0"/>
                <a:cs typeface="Times New Roman" pitchFamily="18" charset="0"/>
              </a:rPr>
              <a:t>1. помогает выразить те мысли и переживания, которые сложно сформулировать словами;</a:t>
            </a:r>
            <a:br>
              <a:rPr lang="ru-RU" sz="2400" dirty="0" smtClean="0">
                <a:solidFill>
                  <a:schemeClr val="tx1"/>
                </a:solidFill>
                <a:latin typeface="Times New Roman" pitchFamily="18" charset="0"/>
                <a:cs typeface="Times New Roman" pitchFamily="18" charset="0"/>
              </a:rPr>
            </a:br>
            <a:r>
              <a:rPr lang="ru-RU" sz="2400" dirty="0" smtClean="0">
                <a:solidFill>
                  <a:schemeClr val="tx1"/>
                </a:solidFill>
                <a:latin typeface="Times New Roman" pitchFamily="18" charset="0"/>
                <a:cs typeface="Times New Roman" pitchFamily="18" charset="0"/>
              </a:rPr>
              <a:t>2. освобождает творческий потенциал, внутренние силы для разрешения</a:t>
            </a:r>
            <a:br>
              <a:rPr lang="ru-RU" sz="2400" dirty="0" smtClean="0">
                <a:solidFill>
                  <a:schemeClr val="tx1"/>
                </a:solidFill>
                <a:latin typeface="Times New Roman" pitchFamily="18" charset="0"/>
                <a:cs typeface="Times New Roman" pitchFamily="18" charset="0"/>
              </a:rPr>
            </a:br>
            <a:r>
              <a:rPr lang="ru-RU" sz="2400" dirty="0" smtClean="0">
                <a:solidFill>
                  <a:schemeClr val="tx1"/>
                </a:solidFill>
                <a:latin typeface="Times New Roman" pitchFamily="18" charset="0"/>
                <a:cs typeface="Times New Roman" pitchFamily="18" charset="0"/>
              </a:rPr>
              <a:t>трудной ситуации;</a:t>
            </a:r>
            <a:br>
              <a:rPr lang="ru-RU" sz="2400" dirty="0" smtClean="0">
                <a:solidFill>
                  <a:schemeClr val="tx1"/>
                </a:solidFill>
                <a:latin typeface="Times New Roman" pitchFamily="18" charset="0"/>
                <a:cs typeface="Times New Roman" pitchFamily="18" charset="0"/>
              </a:rPr>
            </a:br>
            <a:r>
              <a:rPr lang="ru-RU" sz="2400" dirty="0" smtClean="0">
                <a:solidFill>
                  <a:schemeClr val="tx1"/>
                </a:solidFill>
                <a:latin typeface="Times New Roman" pitchFamily="18" charset="0"/>
                <a:cs typeface="Times New Roman" pitchFamily="18" charset="0"/>
              </a:rPr>
              <a:t>3. актуализирует воспоминания, возвращает к прошлому опыту с целью</a:t>
            </a:r>
            <a:br>
              <a:rPr lang="ru-RU" sz="2400" dirty="0" smtClean="0">
                <a:solidFill>
                  <a:schemeClr val="tx1"/>
                </a:solidFill>
                <a:latin typeface="Times New Roman" pitchFamily="18" charset="0"/>
                <a:cs typeface="Times New Roman" pitchFamily="18" charset="0"/>
              </a:rPr>
            </a:br>
            <a:r>
              <a:rPr lang="ru-RU" sz="2400" dirty="0" smtClean="0">
                <a:solidFill>
                  <a:schemeClr val="tx1"/>
                </a:solidFill>
                <a:latin typeface="Times New Roman" pitchFamily="18" charset="0"/>
                <a:cs typeface="Times New Roman" pitchFamily="18" charset="0"/>
              </a:rPr>
              <a:t>повторного переживания и освобождения;</a:t>
            </a:r>
            <a:br>
              <a:rPr lang="ru-RU" sz="2400" dirty="0" smtClean="0">
                <a:solidFill>
                  <a:schemeClr val="tx1"/>
                </a:solidFill>
                <a:latin typeface="Times New Roman" pitchFamily="18" charset="0"/>
                <a:cs typeface="Times New Roman" pitchFamily="18" charset="0"/>
              </a:rPr>
            </a:br>
            <a:r>
              <a:rPr lang="ru-RU" sz="2400" dirty="0" smtClean="0">
                <a:solidFill>
                  <a:schemeClr val="tx1"/>
                </a:solidFill>
                <a:latin typeface="Times New Roman" pitchFamily="18" charset="0"/>
                <a:cs typeface="Times New Roman" pitchFamily="18" charset="0"/>
              </a:rPr>
              <a:t>4. дает возможность попробовать новые способы построения отношений и</a:t>
            </a:r>
            <a:br>
              <a:rPr lang="ru-RU" sz="2400" dirty="0" smtClean="0">
                <a:solidFill>
                  <a:schemeClr val="tx1"/>
                </a:solidFill>
                <a:latin typeface="Times New Roman" pitchFamily="18" charset="0"/>
                <a:cs typeface="Times New Roman" pitchFamily="18" charset="0"/>
              </a:rPr>
            </a:br>
            <a:r>
              <a:rPr lang="ru-RU" sz="2400" dirty="0" smtClean="0">
                <a:solidFill>
                  <a:schemeClr val="tx1"/>
                </a:solidFill>
                <a:latin typeface="Times New Roman" pitchFamily="18" charset="0"/>
                <a:cs typeface="Times New Roman" pitchFamily="18" charset="0"/>
              </a:rPr>
              <a:t>разрешения конфликтов, выбрать подходящий;</a:t>
            </a:r>
            <a:br>
              <a:rPr lang="ru-RU" sz="2400" dirty="0" smtClean="0">
                <a:solidFill>
                  <a:schemeClr val="tx1"/>
                </a:solidFill>
                <a:latin typeface="Times New Roman" pitchFamily="18" charset="0"/>
                <a:cs typeface="Times New Roman" pitchFamily="18" charset="0"/>
              </a:rPr>
            </a:br>
            <a:r>
              <a:rPr lang="ru-RU" sz="2400" dirty="0" smtClean="0">
                <a:solidFill>
                  <a:schemeClr val="tx1"/>
                </a:solidFill>
                <a:latin typeface="Times New Roman" pitchFamily="18" charset="0"/>
                <a:cs typeface="Times New Roman" pitchFamily="18" charset="0"/>
              </a:rPr>
              <a:t>5. сложности, связанные с изменениями в семейном (развод, появление младшего ребенка и т.д.) и в социальных ситуациях (детский сад, школа), адаптация в школе.</a:t>
            </a:r>
            <a:endParaRPr lang="ru-RU" sz="2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1"/>
          </p:nvPr>
        </p:nvSpPr>
        <p:spPr/>
        <p:txBody>
          <a:bodyPr/>
          <a:lstStyle/>
          <a:p>
            <a:r>
              <a:rPr lang="ru-RU" sz="2800" dirty="0" smtClean="0">
                <a:solidFill>
                  <a:schemeClr val="tx1"/>
                </a:solidFill>
                <a:latin typeface="Times New Roman" pitchFamily="18" charset="0"/>
                <a:cs typeface="Times New Roman" pitchFamily="18" charset="0"/>
              </a:rPr>
              <a:t>Отпечатывание</a:t>
            </a:r>
            <a:endParaRPr lang="ru-RU" sz="2800" dirty="0">
              <a:solidFill>
                <a:schemeClr val="tx1"/>
              </a:solidFill>
              <a:latin typeface="Times New Roman" pitchFamily="18" charset="0"/>
              <a:cs typeface="Times New Roman" pitchFamily="18" charset="0"/>
            </a:endParaRPr>
          </a:p>
        </p:txBody>
      </p:sp>
      <p:sp>
        <p:nvSpPr>
          <p:cNvPr id="4" name="Текст 3"/>
          <p:cNvSpPr>
            <a:spLocks noGrp="1"/>
          </p:cNvSpPr>
          <p:nvPr>
            <p:ph type="body" sz="half" idx="3"/>
          </p:nvPr>
        </p:nvSpPr>
        <p:spPr/>
        <p:txBody>
          <a:bodyPr>
            <a:normAutofit/>
          </a:bodyPr>
          <a:lstStyle/>
          <a:p>
            <a:r>
              <a:rPr lang="ru-RU" sz="2800" dirty="0" smtClean="0">
                <a:solidFill>
                  <a:schemeClr val="tx1"/>
                </a:solidFill>
                <a:latin typeface="Times New Roman" pitchFamily="18" charset="0"/>
                <a:cs typeface="Times New Roman" pitchFamily="18" charset="0"/>
              </a:rPr>
              <a:t>Рисование</a:t>
            </a:r>
            <a:endParaRPr lang="ru-RU" sz="2800" dirty="0">
              <a:solidFill>
                <a:schemeClr val="tx1"/>
              </a:solidFill>
              <a:latin typeface="Times New Roman" pitchFamily="18" charset="0"/>
              <a:cs typeface="Times New Roman" pitchFamily="18" charset="0"/>
            </a:endParaRPr>
          </a:p>
        </p:txBody>
      </p:sp>
      <p:pic>
        <p:nvPicPr>
          <p:cNvPr id="7" name="Picture 2" descr="C:\Users\User\Desktop\DSCN0890.JPG"/>
          <p:cNvPicPr>
            <a:picLocks noGrp="1" noChangeAspect="1" noChangeArrowheads="1"/>
          </p:cNvPicPr>
          <p:nvPr>
            <p:ph sz="quarter" idx="2"/>
          </p:nvPr>
        </p:nvPicPr>
        <p:blipFill>
          <a:blip r:embed="rId2" cstate="print"/>
          <a:srcRect/>
          <a:stretch>
            <a:fillRect/>
          </a:stretch>
        </p:blipFill>
        <p:spPr bwMode="auto">
          <a:xfrm>
            <a:off x="457200" y="2922786"/>
            <a:ext cx="4040188" cy="3030141"/>
          </a:xfrm>
          <a:prstGeom prst="rect">
            <a:avLst/>
          </a:prstGeom>
          <a:noFill/>
        </p:spPr>
      </p:pic>
      <p:pic>
        <p:nvPicPr>
          <p:cNvPr id="8" name="Picture 3" descr="C:\Users\User\Desktop\DSCN0886.JPG"/>
          <p:cNvPicPr>
            <a:picLocks noGrp="1" noChangeAspect="1" noChangeArrowheads="1"/>
          </p:cNvPicPr>
          <p:nvPr>
            <p:ph sz="quarter" idx="4"/>
          </p:nvPr>
        </p:nvPicPr>
        <p:blipFill>
          <a:blip r:embed="rId3" cstate="print"/>
          <a:srcRect/>
          <a:stretch>
            <a:fillRect/>
          </a:stretch>
        </p:blipFill>
        <p:spPr bwMode="auto">
          <a:xfrm>
            <a:off x="4645025" y="2922191"/>
            <a:ext cx="4041775" cy="3031331"/>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1"/>
          </p:nvPr>
        </p:nvSpPr>
        <p:spPr/>
        <p:txBody>
          <a:bodyPr/>
          <a:lstStyle/>
          <a:p>
            <a:r>
              <a:rPr lang="ru-RU" sz="2800" dirty="0" smtClean="0">
                <a:solidFill>
                  <a:schemeClr val="tx1"/>
                </a:solidFill>
                <a:latin typeface="Times New Roman" pitchFamily="18" charset="0"/>
                <a:cs typeface="Times New Roman" pitchFamily="18" charset="0"/>
              </a:rPr>
              <a:t>Игра с мокрым песком</a:t>
            </a:r>
            <a:endParaRPr lang="ru-RU" sz="2800" dirty="0">
              <a:solidFill>
                <a:schemeClr val="tx1"/>
              </a:solidFill>
              <a:latin typeface="Times New Roman" pitchFamily="18" charset="0"/>
              <a:cs typeface="Times New Roman" pitchFamily="18" charset="0"/>
            </a:endParaRPr>
          </a:p>
        </p:txBody>
      </p:sp>
      <p:sp>
        <p:nvSpPr>
          <p:cNvPr id="4" name="Текст 3"/>
          <p:cNvSpPr>
            <a:spLocks noGrp="1"/>
          </p:cNvSpPr>
          <p:nvPr>
            <p:ph type="body" sz="half" idx="3"/>
          </p:nvPr>
        </p:nvSpPr>
        <p:spPr/>
        <p:txBody>
          <a:bodyPr>
            <a:normAutofit/>
          </a:bodyPr>
          <a:lstStyle/>
          <a:p>
            <a:r>
              <a:rPr lang="ru-RU" sz="2800" dirty="0" smtClean="0">
                <a:solidFill>
                  <a:schemeClr val="tx1"/>
                </a:solidFill>
                <a:latin typeface="Times New Roman" pitchFamily="18" charset="0"/>
                <a:cs typeface="Times New Roman" pitchFamily="18" charset="0"/>
              </a:rPr>
              <a:t>Игра в песочнице</a:t>
            </a:r>
            <a:endParaRPr lang="ru-RU" sz="2800" dirty="0">
              <a:solidFill>
                <a:schemeClr val="tx1"/>
              </a:solidFill>
              <a:latin typeface="Times New Roman" pitchFamily="18" charset="0"/>
              <a:cs typeface="Times New Roman" pitchFamily="18" charset="0"/>
            </a:endParaRPr>
          </a:p>
        </p:txBody>
      </p:sp>
      <p:pic>
        <p:nvPicPr>
          <p:cNvPr id="7" name="Picture 4" descr="C:\Users\User\Desktop\DSCN0903.JPG"/>
          <p:cNvPicPr>
            <a:picLocks noGrp="1" noChangeAspect="1" noChangeArrowheads="1"/>
          </p:cNvPicPr>
          <p:nvPr>
            <p:ph sz="quarter" idx="2"/>
          </p:nvPr>
        </p:nvPicPr>
        <p:blipFill>
          <a:blip r:embed="rId2" cstate="print"/>
          <a:srcRect/>
          <a:stretch>
            <a:fillRect/>
          </a:stretch>
        </p:blipFill>
        <p:spPr bwMode="auto">
          <a:xfrm>
            <a:off x="457200" y="2922786"/>
            <a:ext cx="4040188" cy="3030141"/>
          </a:xfrm>
          <a:prstGeom prst="rect">
            <a:avLst/>
          </a:prstGeom>
          <a:noFill/>
        </p:spPr>
      </p:pic>
      <p:pic>
        <p:nvPicPr>
          <p:cNvPr id="8" name="Picture 5" descr="C:\Users\User\Desktop\DSCN0472.JPG"/>
          <p:cNvPicPr>
            <a:picLocks noGrp="1" noChangeAspect="1" noChangeArrowheads="1"/>
          </p:cNvPicPr>
          <p:nvPr>
            <p:ph sz="quarter" idx="4"/>
          </p:nvPr>
        </p:nvPicPr>
        <p:blipFill>
          <a:blip r:embed="rId3" cstate="print"/>
          <a:srcRect/>
          <a:stretch>
            <a:fillRect/>
          </a:stretch>
        </p:blipFill>
        <p:spPr bwMode="auto">
          <a:xfrm>
            <a:off x="4645025" y="2922191"/>
            <a:ext cx="4041775" cy="3031331"/>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5725308"/>
          </a:xfrm>
        </p:spPr>
        <p:txBody>
          <a:bodyPr>
            <a:normAutofit fontScale="90000"/>
          </a:bodyPr>
          <a:lstStyle/>
          <a:p>
            <a:r>
              <a:rPr lang="ru-RU" sz="3100" dirty="0" err="1" smtClean="0">
                <a:solidFill>
                  <a:schemeClr val="tx1"/>
                </a:solidFill>
                <a:latin typeface="Times New Roman" pitchFamily="18" charset="0"/>
                <a:cs typeface="Times New Roman" pitchFamily="18" charset="0"/>
              </a:rPr>
              <a:t>Цветотерапия</a:t>
            </a:r>
            <a:r>
              <a:rPr lang="ru-RU" sz="3100" dirty="0" smtClean="0">
                <a:solidFill>
                  <a:schemeClr val="tx1"/>
                </a:solidFill>
                <a:latin typeface="Times New Roman" pitchFamily="18" charset="0"/>
                <a:cs typeface="Times New Roman" pitchFamily="18" charset="0"/>
              </a:rPr>
              <a:t> – это способ корректировки </a:t>
            </a:r>
            <a:r>
              <a:rPr lang="ru-RU" sz="3100" dirty="0" err="1" smtClean="0">
                <a:solidFill>
                  <a:schemeClr val="tx1"/>
                </a:solidFill>
                <a:latin typeface="Times New Roman" pitchFamily="18" charset="0"/>
                <a:cs typeface="Times New Roman" pitchFamily="18" charset="0"/>
              </a:rPr>
              <a:t>психоэмоционального</a:t>
            </a:r>
            <a:r>
              <a:rPr lang="ru-RU" sz="3100" dirty="0" smtClean="0">
                <a:solidFill>
                  <a:schemeClr val="tx1"/>
                </a:solidFill>
                <a:latin typeface="Times New Roman" pitchFamily="18" charset="0"/>
                <a:cs typeface="Times New Roman" pitchFamily="18" charset="0"/>
              </a:rPr>
              <a:t> состояния ребенка при помощи определенных цветов. Это особая методика, основанная на влиянии фотонов цвета различной длины волны на мозг ребенка. Благодаря такой простой методике, воздействию определенного цвета на ребенка, можно добиться значительных результатов в лечении апатии, раздражительности, чрезмерной активности и даже начинающейся детской агрессии, управлять своими эмоциями.</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189</TotalTime>
  <Words>460</Words>
  <Application>Microsoft Office PowerPoint</Application>
  <PresentationFormat>Экран (4:3)</PresentationFormat>
  <Paragraphs>27</Paragraphs>
  <Slides>21</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Поток</vt:lpstr>
      <vt:lpstr>Муниципальное дошкольное образовательное учреждение детский сад общеразвивающего  вида с приоритетным осуществлением  физического развития воспитанников № 15 « Ромашка»   СОВРЕМЕННЫЕ МЕТОДЫ  АРТ - ТЕРАПИИ В РАБОТЕ С ДЕТЬМИ ДОШКОЛЬНОГО ВОЗРАСТА                       воспитатель: Краус М.Н.</vt:lpstr>
      <vt:lpstr>    Арт-терапия – не просто красивое и модное слово, а прежде всего, это современный метод положительного психологического воздействия, с целью поддержания и укрепления здоровья детей. «Арт» – искусство, «Терапия» – лечение. Термин введен Адрианом Хиллом в 1938 году.     Основная цель арт-терапии состоит в гармонизации развития личности через развитие способности самовыражения и самопознания.     Арт-терапия не ставит своей целью сделать человека художником или актером. Она направлена, в первую очередь, на решение психологических и педагогических проблем. </vt:lpstr>
      <vt:lpstr>    Арт-терапия является хорошим способом социальной адаптации, помогает устанавливать отношения между людьми, так как она в основном использует средства невербального общения. Посредством искусства человек не только выражает себя, но и больше узнает о других.     В настоящее время арт-терапия в широком понимании включает в себя: имаготерапию (лечебное воздействие через образ, театрализацию); сказкотерапию (лечебное воздействие чтением, театрализацией);  фототерапию (работа с фотографией);  библиотерапию (лечебное воздействие чтением); </vt:lpstr>
      <vt:lpstr> маскотерапию (технику, позволяющую отобразить свой внутренний мир в красках и посмотреть на него со стороны).    Музыкотерапию (лечебное воздействие через восприятие музыки);вокалотерапию (лечение пением);кинезитерапию (танце-терапия, хорео-терапия, коррекционная ритмика) –  об этом лучше расскажет музыкальный руководитель.      Сегодня мне хочется рассказать  о видах арт-терапии используемых мною для оздоровлении дошкольников. </vt:lpstr>
      <vt:lpstr>    Песочная терапия      Все, что нужно для песочной арт-терапии – это обыкновенный ящик с песком, или песочница. Рисуя сухим или мокрым песком, строя из песка замки, создавая песочные фигуры, ребенок развивает тактильные ощущения, раскрепощается, самовыражается.     Метод песочной терапии можно использовать в работе с детьми любого возраста со следующим спектром проблем: · Различные формы нарушений поведения; · Психосоматические заболевания; · Повышенная тревожность, страхи; · Неврозы; · Сложности во взаимоотношениях со сверстниками.</vt:lpstr>
      <vt:lpstr>Преимущества песочной терапии: 1. помогает выразить те мысли и переживания, которые сложно сформулировать словами; 2. освобождает творческий потенциал, внутренние силы для разрешения трудной ситуации; 3. актуализирует воспоминания, возвращает к прошлому опыту с целью повторного переживания и освобождения; 4. дает возможность попробовать новые способы построения отношений и разрешения конфликтов, выбрать подходящий; 5. сложности, связанные с изменениями в семейном (развод, появление младшего ребенка и т.д.) и в социальных ситуациях (детский сад, школа), адаптация в школе.</vt:lpstr>
      <vt:lpstr>Слайд 7</vt:lpstr>
      <vt:lpstr>Слайд 8</vt:lpstr>
      <vt:lpstr>Цветотерапия – это способ корректировки психоэмоционального состояния ребенка при помощи определенных цветов. Это особая методика, основанная на влиянии фотонов цвета различной длины волны на мозг ребенка. Благодаря такой простой методике, воздействию определенного цвета на ребенка, можно добиться значительных результатов в лечении апатии, раздражительности, чрезмерной активности и даже начинающейся детской агрессии, управлять своими эмоциями. </vt:lpstr>
      <vt:lpstr>Слайд 10</vt:lpstr>
      <vt:lpstr>    Изотерапия (лечебное воздействие средствами искусства: рисованием, лепкой, декоративно-прикладным искусством и др.).      Основная цель использования изотерапии: помочь ребёнку начать осознавать себя и существование в своем мире. Это связано с тем, что рисование – мощное средство самовыражения, которое обеспечивает путь для проявления чувств.     Дети любят, обмакнув палец в краске оставлять следы на бумаге. В зависимости от настроения ребенок выбирает ту или иную краску. Подобно тому, как растекается краска, часто ведут себя и эмоции. </vt:lpstr>
      <vt:lpstr>    Печатание – техника изображения с помощью печатей. В раннем возрасте на занятиях по ознакомлению с окружающим и декоративно-прикладному рисованию предлагается печатание листьями. Настоящий лист дерева, растения намазывают краской и отпечатывают на бумаге. Так создаются декоративные композиции.    Рисование мылом. Для этого с помощью кусочка мыла дети наносят контурное изображение (как во время рисования простым карандашом). Затем сверху широкой кисточкой или губкой, кусочком поролона наносят краску (краски). </vt:lpstr>
      <vt:lpstr>    «Пластилиновое рисование» используется тогда, когда необходимо отвлечь детей от грустных мыслей, депрессии. Оно отвлекает внимание детей на процесс  моделирования новой, более конструктивной картины мира. С другой стороны, оно дает возможность в социально приемлемой форме «выплеснуть» агрессивные эмоции, сплющивая и размазывая пластилин по картону.      Рисование кусочками поролона. Во время рисования можно сначала смочить поролоном с водой лист бумаги – тогда изображения получаться таинственными, расплывчатыми, с мягкими очертаниями. </vt:lpstr>
      <vt:lpstr>Слайд 14</vt:lpstr>
      <vt:lpstr>Игротерапия     Применение игротерапии в обучающих целях можно очень точно охарактеризовать одной фразой: «учимся играючи, играя – учимся».      Игра выступает средством, помогающим стимулировать ребенка, развить его сенсомоторные навыки, снизить эмоциональное напряжение.     Средствами игротерапии выступают подвижные игра, игры на подражание, игры на снятие психоэмоционального напряжения, игры с песком, хороводные игры, динамические игры, где под музыку дети бегают или танцуют в паре.</vt:lpstr>
      <vt:lpstr>Слайд 16</vt:lpstr>
      <vt:lpstr>Слайд 17</vt:lpstr>
      <vt:lpstr>   Детские игры необходимы для гармоничного развития детей, как в физическом, так и в умственном плане. Игра для детей дошкольного возраста является отражением окружающей его жизни. Игра – это всегда импровизация. А это значит, что ребёнок в игровой деятельности не только обучается жизни, но и живёт своей истинной жизнью. В игре оттачивается гибкость ума, тренируется память, вырабатывается внимательность, усидчивость, настойчивость в достижении цели, умение логически мыслить и предвидеть последствие своих поступков. </vt:lpstr>
      <vt:lpstr>Используя метод арт-терапии, я соблюдаю следующие условия: – творчество должно нести для ребенка радость. – Не принуждаю ребенка. –  Вовремя закончиваю работу, если ребенку надоело. – Стараться поддерживать любое, даже самое слабое стремление к творчеству ребенка и если оно возникло, обставляйте его как очень важное и радостное дело. –  Стремлюсь к тому, чтобы инициатива творчества исходила от самого ребенка. – Не только сама радуюсь «произведению» ребенка, но рассказываю о творческой удаче родителям, вывешиваю и выставляю удачные работы на видном месте.</vt:lpstr>
      <vt:lpstr>Использование  арт- терапии дало возможность Развивать детское воображение и мышление; обеспечивать познавательное развитие детей; активизировать и стимулировать их речевую активность; улучшать качества внимания; развивать ребенка творчески; снижать уровень тревожности и агрессии у детей.</vt:lpstr>
      <vt:lpstr>Спасибо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СОВРЕМЕННЫЕ МЕТОДЫ  АРТ - ТЕРАПИИ В РАБОТЕ С ДЕТЬМИ ДОШКОЛЬНОГО ВОЗРАСТА </dc:title>
  <dc:creator>Танюха))))</dc:creator>
  <cp:lastModifiedBy>User</cp:lastModifiedBy>
  <cp:revision>24</cp:revision>
  <dcterms:created xsi:type="dcterms:W3CDTF">2016-03-22T16:38:09Z</dcterms:created>
  <dcterms:modified xsi:type="dcterms:W3CDTF">2016-10-04T13:48:50Z</dcterms:modified>
</cp:coreProperties>
</file>