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notesMasterIdLst>
    <p:notesMasterId r:id="rId30"/>
  </p:notesMasterIdLst>
  <p:sldIdLst>
    <p:sldId id="256" r:id="rId2"/>
    <p:sldId id="282" r:id="rId3"/>
    <p:sldId id="283" r:id="rId4"/>
    <p:sldId id="257" r:id="rId5"/>
    <p:sldId id="259" r:id="rId6"/>
    <p:sldId id="262" r:id="rId7"/>
    <p:sldId id="268" r:id="rId8"/>
    <p:sldId id="269" r:id="rId9"/>
    <p:sldId id="295" r:id="rId10"/>
    <p:sldId id="270" r:id="rId11"/>
    <p:sldId id="296" r:id="rId12"/>
    <p:sldId id="271" r:id="rId13"/>
    <p:sldId id="297" r:id="rId14"/>
    <p:sldId id="273" r:id="rId15"/>
    <p:sldId id="276" r:id="rId16"/>
    <p:sldId id="310" r:id="rId17"/>
    <p:sldId id="307" r:id="rId18"/>
    <p:sldId id="312" r:id="rId19"/>
    <p:sldId id="306" r:id="rId20"/>
    <p:sldId id="308" r:id="rId21"/>
    <p:sldId id="313" r:id="rId22"/>
    <p:sldId id="314" r:id="rId23"/>
    <p:sldId id="274" r:id="rId24"/>
    <p:sldId id="278" r:id="rId25"/>
    <p:sldId id="279" r:id="rId26"/>
    <p:sldId id="280" r:id="rId27"/>
    <p:sldId id="281" r:id="rId28"/>
    <p:sldId id="315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99FF66"/>
    <a:srgbClr val="99FF33"/>
    <a:srgbClr val="FFCC66"/>
    <a:srgbClr val="FFFF00"/>
    <a:srgbClr val="660033"/>
    <a:srgbClr val="6600CC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025" autoAdjust="0"/>
    <p:restoredTop sz="77031" autoAdjust="0"/>
  </p:normalViewPr>
  <p:slideViewPr>
    <p:cSldViewPr>
      <p:cViewPr varScale="1">
        <p:scale>
          <a:sx n="74" d="100"/>
          <a:sy n="74" d="100"/>
        </p:scale>
        <p:origin x="88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B2ECF0C-3E86-4081-93B3-141EEA571111}" type="datetimeFigureOut">
              <a:rPr lang="ru-RU"/>
              <a:pPr>
                <a:defRPr/>
              </a:pPr>
              <a:t>03.10.2016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E7D999E-D90E-4F8A-AD30-082EF403AB0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19131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12B250-7483-4B6A-AB20-B69B5FA8FDE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8458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348AC4-7434-4ABA-809E-CE307DB41EC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9833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C6CBB4-9CB8-4722-BE94-FAC2097A804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8720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6CC33F-1E82-458E-81A9-5AEB5421E91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0231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C305DE-A148-481D-BC8A-DFB5F725F08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1886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E1D7D-5260-4CD7-99C6-479D5F9B11C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5424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F64D1-A696-460E-AA5A-CC1689989CC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8822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5C1AFA-4703-44B1-A1EC-0579D82F5FB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0456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8842F6-A792-44F8-B4EA-44C434A696C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7495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C9ABA-5B26-4778-9E8C-4CF0AB1F75C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341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55DB0B-59BD-4550-A4F6-7DE5ADE02E9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8886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46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46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46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1F1C418F-AD3A-4F60-AAAA-3AB3A93F74C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http://vechnaya-osen.narod.ru/pic/6.jpg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88913"/>
            <a:ext cx="7772400" cy="1079500"/>
          </a:xfrm>
        </p:spPr>
        <p:txBody>
          <a:bodyPr/>
          <a:lstStyle/>
          <a:p>
            <a:pPr eaLnBrk="1" hangingPunct="1"/>
            <a:r>
              <a:rPr lang="ru-RU" sz="6000" smtClean="0"/>
              <a:t>О с е н ь</a:t>
            </a:r>
            <a:r>
              <a:rPr lang="ru-RU" sz="4000" smtClean="0"/>
              <a:t> </a:t>
            </a:r>
          </a:p>
        </p:txBody>
      </p:sp>
      <p:pic>
        <p:nvPicPr>
          <p:cNvPr id="2052" name="Picture 4" descr="8"/>
          <p:cNvPicPr>
            <a:picLocks noGrp="1" noChangeAspect="1" noChangeArrowheads="1"/>
          </p:cNvPicPr>
          <p:nvPr>
            <p:ph type="subTitle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95400" y="2205038"/>
            <a:ext cx="7848600" cy="4464050"/>
          </a:xfrm>
          <a:noFill/>
        </p:spPr>
      </p:pic>
      <p:sp>
        <p:nvSpPr>
          <p:cNvPr id="2" name="TextBox 1"/>
          <p:cNvSpPr txBox="1"/>
          <p:nvPr/>
        </p:nvSpPr>
        <p:spPr>
          <a:xfrm>
            <a:off x="5940152" y="332656"/>
            <a:ext cx="27363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Разработала воспитатель </a:t>
            </a:r>
          </a:p>
          <a:p>
            <a:r>
              <a:rPr lang="ru-RU" dirty="0" smtClean="0"/>
              <a:t>МДАНОУ </a:t>
            </a:r>
            <a:r>
              <a:rPr lang="ru-RU" dirty="0"/>
              <a:t>ДС № 11</a:t>
            </a:r>
          </a:p>
          <a:p>
            <a:r>
              <a:rPr lang="ru-RU" dirty="0"/>
              <a:t>Рощупкина Алла Васильевной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92150"/>
            <a:ext cx="8280400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88975"/>
            <a:ext cx="8229600" cy="574675"/>
          </a:xfrm>
        </p:spPr>
        <p:txBody>
          <a:bodyPr/>
          <a:lstStyle/>
          <a:p>
            <a:pPr eaLnBrk="1" hangingPunct="1"/>
            <a:r>
              <a:rPr lang="ru-RU" sz="2800" smtClean="0"/>
              <a:t>Лиса .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00063" y="428625"/>
            <a:ext cx="8229600" cy="60721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000" smtClean="0"/>
              <a:t>    </a:t>
            </a:r>
          </a:p>
          <a:p>
            <a:pPr eaLnBrk="1" hangingPunct="1">
              <a:buFontTx/>
              <a:buNone/>
            </a:pPr>
            <a:endParaRPr lang="ru-RU" sz="2000" smtClean="0"/>
          </a:p>
          <a:p>
            <a:pPr eaLnBrk="1" hangingPunct="1">
              <a:buFontTx/>
              <a:buNone/>
            </a:pPr>
            <a:r>
              <a:rPr lang="ru-RU" sz="2000" smtClean="0"/>
              <a:t>    Лиса к зиме меняет шубку на более тёплую и пушистую. В сказках лиса самая хитрая. Но на самом деле она не хитрее других зверей. У лисы зоркие глаза, острый слух, а главное – удивительное чутье, и никакая хитрость не спасёт лису от волков и охотничьих собак. Чтобы поймать лягушку - хитрости не требуется. Главная её добыча – мыши-полёвки. Она их находит без всяких уловок. Ей в этом помогают уши и нос. Догнать зайца им трудно.  </a:t>
            </a:r>
          </a:p>
        </p:txBody>
      </p:sp>
      <p:pic>
        <p:nvPicPr>
          <p:cNvPr id="17412" name="Picture 4" descr="лис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3" y="4000500"/>
            <a:ext cx="3024187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60350"/>
            <a:ext cx="8207375" cy="583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357563" y="274638"/>
            <a:ext cx="5000625" cy="1143000"/>
          </a:xfrm>
        </p:spPr>
        <p:txBody>
          <a:bodyPr/>
          <a:lstStyle/>
          <a:p>
            <a:pPr eaLnBrk="1" hangingPunct="1"/>
            <a:r>
              <a:rPr lang="ru-RU" sz="2800" smtClean="0"/>
              <a:t>Телеграмма от зайца.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28625" y="2143125"/>
            <a:ext cx="7800975" cy="45005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smtClean="0"/>
              <a:t>    Звери от врагов кто в дуплах спасается, кто прячется под снегом, кто в норах. А я ничего этого делать не умею. Врагов у меня полным-полно. И все-таки я живу, не тужу. Выручают меня нос, чуткие уши, быстрые ноги и неприметная шубка. Глаза у меня не зря «косые»- вижу ими не только вперед и в стороны, но даже немного назад.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smtClean="0"/>
              <a:t>    Уши тоже во все стороны поворачиваются –не надо понапрасну головой вертеть. Осенью я линяю: вместо серой вырастает снежно-белая шерстка. Кормлюсь я по ночам- так безопаснее – веточками деревьев, корой с их стеблей.</a:t>
            </a: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44463"/>
            <a:ext cx="1712912" cy="192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260350"/>
            <a:ext cx="7775575" cy="626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WordArt 4"/>
          <p:cNvSpPr>
            <a:spLocks noChangeArrowheads="1" noChangeShapeType="1" noTextEdit="1"/>
          </p:cNvSpPr>
          <p:nvPr/>
        </p:nvSpPr>
        <p:spPr bwMode="auto">
          <a:xfrm>
            <a:off x="755650" y="908050"/>
            <a:ext cx="7704138" cy="4897438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1153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0099"/>
                  </a:solidFill>
                  <a:round/>
                  <a:headEnd/>
                  <a:tailEnd/>
                </a:ln>
                <a:solidFill>
                  <a:srgbClr val="FF66CC"/>
                </a:solidFill>
                <a:latin typeface="Times New Roman"/>
                <a:cs typeface="Times New Roman"/>
              </a:rPr>
              <a:t>Осень, </a:t>
            </a:r>
          </a:p>
          <a:p>
            <a:pPr algn="ctr"/>
            <a:r>
              <a:rPr lang="ru-RU" sz="3600" kern="10">
                <a:ln w="9525">
                  <a:solidFill>
                    <a:srgbClr val="CC0099"/>
                  </a:solidFill>
                  <a:round/>
                  <a:headEnd/>
                  <a:tailEnd/>
                </a:ln>
                <a:solidFill>
                  <a:srgbClr val="FF66CC"/>
                </a:solidFill>
                <a:latin typeface="Times New Roman"/>
                <a:cs typeface="Times New Roman"/>
              </a:rPr>
              <a:t>глазами </a:t>
            </a:r>
          </a:p>
          <a:p>
            <a:pPr algn="ctr"/>
            <a:r>
              <a:rPr lang="ru-RU" sz="3600" kern="10">
                <a:ln w="9525">
                  <a:solidFill>
                    <a:srgbClr val="CC0099"/>
                  </a:solidFill>
                  <a:round/>
                  <a:headEnd/>
                  <a:tailEnd/>
                </a:ln>
                <a:solidFill>
                  <a:srgbClr val="FF66CC"/>
                </a:solidFill>
                <a:latin typeface="Times New Roman"/>
                <a:cs typeface="Times New Roman"/>
              </a:rPr>
              <a:t>детей.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24000" y="2967038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1857364"/>
            <a:ext cx="7286675" cy="31393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99FF66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charset="0"/>
              </a:rPr>
              <a:t>Художники </a:t>
            </a:r>
          </a:p>
          <a:p>
            <a:pPr algn="ctr">
              <a:defRPr/>
            </a:pPr>
            <a:r>
              <a:rPr lang="ru-RU" sz="6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99FF66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charset="0"/>
              </a:rPr>
              <a:t>об</a:t>
            </a:r>
          </a:p>
          <a:p>
            <a:pPr algn="ctr">
              <a:defRPr/>
            </a:pPr>
            <a:r>
              <a:rPr lang="ru-RU" sz="6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99FF66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charset="0"/>
              </a:rPr>
              <a:t>осени.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285750" y="285750"/>
            <a:ext cx="8572500" cy="1643063"/>
          </a:xfrm>
        </p:spPr>
        <p:txBody>
          <a:bodyPr/>
          <a:lstStyle/>
          <a:p>
            <a:r>
              <a:rPr lang="ru-RU" sz="2400" smtClean="0"/>
              <a:t>      Перед вами фото «Осень», на которой ты видишь, запечатлевший осенний день в городе. Опавшие листья покрыли землю золотым ковром.  Деревья уже обнажены, и последние листочки, облетая, кружатся в воздухе.                                                            </a:t>
            </a:r>
          </a:p>
        </p:txBody>
      </p:sp>
      <p:pic>
        <p:nvPicPr>
          <p:cNvPr id="29699" name="Picture 2" descr="C:\Documents and Settings\Admin\Мои документы\Мои рисунки\Изображение\Изображение 00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57313" y="2500313"/>
            <a:ext cx="6357937" cy="407193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2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8" y="571500"/>
            <a:ext cx="8215312" cy="5786438"/>
          </a:xfrm>
        </p:spPr>
        <p:txBody>
          <a:bodyPr/>
          <a:lstStyle/>
          <a:p>
            <a:pPr algn="just"/>
            <a:r>
              <a:rPr lang="ru-RU" smtClean="0"/>
              <a:t>      </a:t>
            </a:r>
          </a:p>
          <a:p>
            <a:pPr algn="just"/>
            <a:r>
              <a:rPr lang="ru-RU" smtClean="0"/>
              <a:t> Следующие полотна известных мастеров живописи написаны удивительно ярко, трогательно, правдиво. Они у нас вызывают чувства их создателями: восхищение щедрой красотой осени, любовь и глубокую привязанность к родным местам, таким для нас привычным, знакомым и близким.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75"/>
          </a:xfrm>
        </p:spPr>
        <p:txBody>
          <a:bodyPr/>
          <a:lstStyle/>
          <a:p>
            <a:r>
              <a:rPr lang="ru-RU" sz="3600" smtClean="0"/>
              <a:t>И. Левитан «Золотая осень»</a:t>
            </a:r>
          </a:p>
        </p:txBody>
      </p:sp>
      <p:pic>
        <p:nvPicPr>
          <p:cNvPr id="31747" name="Picture 4" descr="C:\Documents and Settings\Admin\Мои документы\Мои рисунки\Изображение\Изображение 00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4375" y="1500188"/>
            <a:ext cx="7500938" cy="44291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  <p:sp>
        <p:nvSpPr>
          <p:cNvPr id="51205" name="WordArt 5"/>
          <p:cNvSpPr>
            <a:spLocks noChangeArrowheads="1" noChangeShapeType="1" noTextEdit="1"/>
          </p:cNvSpPr>
          <p:nvPr/>
        </p:nvSpPr>
        <p:spPr bwMode="auto">
          <a:xfrm>
            <a:off x="971550" y="1196975"/>
            <a:ext cx="7561263" cy="453707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7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Осенний </a:t>
            </a:r>
          </a:p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период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125 0  L 0.188 0.14517  L 0.125 0.289  L 0 0.289  L -0.063 0.14517  L 0 0  Z" pathEditMode="relative" ptsTypes="">
                                      <p:cBhvr>
                                        <p:cTn id="6" dur="2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/>
          <a:lstStyle/>
          <a:p>
            <a:r>
              <a:rPr lang="ru-RU" sz="2800" smtClean="0"/>
              <a:t>И.Левитан «Золотая осень. Слободка»</a:t>
            </a:r>
          </a:p>
        </p:txBody>
      </p:sp>
      <p:pic>
        <p:nvPicPr>
          <p:cNvPr id="32771" name="Picture 2" descr="C:\Documents and Settings\Admin\Мои документы\Мои рисунки\Изображение\Изображение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2938" y="1285875"/>
            <a:ext cx="8001000" cy="51435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/>
              <a:t>И Шишкин «Осень»</a:t>
            </a:r>
          </a:p>
        </p:txBody>
      </p:sp>
      <p:pic>
        <p:nvPicPr>
          <p:cNvPr id="33795" name="Picture 2" descr="C:\Documents and Settings\Admin\Мои документы\Мои рисунки\Изображение\Изображение 00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57250" y="1643063"/>
            <a:ext cx="7358063" cy="49291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smtClean="0"/>
              <a:t>И.Грабарь «Рябинка»</a:t>
            </a:r>
          </a:p>
        </p:txBody>
      </p:sp>
      <p:pic>
        <p:nvPicPr>
          <p:cNvPr id="34819" name="Picture 2" descr="C:\Documents and Settings\Admin\Мои документы\Мои рисунки\Изображение\Изображение 00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14438" y="1714500"/>
            <a:ext cx="6786562" cy="48831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WordArt 4"/>
          <p:cNvSpPr>
            <a:spLocks noChangeArrowheads="1" noChangeShapeType="1" noTextEdit="1"/>
          </p:cNvSpPr>
          <p:nvPr/>
        </p:nvSpPr>
        <p:spPr bwMode="auto">
          <a:xfrm>
            <a:off x="900113" y="1196975"/>
            <a:ext cx="7488237" cy="475297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6600CC"/>
                </a:solidFill>
                <a:latin typeface="Impact"/>
              </a:rPr>
              <a:t>Стихи </a:t>
            </a:r>
          </a:p>
          <a:p>
            <a:pPr algn="ctr"/>
            <a:r>
              <a:rPr lang="ru-RU" sz="3600" kern="1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6600CC"/>
                </a:solidFill>
                <a:latin typeface="Impact"/>
              </a:rPr>
              <a:t>об </a:t>
            </a:r>
          </a:p>
          <a:p>
            <a:pPr algn="ctr"/>
            <a:r>
              <a:rPr lang="ru-RU" sz="3600" kern="1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6600CC"/>
                </a:solidFill>
                <a:latin typeface="Impact"/>
              </a:rPr>
              <a:t>осени.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476250"/>
            <a:ext cx="8424862" cy="6048375"/>
          </a:xfrm>
        </p:spPr>
        <p:txBody>
          <a:bodyPr/>
          <a:lstStyle/>
          <a:p>
            <a:pPr lvl="3" eaLnBrk="1" hangingPunct="1">
              <a:buFontTx/>
              <a:buNone/>
            </a:pPr>
            <a:r>
              <a:rPr lang="ru-RU" smtClean="0"/>
              <a:t>                               </a:t>
            </a:r>
          </a:p>
          <a:p>
            <a:pPr lvl="3" eaLnBrk="1" hangingPunct="1">
              <a:buFontTx/>
              <a:buNone/>
            </a:pPr>
            <a:endParaRPr lang="ru-RU" smtClean="0"/>
          </a:p>
          <a:p>
            <a:pPr lvl="3" eaLnBrk="1" hangingPunct="1">
              <a:buFontTx/>
              <a:buNone/>
            </a:pPr>
            <a:r>
              <a:rPr lang="ru-RU" smtClean="0"/>
              <a:t>                               </a:t>
            </a:r>
          </a:p>
          <a:p>
            <a:pPr lvl="3" eaLnBrk="1" hangingPunct="1">
              <a:buFontTx/>
              <a:buNone/>
            </a:pPr>
            <a:endParaRPr lang="ru-RU" smtClean="0"/>
          </a:p>
          <a:p>
            <a:pPr lvl="3" eaLnBrk="1" hangingPunct="1">
              <a:buFontTx/>
              <a:buNone/>
            </a:pPr>
            <a:r>
              <a:rPr lang="ru-RU" smtClean="0"/>
              <a:t>                               Есть в осени первоначальной</a:t>
            </a:r>
            <a:br>
              <a:rPr lang="ru-RU" smtClean="0"/>
            </a:br>
            <a:r>
              <a:rPr lang="ru-RU" smtClean="0"/>
              <a:t>                            Короткая, но дивная пора —</a:t>
            </a:r>
            <a:br>
              <a:rPr lang="ru-RU" smtClean="0"/>
            </a:br>
            <a:r>
              <a:rPr lang="ru-RU" smtClean="0"/>
              <a:t>                            Весь день стоит как бы хрустальный,</a:t>
            </a:r>
            <a:br>
              <a:rPr lang="ru-RU" smtClean="0"/>
            </a:br>
            <a:r>
              <a:rPr lang="ru-RU" smtClean="0"/>
              <a:t>                            И лучезарны вечера...</a:t>
            </a:r>
            <a:br>
              <a:rPr lang="ru-RU" smtClean="0"/>
            </a:br>
            <a:r>
              <a:rPr lang="ru-RU" smtClean="0"/>
              <a:t>                            Пустеет воздух, птиц не слышно боле,</a:t>
            </a:r>
            <a:br>
              <a:rPr lang="ru-RU" smtClean="0"/>
            </a:br>
            <a:r>
              <a:rPr lang="ru-RU" smtClean="0"/>
              <a:t>                            Но далеко еще до первых зимних бурь</a:t>
            </a:r>
            <a:br>
              <a:rPr lang="ru-RU" smtClean="0"/>
            </a:br>
            <a:r>
              <a:rPr lang="ru-RU" smtClean="0"/>
              <a:t>                            И льется чистая и теплая лазурь</a:t>
            </a:r>
            <a:br>
              <a:rPr lang="ru-RU" smtClean="0"/>
            </a:br>
            <a:r>
              <a:rPr lang="ru-RU" smtClean="0"/>
              <a:t>                            На отдыхающее поле...</a:t>
            </a:r>
            <a:br>
              <a:rPr lang="ru-RU" smtClean="0"/>
            </a:br>
            <a:r>
              <a:rPr lang="ru-RU" smtClean="0"/>
              <a:t>                                                                   (Ф. Тютчев) 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45060" name="Picture 4" descr="::посмотреть поближе: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875"/>
            <a:ext cx="3851275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28775"/>
            <a:ext cx="5292725" cy="4530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1600" smtClean="0"/>
          </a:p>
          <a:p>
            <a:pPr eaLnBrk="1" hangingPunct="1">
              <a:lnSpc>
                <a:spcPct val="80000"/>
              </a:lnSpc>
            </a:pPr>
            <a:endParaRPr lang="ru-RU" sz="16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Уж небо осенью дышало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Уж реже солнышко блистало,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Короче становился день,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Лесов таинственная сень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С печальным шумом обнажалась.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Ложился на поля туман,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Гусей крикливых караван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Тянулся к югу: приближалась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Довольно скучная пора;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Стоял ноябрь уж у двора.</a:t>
            </a:r>
            <a:br>
              <a:rPr lang="ru-RU" sz="2400" smtClean="0"/>
            </a:br>
            <a:endParaRPr lang="ru-RU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(А. С. Пушкин) </a:t>
            </a:r>
            <a:br>
              <a:rPr lang="ru-RU" sz="2400" smtClean="0"/>
            </a:br>
            <a:r>
              <a:rPr lang="ru-RU" sz="2400" smtClean="0"/>
              <a:t/>
            </a:r>
            <a:br>
              <a:rPr lang="ru-RU" sz="2400" smtClean="0"/>
            </a:br>
            <a:r>
              <a:rPr lang="ru-RU" sz="1600" smtClean="0"/>
              <a:t/>
            </a:r>
            <a:br>
              <a:rPr lang="ru-RU" sz="1600" smtClean="0"/>
            </a:br>
            <a:endParaRPr lang="ru-RU" sz="1600" smtClean="0"/>
          </a:p>
        </p:txBody>
      </p:sp>
      <p:sp>
        <p:nvSpPr>
          <p:cNvPr id="33795" name="Rectangle 5"/>
          <p:cNvSpPr>
            <a:spLocks noChangeArrowheads="1"/>
          </p:cNvSpPr>
          <p:nvPr/>
        </p:nvSpPr>
        <p:spPr bwMode="auto">
          <a:xfrm>
            <a:off x="0" y="0"/>
            <a:ext cx="2698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1200">
                <a:cs typeface="Times New Roman" pitchFamily="18" charset="0"/>
              </a:rPr>
              <a:t>  </a:t>
            </a:r>
            <a:endParaRPr lang="ru-RU"/>
          </a:p>
        </p:txBody>
      </p:sp>
      <p:pic>
        <p:nvPicPr>
          <p:cNvPr id="47108" name="Picture 4" descr="::посмотреть поближе::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333375"/>
            <a:ext cx="3851275" cy="652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47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47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471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471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471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471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471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471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4710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4710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4710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4710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476250"/>
            <a:ext cx="3457575" cy="59055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1400" smtClean="0"/>
          </a:p>
          <a:p>
            <a:pPr eaLnBrk="1" hangingPunct="1">
              <a:lnSpc>
                <a:spcPct val="80000"/>
              </a:lnSpc>
            </a:pPr>
            <a:endParaRPr lang="ru-RU" sz="1400" smtClean="0"/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ru-RU" sz="1200" smtClean="0"/>
              <a:t>   </a:t>
            </a:r>
            <a:r>
              <a:rPr lang="ru-RU" sz="1800" smtClean="0"/>
              <a:t>ПЕРЕД ДОЖДЕМ</a:t>
            </a:r>
            <a:br>
              <a:rPr lang="ru-RU" sz="1800" smtClean="0"/>
            </a:br>
            <a:endParaRPr lang="ru-RU" sz="1800" smtClean="0"/>
          </a:p>
          <a:p>
            <a:pPr eaLnBrk="1" hangingPunct="1">
              <a:lnSpc>
                <a:spcPct val="80000"/>
              </a:lnSpc>
            </a:pPr>
            <a:r>
              <a:rPr lang="ru-RU" sz="1600" smtClean="0"/>
              <a:t>Заунывный ветер гонит</a:t>
            </a:r>
            <a:br>
              <a:rPr lang="ru-RU" sz="1600" smtClean="0"/>
            </a:br>
            <a:r>
              <a:rPr lang="ru-RU" sz="1600" smtClean="0"/>
              <a:t>Стаю туч на край небес.</a:t>
            </a:r>
            <a:br>
              <a:rPr lang="ru-RU" sz="1600" smtClean="0"/>
            </a:br>
            <a:r>
              <a:rPr lang="ru-RU" sz="1600" smtClean="0"/>
              <a:t>Ель надломленная стонет,</a:t>
            </a:r>
            <a:br>
              <a:rPr lang="ru-RU" sz="1600" smtClean="0"/>
            </a:br>
            <a:r>
              <a:rPr lang="ru-RU" sz="1600" smtClean="0"/>
              <a:t>Глухо шепчет темный лес.</a:t>
            </a:r>
            <a:br>
              <a:rPr lang="ru-RU" sz="1600" smtClean="0"/>
            </a:br>
            <a:r>
              <a:rPr lang="ru-RU" sz="1600" smtClean="0"/>
              <a:t>На ручей, рябой и пестрый,</a:t>
            </a:r>
            <a:br>
              <a:rPr lang="ru-RU" sz="1600" smtClean="0"/>
            </a:br>
            <a:r>
              <a:rPr lang="ru-RU" sz="1600" smtClean="0"/>
              <a:t>За листком летит листок,</a:t>
            </a:r>
            <a:br>
              <a:rPr lang="ru-RU" sz="1600" smtClean="0"/>
            </a:br>
            <a:r>
              <a:rPr lang="ru-RU" sz="1600" smtClean="0"/>
              <a:t>И струей, сухой и острой;</a:t>
            </a:r>
            <a:br>
              <a:rPr lang="ru-RU" sz="1600" smtClean="0"/>
            </a:br>
            <a:r>
              <a:rPr lang="ru-RU" sz="1600" smtClean="0"/>
              <a:t>Набегает холодок.</a:t>
            </a:r>
            <a:br>
              <a:rPr lang="ru-RU" sz="1600" smtClean="0"/>
            </a:br>
            <a:r>
              <a:rPr lang="ru-RU" sz="1600" smtClean="0"/>
              <a:t>Полумрак на все ложится,</a:t>
            </a:r>
            <a:br>
              <a:rPr lang="ru-RU" sz="1600" smtClean="0"/>
            </a:br>
            <a:r>
              <a:rPr lang="ru-RU" sz="1600" smtClean="0"/>
              <a:t>Налетев со всех сторон,</a:t>
            </a:r>
            <a:br>
              <a:rPr lang="ru-RU" sz="1600" smtClean="0"/>
            </a:br>
            <a:r>
              <a:rPr lang="ru-RU" sz="1600" smtClean="0"/>
              <a:t>С криком в воздухе кружится</a:t>
            </a:r>
            <a:br>
              <a:rPr lang="ru-RU" sz="1600" smtClean="0"/>
            </a:br>
            <a:r>
              <a:rPr lang="ru-RU" sz="1600" smtClean="0"/>
              <a:t>Стая галок и ворон...</a:t>
            </a:r>
            <a:br>
              <a:rPr lang="ru-RU" sz="1600" smtClean="0"/>
            </a:br>
            <a:endParaRPr lang="ru-RU" sz="1600" smtClean="0"/>
          </a:p>
          <a:p>
            <a:pPr eaLnBrk="1" hangingPunct="1">
              <a:lnSpc>
                <a:spcPct val="80000"/>
              </a:lnSpc>
            </a:pPr>
            <a:endParaRPr lang="ru-RU" sz="1800" smtClean="0"/>
          </a:p>
          <a:p>
            <a:pPr eaLnBrk="1" hangingPunct="1">
              <a:lnSpc>
                <a:spcPct val="80000"/>
              </a:lnSpc>
            </a:pPr>
            <a:endParaRPr lang="ru-RU" sz="1800" smtClean="0"/>
          </a:p>
          <a:p>
            <a:pPr eaLnBrk="1" hangingPunct="1">
              <a:lnSpc>
                <a:spcPct val="80000"/>
              </a:lnSpc>
            </a:pPr>
            <a:endParaRPr lang="ru-RU" sz="1800" smtClean="0"/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(Н. Некрасов) </a:t>
            </a:r>
            <a:br>
              <a:rPr lang="ru-RU" sz="1800" smtClean="0"/>
            </a:br>
            <a:r>
              <a:rPr lang="ru-RU" sz="1800" smtClean="0"/>
              <a:t/>
            </a:r>
            <a:br>
              <a:rPr lang="ru-RU" sz="1800" smtClean="0"/>
            </a:br>
            <a:r>
              <a:rPr lang="ru-RU" sz="1600" smtClean="0"/>
              <a:t/>
            </a:r>
            <a:br>
              <a:rPr lang="ru-RU" sz="1600" smtClean="0"/>
            </a:br>
            <a:endParaRPr lang="ru-RU" sz="1600" smtClean="0"/>
          </a:p>
        </p:txBody>
      </p:sp>
      <p:pic>
        <p:nvPicPr>
          <p:cNvPr id="48132" name="Picture 4" descr="::посмотреть поближе: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981075"/>
            <a:ext cx="5148262" cy="554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2" dur="2000"/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4979988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2400" smtClean="0"/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Нивы сжаты, рощи голы,</a:t>
            </a:r>
            <a:br>
              <a:rPr lang="ru-RU" sz="2400" smtClean="0"/>
            </a:br>
            <a:r>
              <a:rPr lang="ru-RU" sz="2400" smtClean="0"/>
              <a:t>От воды туман и сырость.</a:t>
            </a:r>
            <a:br>
              <a:rPr lang="ru-RU" sz="2400" smtClean="0"/>
            </a:br>
            <a:r>
              <a:rPr lang="ru-RU" sz="2400" smtClean="0"/>
              <a:t>Колесом за сини горы</a:t>
            </a:r>
            <a:br>
              <a:rPr lang="ru-RU" sz="2400" smtClean="0"/>
            </a:br>
            <a:r>
              <a:rPr lang="ru-RU" sz="2400" smtClean="0"/>
              <a:t>Солнце тихое скатилось.</a:t>
            </a:r>
            <a:br>
              <a:rPr lang="ru-RU" sz="2400" smtClean="0"/>
            </a:br>
            <a:r>
              <a:rPr lang="ru-RU" sz="2400" smtClean="0"/>
              <a:t>Дремлет взрытая дорога.</a:t>
            </a:r>
            <a:br>
              <a:rPr lang="ru-RU" sz="2400" smtClean="0"/>
            </a:br>
            <a:r>
              <a:rPr lang="ru-RU" sz="2400" smtClean="0"/>
              <a:t>Ей сегодня примечталось,</a:t>
            </a:r>
            <a:br>
              <a:rPr lang="ru-RU" sz="2400" smtClean="0"/>
            </a:br>
            <a:r>
              <a:rPr lang="ru-RU" sz="2400" smtClean="0"/>
              <a:t>Что совсем-совсем немного</a:t>
            </a:r>
            <a:br>
              <a:rPr lang="ru-RU" sz="2400" smtClean="0"/>
            </a:br>
            <a:r>
              <a:rPr lang="ru-RU" sz="2400" smtClean="0"/>
              <a:t>Ждать зимы седой осталось...</a:t>
            </a:r>
            <a:br>
              <a:rPr lang="ru-RU" sz="2400" smtClean="0"/>
            </a:br>
            <a:r>
              <a:rPr lang="ru-RU" sz="2400" smtClean="0"/>
              <a:t>(С. Есенин) </a:t>
            </a:r>
            <a:br>
              <a:rPr lang="ru-RU" sz="2400" smtClean="0"/>
            </a:br>
            <a:r>
              <a:rPr lang="ru-RU" sz="2400" smtClean="0"/>
              <a:t/>
            </a:r>
            <a:br>
              <a:rPr lang="ru-RU" sz="2400" smtClean="0"/>
            </a:br>
            <a:endParaRPr lang="ru-RU" sz="2400" smtClean="0"/>
          </a:p>
        </p:txBody>
      </p:sp>
      <p:pic>
        <p:nvPicPr>
          <p:cNvPr id="49157" name="Picture 5" descr="::посмотреть поближе: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1557338"/>
            <a:ext cx="3384550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88708"/>
            <a:ext cx="8229600" cy="1511288"/>
          </a:xfrm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3333FF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Спасибо за внимание </a:t>
            </a:r>
            <a:b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3333FF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endParaRPr lang="ru-RU" dirty="0">
              <a:solidFill>
                <a:srgbClr val="3333FF"/>
              </a:solidFill>
            </a:endParaRPr>
          </a:p>
        </p:txBody>
      </p:sp>
      <p:pic>
        <p:nvPicPr>
          <p:cNvPr id="47107" name="Picture 2" descr="C:\Documents and Settings\Admin\Мои документы\Мои рисунки\Изображение 00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8688" y="1600200"/>
            <a:ext cx="7000875" cy="49720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333375"/>
            <a:ext cx="7761287" cy="61912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800" smtClean="0"/>
              <a:t>Раннюю осень называют «золотой» - золотыми становятся травы, листья на деревьях и кустарниках. В чистом голубом небе золотятся верхушки берез, лип и осин. Воздух прохладный, прозрачный и в нем летают серебряные нити паутины. Стоят погожие солнечные деньки короткого «Бабьего лета». Но солнце уже поднимается высоко, дни становятся короче, а ночи длиннее. Моросят мелкие холодные дожди, по утрам стелются туманы. Порывы ветра срывают с деревьев желтые , багряные и лиловые листья, которые устилают землю пестрым ковром. Начинается пора листопада. Деревья постепенно теряют свой пышный яркий убор, ветви их обнажаются. 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   В середине осени солнце выглядывает редко, дни становятся пасмурными, часто идут холодные затяжные дожди. По ночам бывают заморозки.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   Позднюю осень называют «серебряной». Лужи затягивает тонкий ледок, летят на мерзлую землю серебряные звездочки – снежинки, звенят на ветру обледенелые ветки деревьев, серебрятся на солнце опавшие, покрытые инеем листья.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   Исчезают насекомые, улетают на юг перелетные птицы.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   Звери готовятся к зиме, делают запасы, строят и утепляют гнезда и норы, меняют летние шубки на зимние – более пушистые и светлые, чтобы стать незаметными на белом снегу.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   Осенью у людей много работы: надо собрать урожай овощей и фруктов, приготовить к весне пашни, посеять озимые.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   Надо позаботиться и о тех пернатых, которые остаются зимовать в наших краях, собрать для них семена и плоды, приготовить для кормушки.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         Приметы осени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1773238"/>
            <a:ext cx="7905750" cy="4679950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</a:pPr>
            <a:r>
              <a:rPr lang="ru-RU" sz="2300" smtClean="0"/>
              <a:t>В лесу много рябины - осень будет дождливая, мало - сухая. </a:t>
            </a:r>
          </a:p>
          <a:p>
            <a:pPr marL="533400" indent="-533400" eaLnBrk="1" hangingPunct="1">
              <a:lnSpc>
                <a:spcPct val="90000"/>
              </a:lnSpc>
            </a:pPr>
            <a:r>
              <a:rPr lang="ru-RU" sz="2300" smtClean="0"/>
              <a:t>Если журавли летят высоко, не спеша и "разговаривают", будет стоять хорошая осень. </a:t>
            </a:r>
          </a:p>
          <a:p>
            <a:pPr marL="533400" indent="-533400" eaLnBrk="1" hangingPunct="1">
              <a:lnSpc>
                <a:spcPct val="90000"/>
              </a:lnSpc>
            </a:pPr>
            <a:r>
              <a:rPr lang="ru-RU" sz="2300" smtClean="0"/>
              <a:t>Гром в сентябре предвещает теплую осень. </a:t>
            </a:r>
          </a:p>
          <a:p>
            <a:pPr marL="533400" indent="-533400" eaLnBrk="1" hangingPunct="1">
              <a:lnSpc>
                <a:spcPct val="90000"/>
              </a:lnSpc>
            </a:pPr>
            <a:r>
              <a:rPr lang="ru-RU" sz="2300" smtClean="0"/>
              <a:t>Пока лист с вишен не опал, сколько б снегу ни выпало, оттепель его сгонит.</a:t>
            </a:r>
          </a:p>
          <a:p>
            <a:pPr marL="533400" indent="-533400" eaLnBrk="1" hangingPunct="1">
              <a:lnSpc>
                <a:spcPct val="90000"/>
              </a:lnSpc>
            </a:pPr>
            <a:r>
              <a:rPr lang="ru-RU" sz="2300" smtClean="0"/>
              <a:t> Облака редкие - будет ясно и холодно.</a:t>
            </a:r>
          </a:p>
          <a:p>
            <a:pPr marL="533400" indent="-533400" eaLnBrk="1" hangingPunct="1">
              <a:lnSpc>
                <a:spcPct val="90000"/>
              </a:lnSpc>
            </a:pPr>
            <a:r>
              <a:rPr lang="ru-RU" sz="2300" smtClean="0"/>
              <a:t> Если орехов много, а грибов нет - зима будет снежная и суровая.</a:t>
            </a:r>
          </a:p>
          <a:p>
            <a:pPr marL="533400" indent="-533400" eaLnBrk="1" hangingPunct="1">
              <a:lnSpc>
                <a:spcPct val="90000"/>
              </a:lnSpc>
            </a:pPr>
            <a:r>
              <a:rPr lang="ru-RU" sz="2300" smtClean="0"/>
              <a:t> Если осенью березы желтеют с верхушки, следующая весна будет ранняя, а если снизу, то поздняя.</a:t>
            </a:r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1800225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О к т я б р ь-г р я з н и к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55650" y="1600200"/>
            <a:ext cx="747395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800" smtClean="0"/>
              <a:t>В октябре до обеда осень, а пополудни зимушка-зима. 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Если в октябре лист с березы и дуба опадает нечисто - жди суровой зимы. 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Луна покраснела - жди ветра-пострела. 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Осенний иней - к сухой, солнечной погоде. 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Если орехов много, а грибов мало - зима будет суровой.</a:t>
            </a:r>
            <a:br>
              <a:rPr lang="ru-RU" sz="2800" smtClean="0"/>
            </a:b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/>
              <a:t>						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4868863"/>
            <a:ext cx="2232025" cy="177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Н о я б р ь - л и с т о г н о й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76375" y="1600200"/>
            <a:ext cx="6753225" cy="4525963"/>
          </a:xfrm>
        </p:spPr>
        <p:txBody>
          <a:bodyPr/>
          <a:lstStyle/>
          <a:p>
            <a:pPr eaLnBrk="1" hangingPunct="1"/>
            <a:r>
              <a:rPr lang="ru-RU" sz="2800" smtClean="0"/>
              <a:t>Ноябрь - сентябрев внук, октябрев сын, зиме родной батюшка. </a:t>
            </a:r>
          </a:p>
          <a:p>
            <a:pPr eaLnBrk="1" hangingPunct="1"/>
            <a:endParaRPr lang="ru-RU" sz="2800" smtClean="0"/>
          </a:p>
          <a:p>
            <a:pPr eaLnBrk="1" hangingPunct="1"/>
            <a:r>
              <a:rPr lang="ru-RU" sz="2800" smtClean="0"/>
              <a:t>Ноябрь полузимник: мужик с телегою прощается, в сани забирается. </a:t>
            </a:r>
          </a:p>
          <a:p>
            <a:pPr eaLnBrk="1" hangingPunct="1"/>
            <a:endParaRPr lang="ru-RU" sz="2800" smtClean="0"/>
          </a:p>
          <a:p>
            <a:pPr eaLnBrk="1" hangingPunct="1"/>
            <a:r>
              <a:rPr lang="ru-RU" sz="2800" smtClean="0"/>
              <a:t>Ноябрьские ночи до снега темны.</a:t>
            </a:r>
            <a:br>
              <a:rPr lang="ru-RU" sz="2800" smtClean="0"/>
            </a:br>
            <a:r>
              <a:rPr lang="ru-RU" sz="2800" smtClean="0"/>
              <a:t/>
            </a:r>
            <a:br>
              <a:rPr lang="ru-RU" sz="2800" smtClean="0"/>
            </a:br>
            <a:endParaRPr 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autoRev="1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1000" autoRev="1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0" autoRev="1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1500" autoRev="1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4" dur="1500" autoRev="1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1500" autoRev="1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500" autoRev="1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1500" autoRev="1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1" dur="1500" autoRev="1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2" dur="1500" autoRev="1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1500" autoRev="1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WordArt 4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1331913" y="549275"/>
            <a:ext cx="6408737" cy="424815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жизнь </a:t>
            </a:r>
          </a:p>
          <a:p>
            <a:pPr algn="ctr"/>
            <a:r>
              <a:rPr lang="ru-RU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животных </a:t>
            </a:r>
          </a:p>
          <a:p>
            <a:pPr algn="ctr"/>
            <a:r>
              <a:rPr lang="ru-RU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осенью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2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765175"/>
            <a:ext cx="8207375" cy="532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85750" y="260350"/>
            <a:ext cx="7943850" cy="58705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				Медведь.</a:t>
            </a:r>
          </a:p>
          <a:p>
            <a:pPr eaLnBrk="1" hangingPunct="1">
              <a:buFontTx/>
              <a:buNone/>
            </a:pPr>
            <a:r>
              <a:rPr lang="ru-RU" sz="2000" smtClean="0"/>
              <a:t>     У медведей осенью забот немало. Во-первых, линяют. Во- вторых заботятся о надежном убежище, где можно спокойно проспать до весны. Но чтобы спать спокойно , нужно накопить запас жира, а это делается летом и в начале осени, ведь в это время для медведей много еды: созрели ягоды и другие плоды, стали сладкими и сочными корни растений, всюду много насекомых, с большим удовольствием лакомятся медком диких пчёл и ос. Накопив жирку, и спать можно ложиться в берлогу. Жир – это запас пищи на всю зиму. Живут медведи до 50 лет.</a:t>
            </a:r>
          </a:p>
        </p:txBody>
      </p:sp>
      <p:pic>
        <p:nvPicPr>
          <p:cNvPr id="15363" name="Picture 3" descr="C:\Documents and Settings\Admin\Мои документы\Мои рисунки\Изображени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714750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build="p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1154</TotalTime>
  <Words>882</Words>
  <Application>Microsoft Office PowerPoint</Application>
  <PresentationFormat>Экран (4:3)</PresentationFormat>
  <Paragraphs>91</Paragraphs>
  <Slides>28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3" baseType="lpstr">
      <vt:lpstr>Arial</vt:lpstr>
      <vt:lpstr>Calibri</vt:lpstr>
      <vt:lpstr>Impact</vt:lpstr>
      <vt:lpstr>Times New Roman</vt:lpstr>
      <vt:lpstr>Оформление по умолчанию</vt:lpstr>
      <vt:lpstr>О с е н ь </vt:lpstr>
      <vt:lpstr>Презентация PowerPoint</vt:lpstr>
      <vt:lpstr>Презентация PowerPoint</vt:lpstr>
      <vt:lpstr>         Приметы осени </vt:lpstr>
      <vt:lpstr>О к т я б р ь-г р я з н и к</vt:lpstr>
      <vt:lpstr>Н о я б р ь - л и с т о г н о й</vt:lpstr>
      <vt:lpstr>Презентация PowerPoint</vt:lpstr>
      <vt:lpstr>Презентация PowerPoint</vt:lpstr>
      <vt:lpstr>Презентация PowerPoint</vt:lpstr>
      <vt:lpstr>Презентация PowerPoint</vt:lpstr>
      <vt:lpstr>Лиса .</vt:lpstr>
      <vt:lpstr>Презентация PowerPoint</vt:lpstr>
      <vt:lpstr>Телеграмма от зайца.</vt:lpstr>
      <vt:lpstr>Презентация PowerPoint</vt:lpstr>
      <vt:lpstr>Презентация PowerPoint</vt:lpstr>
      <vt:lpstr>Презентация PowerPoint</vt:lpstr>
      <vt:lpstr>      Перед вами фото «Осень», на которой ты видишь, запечатлевший осенний день в городе. Опавшие листья покрыли землю золотым ковром.  Деревья уже обнажены, и последние листочки, облетая, кружатся в воздухе.                                                            </vt:lpstr>
      <vt:lpstr>Презентация PowerPoint</vt:lpstr>
      <vt:lpstr>И. Левитан «Золотая осень»</vt:lpstr>
      <vt:lpstr>И.Левитан «Золотая осень. Слободка»</vt:lpstr>
      <vt:lpstr>И Шишкин «Осень»</vt:lpstr>
      <vt:lpstr>И.Грабарь «Рябинка»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с е н ь</dc:title>
  <dc:creator>Пользователь</dc:creator>
  <cp:lastModifiedBy>Алла</cp:lastModifiedBy>
  <cp:revision>66</cp:revision>
  <dcterms:created xsi:type="dcterms:W3CDTF">2008-09-18T13:51:27Z</dcterms:created>
  <dcterms:modified xsi:type="dcterms:W3CDTF">2016-10-03T18:40:18Z</dcterms:modified>
</cp:coreProperties>
</file>