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2" r:id="rId11"/>
    <p:sldId id="281" r:id="rId12"/>
    <p:sldId id="283" r:id="rId13"/>
    <p:sldId id="284" r:id="rId14"/>
    <p:sldId id="285" r:id="rId15"/>
    <p:sldId id="269" r:id="rId16"/>
    <p:sldId id="286" r:id="rId17"/>
    <p:sldId id="287" r:id="rId18"/>
    <p:sldId id="259" r:id="rId19"/>
    <p:sldId id="260" r:id="rId20"/>
    <p:sldId id="270" r:id="rId21"/>
    <p:sldId id="273" r:id="rId22"/>
    <p:sldId id="288" r:id="rId23"/>
    <p:sldId id="289" r:id="rId24"/>
    <p:sldId id="290" r:id="rId25"/>
    <p:sldId id="272" r:id="rId26"/>
    <p:sldId id="262" r:id="rId27"/>
    <p:sldId id="291" r:id="rId28"/>
    <p:sldId id="261" r:id="rId29"/>
    <p:sldId id="263" r:id="rId30"/>
    <p:sldId id="267" r:id="rId3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913B"/>
    <a:srgbClr val="700000"/>
    <a:srgbClr val="5AB5B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6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B5F8DD-17DA-44F9-B8CC-D91DBB432E03}" type="doc">
      <dgm:prSet loTypeId="urn:microsoft.com/office/officeart/2009/layout/CircleArrowProcess" loCatId="cycle" qsTypeId="urn:microsoft.com/office/officeart/2005/8/quickstyle/simple1#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125B9EF-BD3B-4189-83C3-C210CC388D3E}">
      <dgm:prSet phldrT="[Текст]"/>
      <dgm:spPr/>
      <dgm:t>
        <a:bodyPr/>
        <a:lstStyle/>
        <a:p>
          <a:r>
            <a:rPr lang="ru-RU" dirty="0" smtClean="0"/>
            <a:t>Воображение </a:t>
          </a:r>
          <a:endParaRPr lang="ru-RU" dirty="0"/>
        </a:p>
      </dgm:t>
    </dgm:pt>
    <dgm:pt modelId="{F2E02FE7-4510-44E6-AB07-68C866D7CD62}" type="parTrans" cxnId="{EA99AE2C-2D94-468B-A079-60FC8F94D501}">
      <dgm:prSet/>
      <dgm:spPr/>
      <dgm:t>
        <a:bodyPr/>
        <a:lstStyle/>
        <a:p>
          <a:endParaRPr lang="ru-RU"/>
        </a:p>
      </dgm:t>
    </dgm:pt>
    <dgm:pt modelId="{1883D2DE-DDAB-4E5C-B77A-F9FC26144A98}" type="sibTrans" cxnId="{EA99AE2C-2D94-468B-A079-60FC8F94D501}">
      <dgm:prSet/>
      <dgm:spPr/>
      <dgm:t>
        <a:bodyPr/>
        <a:lstStyle/>
        <a:p>
          <a:endParaRPr lang="ru-RU"/>
        </a:p>
      </dgm:t>
    </dgm:pt>
    <dgm:pt modelId="{EBC4C1DB-809A-408A-B62F-786B97D56157}">
      <dgm:prSet phldrT="[Текст]"/>
      <dgm:spPr/>
      <dgm:t>
        <a:bodyPr/>
        <a:lstStyle/>
        <a:p>
          <a:r>
            <a:rPr lang="ru-RU" dirty="0" smtClean="0"/>
            <a:t>Произвольность </a:t>
          </a:r>
          <a:endParaRPr lang="ru-RU" dirty="0"/>
        </a:p>
      </dgm:t>
    </dgm:pt>
    <dgm:pt modelId="{C7470FFF-017F-44BE-A8A9-062B1D3C426E}" type="parTrans" cxnId="{8ADE2BE4-229E-4711-B627-E0529CF2C4B3}">
      <dgm:prSet/>
      <dgm:spPr/>
      <dgm:t>
        <a:bodyPr/>
        <a:lstStyle/>
        <a:p>
          <a:endParaRPr lang="ru-RU"/>
        </a:p>
      </dgm:t>
    </dgm:pt>
    <dgm:pt modelId="{F4DC7A6B-A6BF-4FFB-A2FD-9CF2ECA34B68}" type="sibTrans" cxnId="{8ADE2BE4-229E-4711-B627-E0529CF2C4B3}">
      <dgm:prSet/>
      <dgm:spPr/>
      <dgm:t>
        <a:bodyPr/>
        <a:lstStyle/>
        <a:p>
          <a:endParaRPr lang="ru-RU"/>
        </a:p>
      </dgm:t>
    </dgm:pt>
    <dgm:pt modelId="{7910BB7E-7BF0-45E0-A74A-06AB26DAFAD6}">
      <dgm:prSet phldrT="[Текст]"/>
      <dgm:spPr/>
      <dgm:t>
        <a:bodyPr/>
        <a:lstStyle/>
        <a:p>
          <a:r>
            <a:rPr lang="ru-RU" dirty="0" smtClean="0"/>
            <a:t>Потребность активно действовать</a:t>
          </a:r>
          <a:endParaRPr lang="ru-RU" dirty="0"/>
        </a:p>
      </dgm:t>
    </dgm:pt>
    <dgm:pt modelId="{A5689325-8EBD-4A8C-80EF-43313F01BF79}" type="parTrans" cxnId="{1A0F6B0C-DF52-46C4-B1E1-3E8487C22E8C}">
      <dgm:prSet/>
      <dgm:spPr/>
      <dgm:t>
        <a:bodyPr/>
        <a:lstStyle/>
        <a:p>
          <a:endParaRPr lang="ru-RU"/>
        </a:p>
      </dgm:t>
    </dgm:pt>
    <dgm:pt modelId="{CF06C483-86AE-496A-A05F-0017991AD178}" type="sibTrans" cxnId="{1A0F6B0C-DF52-46C4-B1E1-3E8487C22E8C}">
      <dgm:prSet/>
      <dgm:spPr/>
      <dgm:t>
        <a:bodyPr/>
        <a:lstStyle/>
        <a:p>
          <a:endParaRPr lang="ru-RU"/>
        </a:p>
      </dgm:t>
    </dgm:pt>
    <dgm:pt modelId="{75FC544C-5C86-477B-8169-3D214E4A78B6}" type="pres">
      <dgm:prSet presAssocID="{4CB5F8DD-17DA-44F9-B8CC-D91DBB432E03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8FAED9E-EEC2-41F7-A520-BF5EA6A798DA}" type="pres">
      <dgm:prSet presAssocID="{B125B9EF-BD3B-4189-83C3-C210CC388D3E}" presName="Accent1" presStyleCnt="0"/>
      <dgm:spPr/>
    </dgm:pt>
    <dgm:pt modelId="{8D8DCD7B-6BE0-458B-8FCB-FF44AC30AE20}" type="pres">
      <dgm:prSet presAssocID="{B125B9EF-BD3B-4189-83C3-C210CC388D3E}" presName="Accent" presStyleLbl="node1" presStyleIdx="0" presStyleCnt="3"/>
      <dgm:spPr/>
    </dgm:pt>
    <dgm:pt modelId="{8DF212BD-FEA0-40AD-A90A-391968B60038}" type="pres">
      <dgm:prSet presAssocID="{B125B9EF-BD3B-4189-83C3-C210CC388D3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C979A-5018-4192-B42A-805AA33B7FB5}" type="pres">
      <dgm:prSet presAssocID="{EBC4C1DB-809A-408A-B62F-786B97D56157}" presName="Accent2" presStyleCnt="0"/>
      <dgm:spPr/>
    </dgm:pt>
    <dgm:pt modelId="{29AF7A72-9CC4-40B3-909A-C5AA57ADFB4B}" type="pres">
      <dgm:prSet presAssocID="{EBC4C1DB-809A-408A-B62F-786B97D56157}" presName="Accent" presStyleLbl="node1" presStyleIdx="1" presStyleCnt="3"/>
      <dgm:spPr/>
    </dgm:pt>
    <dgm:pt modelId="{BEB7C33B-C4DC-4741-8772-6D67233B237B}" type="pres">
      <dgm:prSet presAssocID="{EBC4C1DB-809A-408A-B62F-786B97D56157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CCCFE8-BA5C-4F4C-AE14-8123C8D4EB5B}" type="pres">
      <dgm:prSet presAssocID="{7910BB7E-7BF0-45E0-A74A-06AB26DAFAD6}" presName="Accent3" presStyleCnt="0"/>
      <dgm:spPr/>
    </dgm:pt>
    <dgm:pt modelId="{FE50CAA3-24B2-42E2-8A29-3C60E25DA6A6}" type="pres">
      <dgm:prSet presAssocID="{7910BB7E-7BF0-45E0-A74A-06AB26DAFAD6}" presName="Accent" presStyleLbl="node1" presStyleIdx="2" presStyleCnt="3"/>
      <dgm:spPr/>
    </dgm:pt>
    <dgm:pt modelId="{B426BBD9-81F8-4304-AC7A-7E01D543103E}" type="pres">
      <dgm:prSet presAssocID="{7910BB7E-7BF0-45E0-A74A-06AB26DAFAD6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99AE2C-2D94-468B-A079-60FC8F94D501}" srcId="{4CB5F8DD-17DA-44F9-B8CC-D91DBB432E03}" destId="{B125B9EF-BD3B-4189-83C3-C210CC388D3E}" srcOrd="0" destOrd="0" parTransId="{F2E02FE7-4510-44E6-AB07-68C866D7CD62}" sibTransId="{1883D2DE-DDAB-4E5C-B77A-F9FC26144A98}"/>
    <dgm:cxn modelId="{8ADE2BE4-229E-4711-B627-E0529CF2C4B3}" srcId="{4CB5F8DD-17DA-44F9-B8CC-D91DBB432E03}" destId="{EBC4C1DB-809A-408A-B62F-786B97D56157}" srcOrd="1" destOrd="0" parTransId="{C7470FFF-017F-44BE-A8A9-062B1D3C426E}" sibTransId="{F4DC7A6B-A6BF-4FFB-A2FD-9CF2ECA34B68}"/>
    <dgm:cxn modelId="{5DB9732D-B2D3-47C9-A738-30925D7FF8B3}" type="presOf" srcId="{7910BB7E-7BF0-45E0-A74A-06AB26DAFAD6}" destId="{B426BBD9-81F8-4304-AC7A-7E01D543103E}" srcOrd="0" destOrd="0" presId="urn:microsoft.com/office/officeart/2009/layout/CircleArrowProcess"/>
    <dgm:cxn modelId="{4C83490D-EC59-4F94-A0F0-3E811A1D7FC7}" type="presOf" srcId="{EBC4C1DB-809A-408A-B62F-786B97D56157}" destId="{BEB7C33B-C4DC-4741-8772-6D67233B237B}" srcOrd="0" destOrd="0" presId="urn:microsoft.com/office/officeart/2009/layout/CircleArrowProcess"/>
    <dgm:cxn modelId="{2E2BF62B-73F1-4C67-9522-76EEB316E959}" type="presOf" srcId="{B125B9EF-BD3B-4189-83C3-C210CC388D3E}" destId="{8DF212BD-FEA0-40AD-A90A-391968B60038}" srcOrd="0" destOrd="0" presId="urn:microsoft.com/office/officeart/2009/layout/CircleArrowProcess"/>
    <dgm:cxn modelId="{9E609873-3163-48DB-8667-E6EDC8FEF30A}" type="presOf" srcId="{4CB5F8DD-17DA-44F9-B8CC-D91DBB432E03}" destId="{75FC544C-5C86-477B-8169-3D214E4A78B6}" srcOrd="0" destOrd="0" presId="urn:microsoft.com/office/officeart/2009/layout/CircleArrowProcess"/>
    <dgm:cxn modelId="{1A0F6B0C-DF52-46C4-B1E1-3E8487C22E8C}" srcId="{4CB5F8DD-17DA-44F9-B8CC-D91DBB432E03}" destId="{7910BB7E-7BF0-45E0-A74A-06AB26DAFAD6}" srcOrd="2" destOrd="0" parTransId="{A5689325-8EBD-4A8C-80EF-43313F01BF79}" sibTransId="{CF06C483-86AE-496A-A05F-0017991AD178}"/>
    <dgm:cxn modelId="{630871B9-2F76-4491-BEFB-2A3EB67082FF}" type="presParOf" srcId="{75FC544C-5C86-477B-8169-3D214E4A78B6}" destId="{A8FAED9E-EEC2-41F7-A520-BF5EA6A798DA}" srcOrd="0" destOrd="0" presId="urn:microsoft.com/office/officeart/2009/layout/CircleArrowProcess"/>
    <dgm:cxn modelId="{DD8D71CD-B031-4320-A0FA-F17615D60216}" type="presParOf" srcId="{A8FAED9E-EEC2-41F7-A520-BF5EA6A798DA}" destId="{8D8DCD7B-6BE0-458B-8FCB-FF44AC30AE20}" srcOrd="0" destOrd="0" presId="urn:microsoft.com/office/officeart/2009/layout/CircleArrowProcess"/>
    <dgm:cxn modelId="{EFF7E5DC-47AC-46F3-8885-091521D03C82}" type="presParOf" srcId="{75FC544C-5C86-477B-8169-3D214E4A78B6}" destId="{8DF212BD-FEA0-40AD-A90A-391968B60038}" srcOrd="1" destOrd="0" presId="urn:microsoft.com/office/officeart/2009/layout/CircleArrowProcess"/>
    <dgm:cxn modelId="{02DF76BB-9344-4DD2-86EF-0C410B6C7B9B}" type="presParOf" srcId="{75FC544C-5C86-477B-8169-3D214E4A78B6}" destId="{BAAC979A-5018-4192-B42A-805AA33B7FB5}" srcOrd="2" destOrd="0" presId="urn:microsoft.com/office/officeart/2009/layout/CircleArrowProcess"/>
    <dgm:cxn modelId="{900F2C20-CC32-4179-8606-C73EA110FC3A}" type="presParOf" srcId="{BAAC979A-5018-4192-B42A-805AA33B7FB5}" destId="{29AF7A72-9CC4-40B3-909A-C5AA57ADFB4B}" srcOrd="0" destOrd="0" presId="urn:microsoft.com/office/officeart/2009/layout/CircleArrowProcess"/>
    <dgm:cxn modelId="{B56D3A27-E0B0-4CEA-B98D-A7404D4175C1}" type="presParOf" srcId="{75FC544C-5C86-477B-8169-3D214E4A78B6}" destId="{BEB7C33B-C4DC-4741-8772-6D67233B237B}" srcOrd="3" destOrd="0" presId="urn:microsoft.com/office/officeart/2009/layout/CircleArrowProcess"/>
    <dgm:cxn modelId="{439E58C5-C398-43BF-B076-12D448524335}" type="presParOf" srcId="{75FC544C-5C86-477B-8169-3D214E4A78B6}" destId="{90CCCFE8-BA5C-4F4C-AE14-8123C8D4EB5B}" srcOrd="4" destOrd="0" presId="urn:microsoft.com/office/officeart/2009/layout/CircleArrowProcess"/>
    <dgm:cxn modelId="{1DB28AF6-5789-413D-BB59-3F7353B2A430}" type="presParOf" srcId="{90CCCFE8-BA5C-4F4C-AE14-8123C8D4EB5B}" destId="{FE50CAA3-24B2-42E2-8A29-3C60E25DA6A6}" srcOrd="0" destOrd="0" presId="urn:microsoft.com/office/officeart/2009/layout/CircleArrowProcess"/>
    <dgm:cxn modelId="{A3373489-A98B-4B06-BBC5-5AF7D9489AAB}" type="presParOf" srcId="{75FC544C-5C86-477B-8169-3D214E4A78B6}" destId="{B426BBD9-81F8-4304-AC7A-7E01D543103E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4A578B-5563-4A3B-9AC3-BAF98273954C}" type="doc">
      <dgm:prSet loTypeId="urn:microsoft.com/office/officeart/2005/8/layout/chevron1" loCatId="process" qsTypeId="urn:microsoft.com/office/officeart/2005/8/quickstyle/simple1#2" qsCatId="simple" csTypeId="urn:microsoft.com/office/officeart/2005/8/colors/accent1_2#1" csCatId="accent1" phldr="1"/>
      <dgm:spPr/>
    </dgm:pt>
    <dgm:pt modelId="{64362322-A2BA-4336-81CF-4EAC612DD536}">
      <dgm:prSet phldrT="[Текст]"/>
      <dgm:spPr/>
      <dgm:t>
        <a:bodyPr/>
        <a:lstStyle/>
        <a:p>
          <a:r>
            <a:rPr lang="ru-RU" dirty="0" smtClean="0"/>
            <a:t>Культурно – досуговая деятельность</a:t>
          </a:r>
          <a:endParaRPr lang="ru-RU" dirty="0"/>
        </a:p>
      </dgm:t>
    </dgm:pt>
    <dgm:pt modelId="{DF1D1912-2CE9-480A-AB3E-EDB512FCEA5F}" type="parTrans" cxnId="{9EDB21DB-8477-4468-90E9-CDC7D20BD601}">
      <dgm:prSet/>
      <dgm:spPr/>
      <dgm:t>
        <a:bodyPr/>
        <a:lstStyle/>
        <a:p>
          <a:endParaRPr lang="ru-RU"/>
        </a:p>
      </dgm:t>
    </dgm:pt>
    <dgm:pt modelId="{851AF266-71D2-400D-8745-ABBC4E6E69E2}" type="sibTrans" cxnId="{9EDB21DB-8477-4468-90E9-CDC7D20BD601}">
      <dgm:prSet/>
      <dgm:spPr/>
      <dgm:t>
        <a:bodyPr/>
        <a:lstStyle/>
        <a:p>
          <a:endParaRPr lang="ru-RU"/>
        </a:p>
      </dgm:t>
    </dgm:pt>
    <dgm:pt modelId="{6A7A8BCE-085A-4ADB-855D-3B18141EF769}" type="pres">
      <dgm:prSet presAssocID="{FF4A578B-5563-4A3B-9AC3-BAF98273954C}" presName="Name0" presStyleCnt="0">
        <dgm:presLayoutVars>
          <dgm:dir/>
          <dgm:animLvl val="lvl"/>
          <dgm:resizeHandles val="exact"/>
        </dgm:presLayoutVars>
      </dgm:prSet>
      <dgm:spPr/>
    </dgm:pt>
    <dgm:pt modelId="{9A514B87-7BAE-4717-854D-76662FB2ADBA}" type="pres">
      <dgm:prSet presAssocID="{64362322-A2BA-4336-81CF-4EAC612DD536}" presName="parTxOnly" presStyleLbl="node1" presStyleIdx="0" presStyleCnt="1" custScaleY="713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B1E23B-E089-468D-9469-5F68B521F885}" type="presOf" srcId="{FF4A578B-5563-4A3B-9AC3-BAF98273954C}" destId="{6A7A8BCE-085A-4ADB-855D-3B18141EF769}" srcOrd="0" destOrd="0" presId="urn:microsoft.com/office/officeart/2005/8/layout/chevron1"/>
    <dgm:cxn modelId="{9EDB21DB-8477-4468-90E9-CDC7D20BD601}" srcId="{FF4A578B-5563-4A3B-9AC3-BAF98273954C}" destId="{64362322-A2BA-4336-81CF-4EAC612DD536}" srcOrd="0" destOrd="0" parTransId="{DF1D1912-2CE9-480A-AB3E-EDB512FCEA5F}" sibTransId="{851AF266-71D2-400D-8745-ABBC4E6E69E2}"/>
    <dgm:cxn modelId="{A0CF51C0-2AB7-4867-8F60-60C412955894}" type="presOf" srcId="{64362322-A2BA-4336-81CF-4EAC612DD536}" destId="{9A514B87-7BAE-4717-854D-76662FB2ADBA}" srcOrd="0" destOrd="0" presId="urn:microsoft.com/office/officeart/2005/8/layout/chevron1"/>
    <dgm:cxn modelId="{9CB3D487-64ED-46BC-B207-94430C0B90BB}" type="presParOf" srcId="{6A7A8BCE-085A-4ADB-855D-3B18141EF769}" destId="{9A514B87-7BAE-4717-854D-76662FB2ADBA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F425CB-3E89-4CD6-AAA0-DA22B247E4F8}" type="doc">
      <dgm:prSet loTypeId="urn:microsoft.com/office/officeart/2005/8/layout/radial4" loCatId="relationship" qsTypeId="urn:microsoft.com/office/officeart/2005/8/quickstyle/simple1#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21103B0-5411-42D8-890C-7CAE48F82B98}">
      <dgm:prSet phldrT="[Текст]"/>
      <dgm:spPr/>
      <dgm:t>
        <a:bodyPr/>
        <a:lstStyle/>
        <a:p>
          <a:r>
            <a:rPr lang="ru-RU" dirty="0" smtClean="0"/>
            <a:t>ФОРМИРОВАНИЕ ОСНОВ КУЛЬТУРЫ  РЕБЁНКА</a:t>
          </a:r>
          <a:endParaRPr lang="ru-RU" dirty="0"/>
        </a:p>
      </dgm:t>
    </dgm:pt>
    <dgm:pt modelId="{E93FD9DD-F07E-4EDD-A488-B65234CAE7FB}" type="parTrans" cxnId="{BAC4E943-59CF-4FA9-9CB3-F26E9772C0F7}">
      <dgm:prSet/>
      <dgm:spPr/>
      <dgm:t>
        <a:bodyPr/>
        <a:lstStyle/>
        <a:p>
          <a:endParaRPr lang="ru-RU"/>
        </a:p>
      </dgm:t>
    </dgm:pt>
    <dgm:pt modelId="{1712495A-E0E5-4778-820C-C1A3D391A516}" type="sibTrans" cxnId="{BAC4E943-59CF-4FA9-9CB3-F26E9772C0F7}">
      <dgm:prSet/>
      <dgm:spPr/>
      <dgm:t>
        <a:bodyPr/>
        <a:lstStyle/>
        <a:p>
          <a:endParaRPr lang="ru-RU"/>
        </a:p>
      </dgm:t>
    </dgm:pt>
    <dgm:pt modelId="{96AF2816-E4A9-4A78-95E5-DC206CC52ECA}">
      <dgm:prSet phldrT="[Текст]"/>
      <dgm:spPr/>
      <dgm:t>
        <a:bodyPr/>
        <a:lstStyle/>
        <a:p>
          <a:r>
            <a:rPr lang="ru-RU" dirty="0" smtClean="0"/>
            <a:t>СОЗДАНИЕ УСЛОВИЙ ЭМОЦИОНАЛЬНОГО КОМФОРТА</a:t>
          </a:r>
          <a:endParaRPr lang="ru-RU" dirty="0"/>
        </a:p>
      </dgm:t>
    </dgm:pt>
    <dgm:pt modelId="{50E02B6F-007E-4A60-8DFB-B27643374A47}" type="parTrans" cxnId="{F29685E0-ACE3-4702-8200-93A7BD1AA5D7}">
      <dgm:prSet/>
      <dgm:spPr/>
      <dgm:t>
        <a:bodyPr/>
        <a:lstStyle/>
        <a:p>
          <a:endParaRPr lang="ru-RU"/>
        </a:p>
      </dgm:t>
    </dgm:pt>
    <dgm:pt modelId="{7166F123-0024-4608-8109-CDB33987712C}" type="sibTrans" cxnId="{F29685E0-ACE3-4702-8200-93A7BD1AA5D7}">
      <dgm:prSet/>
      <dgm:spPr/>
      <dgm:t>
        <a:bodyPr/>
        <a:lstStyle/>
        <a:p>
          <a:endParaRPr lang="ru-RU"/>
        </a:p>
      </dgm:t>
    </dgm:pt>
    <dgm:pt modelId="{2B978A25-485B-441A-BAA4-F6178407CBFC}">
      <dgm:prSet phldrT="[Текст]"/>
      <dgm:spPr/>
      <dgm:t>
        <a:bodyPr/>
        <a:lstStyle/>
        <a:p>
          <a:r>
            <a:rPr lang="ru-RU" dirty="0" smtClean="0"/>
            <a:t>УДОВЛЕТВОРЕНИЕ КУЛЬТУРНЫХ ПОТРЕБНОСТЕЙ</a:t>
          </a:r>
          <a:endParaRPr lang="ru-RU" dirty="0"/>
        </a:p>
      </dgm:t>
    </dgm:pt>
    <dgm:pt modelId="{83C50463-AB6B-4716-9196-DAD9EE8268BB}" type="parTrans" cxnId="{E3442B8F-B9BD-441A-8456-D205D4400411}">
      <dgm:prSet/>
      <dgm:spPr/>
      <dgm:t>
        <a:bodyPr/>
        <a:lstStyle/>
        <a:p>
          <a:endParaRPr lang="ru-RU"/>
        </a:p>
      </dgm:t>
    </dgm:pt>
    <dgm:pt modelId="{25EC118D-C6B0-4A8E-9F86-7887E449C481}" type="sibTrans" cxnId="{E3442B8F-B9BD-441A-8456-D205D4400411}">
      <dgm:prSet/>
      <dgm:spPr/>
      <dgm:t>
        <a:bodyPr/>
        <a:lstStyle/>
        <a:p>
          <a:endParaRPr lang="ru-RU"/>
        </a:p>
      </dgm:t>
    </dgm:pt>
    <dgm:pt modelId="{66A76107-FCCA-48FD-BAD2-F809DD952829}">
      <dgm:prSet phldrT="[Текст]"/>
      <dgm:spPr/>
      <dgm:t>
        <a:bodyPr/>
        <a:lstStyle/>
        <a:p>
          <a:r>
            <a:rPr lang="ru-RU" dirty="0" smtClean="0"/>
            <a:t>РАЗВИТИЕ ХУДОЖЕСТВЕННО – ТВОРЧЕСКИХ СПОСОБНОСТЕЙ</a:t>
          </a:r>
          <a:endParaRPr lang="ru-RU" dirty="0"/>
        </a:p>
      </dgm:t>
    </dgm:pt>
    <dgm:pt modelId="{5CDAA814-92FD-4AD0-BC54-8A7096788EA0}" type="parTrans" cxnId="{F1666AE3-E64F-4007-862E-12A0BEE3A834}">
      <dgm:prSet/>
      <dgm:spPr/>
      <dgm:t>
        <a:bodyPr/>
        <a:lstStyle/>
        <a:p>
          <a:endParaRPr lang="ru-RU"/>
        </a:p>
      </dgm:t>
    </dgm:pt>
    <dgm:pt modelId="{D14E3066-DE9F-4FE5-B8FA-70431107F1BD}" type="sibTrans" cxnId="{F1666AE3-E64F-4007-862E-12A0BEE3A834}">
      <dgm:prSet/>
      <dgm:spPr/>
      <dgm:t>
        <a:bodyPr/>
        <a:lstStyle/>
        <a:p>
          <a:endParaRPr lang="ru-RU"/>
        </a:p>
      </dgm:t>
    </dgm:pt>
    <dgm:pt modelId="{3418AAD6-4B84-430D-8A80-6C1C66BD08EF}">
      <dgm:prSet custT="1"/>
      <dgm:spPr/>
      <dgm:t>
        <a:bodyPr/>
        <a:lstStyle/>
        <a:p>
          <a:r>
            <a:rPr lang="ru-RU" sz="1700" u="none" baseline="0" dirty="0" smtClean="0"/>
            <a:t>РАЗВИТИЕ ИХ ДУХОВНОГО ПОТЕНЦИАЛА, СУЩНОСТНЫХ СИЛ</a:t>
          </a:r>
          <a:endParaRPr lang="ru-RU" sz="1700" u="none" baseline="0" dirty="0"/>
        </a:p>
      </dgm:t>
    </dgm:pt>
    <dgm:pt modelId="{4C25CDB4-E327-43D6-B889-9A001664EB22}" type="parTrans" cxnId="{0A9F0BA0-AC19-498B-B269-686F85BECE15}">
      <dgm:prSet/>
      <dgm:spPr/>
      <dgm:t>
        <a:bodyPr/>
        <a:lstStyle/>
        <a:p>
          <a:endParaRPr lang="ru-RU"/>
        </a:p>
      </dgm:t>
    </dgm:pt>
    <dgm:pt modelId="{4FCD9C3B-10BC-405D-B374-91DA0D07710B}" type="sibTrans" cxnId="{0A9F0BA0-AC19-498B-B269-686F85BECE15}">
      <dgm:prSet/>
      <dgm:spPr/>
      <dgm:t>
        <a:bodyPr/>
        <a:lstStyle/>
        <a:p>
          <a:endParaRPr lang="ru-RU"/>
        </a:p>
      </dgm:t>
    </dgm:pt>
    <dgm:pt modelId="{C96503A7-881F-473A-8E22-F09C58179A2B}" type="pres">
      <dgm:prSet presAssocID="{58F425CB-3E89-4CD6-AAA0-DA22B247E4F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8FB629-1560-42FD-BC52-EF1E5FFACC07}" type="pres">
      <dgm:prSet presAssocID="{021103B0-5411-42D8-890C-7CAE48F82B98}" presName="centerShape" presStyleLbl="node0" presStyleIdx="0" presStyleCnt="1"/>
      <dgm:spPr/>
      <dgm:t>
        <a:bodyPr/>
        <a:lstStyle/>
        <a:p>
          <a:endParaRPr lang="ru-RU"/>
        </a:p>
      </dgm:t>
    </dgm:pt>
    <dgm:pt modelId="{5C3D007F-7893-4202-A3CB-0A8F587C2450}" type="pres">
      <dgm:prSet presAssocID="{50E02B6F-007E-4A60-8DFB-B27643374A47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2DFBC3F1-C662-4BC6-877C-71865ED00595}" type="pres">
      <dgm:prSet presAssocID="{96AF2816-E4A9-4A78-95E5-DC206CC52EC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BFB2D-68CA-4D4F-AB66-67E544270BC5}" type="pres">
      <dgm:prSet presAssocID="{83C50463-AB6B-4716-9196-DAD9EE8268BB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5F609E02-1386-4812-B80F-1D50DC2E41D1}" type="pres">
      <dgm:prSet presAssocID="{2B978A25-485B-441A-BAA4-F6178407CBF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EA9CF2-E726-48DF-9CCC-D85964A12CD3}" type="pres">
      <dgm:prSet presAssocID="{5CDAA814-92FD-4AD0-BC54-8A7096788EA0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A3F33A2A-9C27-410F-A747-830A9087320C}" type="pres">
      <dgm:prSet presAssocID="{66A76107-FCCA-48FD-BAD2-F809DD952829}" presName="node" presStyleLbl="node1" presStyleIdx="2" presStyleCnt="4" custRadScaleRad="94027" custRadScaleInc="124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E6CEF2-84BE-4DE0-8C7D-725526789312}" type="pres">
      <dgm:prSet presAssocID="{4C25CDB4-E327-43D6-B889-9A001664EB22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279B9D60-3B45-4F68-B64B-311E5D5032E9}" type="pres">
      <dgm:prSet presAssocID="{3418AAD6-4B84-430D-8A80-6C1C66BD08EF}" presName="node" presStyleLbl="node1" presStyleIdx="3" presStyleCnt="4" custScaleX="116862" custScaleY="92861" custRadScaleRad="106194" custRadScaleInc="-97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B55F03-B3F7-42E2-B912-E7D3DA66B551}" type="presOf" srcId="{66A76107-FCCA-48FD-BAD2-F809DD952829}" destId="{A3F33A2A-9C27-410F-A747-830A9087320C}" srcOrd="0" destOrd="0" presId="urn:microsoft.com/office/officeart/2005/8/layout/radial4"/>
    <dgm:cxn modelId="{2B28E7B3-7B95-49D5-82C8-1637404DAC32}" type="presOf" srcId="{50E02B6F-007E-4A60-8DFB-B27643374A47}" destId="{5C3D007F-7893-4202-A3CB-0A8F587C2450}" srcOrd="0" destOrd="0" presId="urn:microsoft.com/office/officeart/2005/8/layout/radial4"/>
    <dgm:cxn modelId="{BAC4E943-59CF-4FA9-9CB3-F26E9772C0F7}" srcId="{58F425CB-3E89-4CD6-AAA0-DA22B247E4F8}" destId="{021103B0-5411-42D8-890C-7CAE48F82B98}" srcOrd="0" destOrd="0" parTransId="{E93FD9DD-F07E-4EDD-A488-B65234CAE7FB}" sibTransId="{1712495A-E0E5-4778-820C-C1A3D391A516}"/>
    <dgm:cxn modelId="{F29685E0-ACE3-4702-8200-93A7BD1AA5D7}" srcId="{021103B0-5411-42D8-890C-7CAE48F82B98}" destId="{96AF2816-E4A9-4A78-95E5-DC206CC52ECA}" srcOrd="0" destOrd="0" parTransId="{50E02B6F-007E-4A60-8DFB-B27643374A47}" sibTransId="{7166F123-0024-4608-8109-CDB33987712C}"/>
    <dgm:cxn modelId="{F1666AE3-E64F-4007-862E-12A0BEE3A834}" srcId="{021103B0-5411-42D8-890C-7CAE48F82B98}" destId="{66A76107-FCCA-48FD-BAD2-F809DD952829}" srcOrd="2" destOrd="0" parTransId="{5CDAA814-92FD-4AD0-BC54-8A7096788EA0}" sibTransId="{D14E3066-DE9F-4FE5-B8FA-70431107F1BD}"/>
    <dgm:cxn modelId="{0F4AB6BA-1B2A-4D3C-A8F0-10F59428BAAC}" type="presOf" srcId="{2B978A25-485B-441A-BAA4-F6178407CBFC}" destId="{5F609E02-1386-4812-B80F-1D50DC2E41D1}" srcOrd="0" destOrd="0" presId="urn:microsoft.com/office/officeart/2005/8/layout/radial4"/>
    <dgm:cxn modelId="{0A9F0BA0-AC19-498B-B269-686F85BECE15}" srcId="{021103B0-5411-42D8-890C-7CAE48F82B98}" destId="{3418AAD6-4B84-430D-8A80-6C1C66BD08EF}" srcOrd="3" destOrd="0" parTransId="{4C25CDB4-E327-43D6-B889-9A001664EB22}" sibTransId="{4FCD9C3B-10BC-405D-B374-91DA0D07710B}"/>
    <dgm:cxn modelId="{E3442B8F-B9BD-441A-8456-D205D4400411}" srcId="{021103B0-5411-42D8-890C-7CAE48F82B98}" destId="{2B978A25-485B-441A-BAA4-F6178407CBFC}" srcOrd="1" destOrd="0" parTransId="{83C50463-AB6B-4716-9196-DAD9EE8268BB}" sibTransId="{25EC118D-C6B0-4A8E-9F86-7887E449C481}"/>
    <dgm:cxn modelId="{9A9AD692-E5A9-47E3-A8E8-17D385FA4CF2}" type="presOf" srcId="{83C50463-AB6B-4716-9196-DAD9EE8268BB}" destId="{B50BFB2D-68CA-4D4F-AB66-67E544270BC5}" srcOrd="0" destOrd="0" presId="urn:microsoft.com/office/officeart/2005/8/layout/radial4"/>
    <dgm:cxn modelId="{A2389CE7-E5A4-45DA-AD6F-793373A8861A}" type="presOf" srcId="{021103B0-5411-42D8-890C-7CAE48F82B98}" destId="{6B8FB629-1560-42FD-BC52-EF1E5FFACC07}" srcOrd="0" destOrd="0" presId="urn:microsoft.com/office/officeart/2005/8/layout/radial4"/>
    <dgm:cxn modelId="{B0BF583D-E76D-4143-AA4F-A6B595B528CD}" type="presOf" srcId="{96AF2816-E4A9-4A78-95E5-DC206CC52ECA}" destId="{2DFBC3F1-C662-4BC6-877C-71865ED00595}" srcOrd="0" destOrd="0" presId="urn:microsoft.com/office/officeart/2005/8/layout/radial4"/>
    <dgm:cxn modelId="{C189DD60-CABE-408B-879C-034D9D8B9035}" type="presOf" srcId="{3418AAD6-4B84-430D-8A80-6C1C66BD08EF}" destId="{279B9D60-3B45-4F68-B64B-311E5D5032E9}" srcOrd="0" destOrd="0" presId="urn:microsoft.com/office/officeart/2005/8/layout/radial4"/>
    <dgm:cxn modelId="{A0DE500C-637D-4DEF-9379-0F5BF5763630}" type="presOf" srcId="{5CDAA814-92FD-4AD0-BC54-8A7096788EA0}" destId="{D4EA9CF2-E726-48DF-9CCC-D85964A12CD3}" srcOrd="0" destOrd="0" presId="urn:microsoft.com/office/officeart/2005/8/layout/radial4"/>
    <dgm:cxn modelId="{4A63C844-2070-4DA0-A4F9-6C12D7C00A71}" type="presOf" srcId="{58F425CB-3E89-4CD6-AAA0-DA22B247E4F8}" destId="{C96503A7-881F-473A-8E22-F09C58179A2B}" srcOrd="0" destOrd="0" presId="urn:microsoft.com/office/officeart/2005/8/layout/radial4"/>
    <dgm:cxn modelId="{151B47BC-2006-43FD-9B6A-4B6F62440165}" type="presOf" srcId="{4C25CDB4-E327-43D6-B889-9A001664EB22}" destId="{ACE6CEF2-84BE-4DE0-8C7D-725526789312}" srcOrd="0" destOrd="0" presId="urn:microsoft.com/office/officeart/2005/8/layout/radial4"/>
    <dgm:cxn modelId="{3D5576FD-EE8D-4702-AA8C-71C5077CD45D}" type="presParOf" srcId="{C96503A7-881F-473A-8E22-F09C58179A2B}" destId="{6B8FB629-1560-42FD-BC52-EF1E5FFACC07}" srcOrd="0" destOrd="0" presId="urn:microsoft.com/office/officeart/2005/8/layout/radial4"/>
    <dgm:cxn modelId="{D20C984A-93D6-4CB0-A711-2FD8D7794C20}" type="presParOf" srcId="{C96503A7-881F-473A-8E22-F09C58179A2B}" destId="{5C3D007F-7893-4202-A3CB-0A8F587C2450}" srcOrd="1" destOrd="0" presId="urn:microsoft.com/office/officeart/2005/8/layout/radial4"/>
    <dgm:cxn modelId="{F35065F0-F3D3-47DE-B46C-8E3726D148F5}" type="presParOf" srcId="{C96503A7-881F-473A-8E22-F09C58179A2B}" destId="{2DFBC3F1-C662-4BC6-877C-71865ED00595}" srcOrd="2" destOrd="0" presId="urn:microsoft.com/office/officeart/2005/8/layout/radial4"/>
    <dgm:cxn modelId="{C6589038-78F5-4F28-AAD7-023E49558B57}" type="presParOf" srcId="{C96503A7-881F-473A-8E22-F09C58179A2B}" destId="{B50BFB2D-68CA-4D4F-AB66-67E544270BC5}" srcOrd="3" destOrd="0" presId="urn:microsoft.com/office/officeart/2005/8/layout/radial4"/>
    <dgm:cxn modelId="{607042A0-4A52-419B-B858-012804A0814C}" type="presParOf" srcId="{C96503A7-881F-473A-8E22-F09C58179A2B}" destId="{5F609E02-1386-4812-B80F-1D50DC2E41D1}" srcOrd="4" destOrd="0" presId="urn:microsoft.com/office/officeart/2005/8/layout/radial4"/>
    <dgm:cxn modelId="{51E0F854-97EB-424B-A8A2-551AC3D7A40C}" type="presParOf" srcId="{C96503A7-881F-473A-8E22-F09C58179A2B}" destId="{D4EA9CF2-E726-48DF-9CCC-D85964A12CD3}" srcOrd="5" destOrd="0" presId="urn:microsoft.com/office/officeart/2005/8/layout/radial4"/>
    <dgm:cxn modelId="{E018850D-F5A3-4C23-9586-44E0DA6BE61D}" type="presParOf" srcId="{C96503A7-881F-473A-8E22-F09C58179A2B}" destId="{A3F33A2A-9C27-410F-A747-830A9087320C}" srcOrd="6" destOrd="0" presId="urn:microsoft.com/office/officeart/2005/8/layout/radial4"/>
    <dgm:cxn modelId="{AD89A3A8-2DD8-4407-9E1A-65D5150743EB}" type="presParOf" srcId="{C96503A7-881F-473A-8E22-F09C58179A2B}" destId="{ACE6CEF2-84BE-4DE0-8C7D-725526789312}" srcOrd="7" destOrd="0" presId="urn:microsoft.com/office/officeart/2005/8/layout/radial4"/>
    <dgm:cxn modelId="{C9A7894D-9060-4317-9973-D3956625FFCA}" type="presParOf" srcId="{C96503A7-881F-473A-8E22-F09C58179A2B}" destId="{279B9D60-3B45-4F68-B64B-311E5D5032E9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78AE94A5-ADAE-4134-A5B2-C28BB87C7802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7546A4D7-6D0A-4224-B7A8-8D549D1EA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8C27F1ED-17A9-4593-9692-633EEF0D54D7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EEB065FD-26BC-4210-BDBF-7E48C50BB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58715297-DE69-46BD-BE0E-1704C95C6445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AC454B2F-FABE-466B-9284-692CF9B22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30E17C95-88ED-4BDB-AE05-91760B7168B8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02B3B34D-CC83-408F-A447-FFE39D3B1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A029E9EE-D678-4702-943A-B3F29E94CC6D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99872B2F-71E7-4FC9-B3C2-5CF85F736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35BA7C3-37B5-4FE0-A140-6713010970E9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968343F9-8C77-4B37-A0D4-2C3E6929E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1ABC9692-15AC-43B2-838C-B07A5FF56769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7D987A65-190D-4476-B730-CBCA9D020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F6DCB0D7-1912-42B3-A18E-8B743ADB6944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09F98931-4531-4382-BCDD-8B073AA27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F1920338-56F0-4F8F-B4DF-78D44A830EA6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D1F77E36-090E-44A6-95C4-935B0B2A0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AA13FF4-ECDC-431F-9948-5AEA7DD5ABA0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EC33E969-762C-480D-A384-74E0B187B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F61B7CD4-0F5E-4491-A89E-6A22DF52CB2F}" type="datetimeFigureOut">
              <a:rPr lang="ru-RU"/>
              <a:pPr>
                <a:defRPr/>
              </a:pPr>
              <a:t>05.10.2016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12DDE7FC-BCE0-426E-A179-7740BDA77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357188"/>
            <a:ext cx="12192000" cy="6500812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50"/>
            <a:ext cx="12192000" cy="28575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12192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100"/>
            <a:ext cx="1200150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white">
                    <a:lumMod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7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Группа 6"/>
          <p:cNvGrpSpPr>
            <a:grpSpLocks/>
          </p:cNvGrpSpPr>
          <p:nvPr/>
        </p:nvGrpSpPr>
        <p:grpSpPr bwMode="auto">
          <a:xfrm>
            <a:off x="114300" y="1193800"/>
            <a:ext cx="11850688" cy="5637213"/>
            <a:chOff x="1115616" y="2146448"/>
            <a:chExt cx="7165477" cy="378737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9230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Культурно – досуговая деятельность как средство развития творческого потенциала дошкольников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436406" y="4817131"/>
              <a:ext cx="5084465" cy="11166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Воспитатель : Бондаренко Оксана Владимировна, </a:t>
              </a:r>
            </a:p>
            <a:p>
              <a:pPr algn="ctr">
                <a:defRPr/>
              </a:pPr>
              <a:r>
                <a:rPr lang="ru-RU" sz="28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МКДОУ ЦРР – детский сад № 5 </a:t>
              </a:r>
              <a:r>
                <a:rPr lang="ru-RU" sz="2800" b="1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г.Россоши</a:t>
              </a:r>
              <a:r>
                <a:rPr lang="ru-RU" sz="28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</a:p>
            <a:p>
              <a:pPr algn="ctr">
                <a:defRPr/>
              </a:pPr>
              <a:r>
                <a:rPr lang="ru-RU" sz="28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2015 г.</a:t>
              </a:r>
            </a:p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3250" y="0"/>
            <a:ext cx="4084638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2100" y="5705475"/>
            <a:ext cx="56642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itchFamily="66" charset="0"/>
              </a:rPr>
              <a:t>Спортивные элементы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itchFamily="66" charset="0"/>
              </a:rPr>
              <a:t>культурно-досуговой деятельности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2531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225" y="1954213"/>
            <a:ext cx="5697538" cy="379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1888" y="2824163"/>
            <a:ext cx="556895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80682" y="519770"/>
            <a:ext cx="508825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Формирование физического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компонента культуры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50" y="1504950"/>
            <a:ext cx="5607050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8025" y="3416300"/>
            <a:ext cx="4694238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3088" y="169863"/>
            <a:ext cx="512445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1538" y="2122488"/>
            <a:ext cx="6059487" cy="404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-211874" y="671624"/>
            <a:ext cx="1208792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Формирование игрового компонента культуры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2595" y="944828"/>
            <a:ext cx="23800306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Детская досуговая игровая деятельность (ДИД) важнейший компонент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технологии воспитания детей.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Игровое взаимодействие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содержательный аспект детской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досуговой деятельности.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Немаловажное значение имеет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 воспитательный потенциал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игровой деятельности.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8038" y="4754563"/>
            <a:ext cx="4719637" cy="1401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37338" y="166688"/>
            <a:ext cx="53578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13" y="3079750"/>
            <a:ext cx="53340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2025" y="182563"/>
            <a:ext cx="5332413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5813" y="3392488"/>
            <a:ext cx="5260975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8668" y="819376"/>
            <a:ext cx="10416923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6600">
                  <a:solidFill>
                    <a:srgbClr val="700000"/>
                  </a:solidFill>
                  <a:prstDash val="solid"/>
                </a:ln>
                <a:solidFill>
                  <a:srgbClr val="5AB5BA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onotype Corsiva" pitchFamily="66" charset="0"/>
              </a:rPr>
              <a:t>Процессы формирования, развития и активизации творческого потенциала дошкольников.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2662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488" y="2419350"/>
            <a:ext cx="5672137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2213" y="2419350"/>
            <a:ext cx="5672137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701" y="5124758"/>
            <a:ext cx="11673299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О.В.Дыбина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</a:t>
            </a:r>
            <a:r>
              <a:rPr lang="ru-RU" sz="2800" b="1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Т.С.Комарова,В.С.Кузин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</a:t>
            </a:r>
            <a:r>
              <a:rPr lang="ru-RU" sz="2800" b="1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Я.А.Пономарев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                              </a:t>
            </a:r>
            <a:r>
              <a:rPr lang="ru-RU" sz="2800" b="1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С.Я.Рубинштейн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</a:t>
            </a:r>
            <a:r>
              <a:rPr lang="ru-RU" sz="2800" b="1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Н.П.Сакулина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</a:t>
            </a:r>
            <a:r>
              <a:rPr lang="ru-RU" sz="2800" b="1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Б.М.Теплов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                                                                              </a:t>
            </a:r>
            <a:r>
              <a:rPr lang="ru-RU" sz="2800" b="1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Е.А.Флерина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, </a:t>
            </a:r>
            <a:r>
              <a:rPr lang="ru-RU" sz="2800" b="1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Т.Я.Шпикалова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и др.</a:t>
            </a:r>
          </a:p>
        </p:txBody>
      </p:sp>
      <p:sp>
        <p:nvSpPr>
          <p:cNvPr id="27650" name="Прямоугольник 6"/>
          <p:cNvSpPr>
            <a:spLocks noChangeArrowheads="1"/>
          </p:cNvSpPr>
          <p:nvPr/>
        </p:nvSpPr>
        <p:spPr bwMode="auto">
          <a:xfrm>
            <a:off x="65088" y="1346200"/>
            <a:ext cx="636428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– это процесс взаимодействия человека </a:t>
            </a:r>
          </a:p>
          <a:p>
            <a:r>
              <a:rPr lang="ru-RU" sz="3200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с окружающей действительностью</a:t>
            </a:r>
          </a:p>
          <a:p>
            <a:r>
              <a:rPr lang="ru-RU" sz="2400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4763" y="298450"/>
            <a:ext cx="6540500" cy="1219200"/>
          </a:xfrm>
          <a:prstGeom prst="rect">
            <a:avLst/>
          </a:prstGeom>
          <a:noFill/>
        </p:spPr>
      </p:pic>
      <p:pic>
        <p:nvPicPr>
          <p:cNvPr id="27652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6438" y="2474913"/>
            <a:ext cx="3495675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64288" y="144463"/>
            <a:ext cx="5721350" cy="381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7960" y="601402"/>
            <a:ext cx="1094883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Эффективным средством развития творческого потенциала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дошкольников,  являются продуктивные виды деятельности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9538" y="1431925"/>
            <a:ext cx="5303837" cy="1384300"/>
          </a:xfrm>
          <a:prstGeom prst="rect">
            <a:avLst/>
          </a:prstGeom>
          <a:noFill/>
        </p:spPr>
      </p:pic>
      <p:pic>
        <p:nvPicPr>
          <p:cNvPr id="2867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3863" y="1763713"/>
            <a:ext cx="3627437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2338" y="2185988"/>
            <a:ext cx="4659312" cy="349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Прямоугольник 6"/>
          <p:cNvSpPr>
            <a:spLocks noChangeArrowheads="1"/>
          </p:cNvSpPr>
          <p:nvPr/>
        </p:nvSpPr>
        <p:spPr bwMode="auto">
          <a:xfrm>
            <a:off x="536575" y="4176713"/>
            <a:ext cx="10574338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B050"/>
                </a:solidFill>
                <a:latin typeface="Monotype Corsiva" pitchFamily="66" charset="0"/>
              </a:rPr>
              <a:t>I</a:t>
            </a:r>
            <a:r>
              <a:rPr lang="ru-RU" sz="2800" b="1">
                <a:solidFill>
                  <a:srgbClr val="00B050"/>
                </a:solidFill>
                <a:latin typeface="Monotype Corsiva" pitchFamily="66" charset="0"/>
              </a:rPr>
              <a:t>. Развитие познавательного интереса детей</a:t>
            </a:r>
          </a:p>
          <a:p>
            <a:r>
              <a:rPr lang="ru-RU" sz="2800" b="1">
                <a:solidFill>
                  <a:srgbClr val="00B050"/>
                </a:solidFill>
                <a:latin typeface="Monotype Corsiva" pitchFamily="66" charset="0"/>
              </a:rPr>
              <a:t> к продуктивной деятельности, </a:t>
            </a:r>
          </a:p>
          <a:p>
            <a:r>
              <a:rPr lang="ru-RU" sz="2800" b="1">
                <a:solidFill>
                  <a:srgbClr val="00B050"/>
                </a:solidFill>
                <a:latin typeface="Monotype Corsiva" pitchFamily="66" charset="0"/>
              </a:rPr>
              <a:t>освоение базовых умений в разных ее видах;</a:t>
            </a:r>
          </a:p>
          <a:p>
            <a:endParaRPr lang="ru-RU" sz="2800" b="1">
              <a:solidFill>
                <a:srgbClr val="00B050"/>
              </a:solidFill>
              <a:latin typeface="Monotype Corsiva" pitchFamily="66" charset="0"/>
            </a:endParaRPr>
          </a:p>
          <a:p>
            <a:r>
              <a:rPr lang="en-US" sz="2800" b="1">
                <a:solidFill>
                  <a:srgbClr val="00B050"/>
                </a:solidFill>
                <a:latin typeface="Monotype Corsiva" pitchFamily="66" charset="0"/>
              </a:rPr>
              <a:t>II</a:t>
            </a:r>
            <a:r>
              <a:rPr lang="ru-RU" sz="2800" b="1">
                <a:solidFill>
                  <a:srgbClr val="00B050"/>
                </a:solidFill>
                <a:latin typeface="Monotype Corsiva" pitchFamily="66" charset="0"/>
              </a:rPr>
              <a:t>. Сотворчество педагога и ребенка в продуктивной досуговой деятельности.</a:t>
            </a:r>
          </a:p>
          <a:p>
            <a:endParaRPr lang="ru-RU">
              <a:solidFill>
                <a:srgbClr val="00B05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0045" y="337187"/>
            <a:ext cx="11832085" cy="35086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 cmpd="sng">
                  <a:solidFill>
                    <a:srgbClr val="8064A2"/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Раскрытие творческого потенциала  дошкольников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 cmpd="sng">
                  <a:solidFill>
                    <a:srgbClr val="8064A2"/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в продуктивных видах досуговой деятельности требует гибкой тактики руководства,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 cmpd="sng">
                  <a:solidFill>
                    <a:srgbClr val="8064A2"/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 где позиция педагога постепенно меняется: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•педагог-носитель знаний и умений организации продуктивных видов досуга;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•педагог-координатор досуговых замыслов и взаимодействий;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•педагог-партнер сотворчества, </a:t>
            </a:r>
            <a:r>
              <a:rPr lang="ru-RU" sz="2400" b="1" dirty="0" err="1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содеятельности</a:t>
            </a: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 в досуге,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•педагог - демонстратор образцов креативного поведения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                                                                          в деятельности.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29698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75" y="3246438"/>
            <a:ext cx="4713288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8525" y="2609850"/>
            <a:ext cx="4745038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3138" y="-158750"/>
            <a:ext cx="6540500" cy="1219200"/>
          </a:xfrm>
          <a:prstGeom prst="rect">
            <a:avLst/>
          </a:prstGeom>
          <a:noFill/>
        </p:spPr>
      </p:pic>
      <p:sp>
        <p:nvSpPr>
          <p:cNvPr id="30722" name="Прямоугольник 3"/>
          <p:cNvSpPr>
            <a:spLocks noChangeArrowheads="1"/>
          </p:cNvSpPr>
          <p:nvPr/>
        </p:nvSpPr>
        <p:spPr bwMode="auto">
          <a:xfrm>
            <a:off x="892175" y="1030288"/>
            <a:ext cx="10783888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детоцентризма – имеющий приоритетом интересы ребенка;</a:t>
            </a:r>
          </a:p>
          <a:p>
            <a:pPr marL="285750" indent="-285750" algn="just"/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интеграции – определяющий глубину взаимосвязи и проникновения разных видов искусств и видов досуговой деятельности;</a:t>
            </a:r>
          </a:p>
          <a:p>
            <a:pPr marL="285750" indent="-285750" algn="just"/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увлекательности и творчества – развивающий творческие способности детей;</a:t>
            </a:r>
          </a:p>
          <a:p>
            <a:pPr marL="285750" indent="-285750" algn="just"/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дифференциации и индивидуализации – выявляющий и развивающий склонности и способности детей в различных направлениях деятельности и обеспечивающий их развитие, учитывая их возможности и интересы;</a:t>
            </a:r>
          </a:p>
          <a:p>
            <a:pPr marL="285750" indent="-285750" algn="just"/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сотрудничества «педагог – ребенок» - сотрудничество детей и педагога, демократичность их общения;</a:t>
            </a:r>
          </a:p>
          <a:p>
            <a:pPr marL="285750" indent="-285750" algn="just"/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системности – предполагающий взаимосвязь и преемственность знаний;</a:t>
            </a:r>
          </a:p>
          <a:p>
            <a:pPr marL="285750" indent="-285750" algn="just"/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гуманизации и демократизации – утверждающий внимание к ценностям национальной и мировой культуры и предоставляющий каждому ребенку право выбора своей траектории участия в образовательном процессе;</a:t>
            </a:r>
          </a:p>
          <a:p>
            <a:pPr marL="285750" indent="-285750" algn="just"/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природосообразности и культуросообразности – учитывающий индивидуальные особенности и задатки ребенка, его культурные потребности;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2263775" y="712788"/>
            <a:ext cx="6096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8622" y="453275"/>
            <a:ext cx="6527749" cy="104644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/>
                <a:solidFill>
                  <a:srgbClr val="74913B"/>
                </a:solidFill>
                <a:latin typeface="Monotype Corsiva" pitchFamily="66" charset="0"/>
              </a:rPr>
              <a:t>Методы досуговой педагогики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/>
              <a:solidFill>
                <a:schemeClr val="accent3"/>
              </a:solidFill>
              <a:latin typeface="+mn-lt"/>
              <a:cs typeface="+mn-cs"/>
            </a:endParaRPr>
          </a:p>
        </p:txBody>
      </p:sp>
      <p:pic>
        <p:nvPicPr>
          <p:cNvPr id="3174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1636713"/>
            <a:ext cx="5897563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8275" y="1390650"/>
            <a:ext cx="5273675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4408" y="1400733"/>
            <a:ext cx="11007464" cy="3970318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Возможность свободного, самостоятельного выбора видов деятельности (в условиях детского сада под прямым или опосредованным контролем со стороны педагога) и форм поведения таят в себе перспективы, исходящие из психического состояния ребенка.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 Личная свобода, независимость, возможность ощущать себя хозяином положения, возможность действовать, сообразуясь с индивидуальными интересами и желаниями, создают у дошкольника определенный настрой, окрыляя его; повышают творческие силы, помогают достижению высоких результатов, успешности в преодолении трудностей.</a:t>
            </a:r>
            <a:endParaRPr lang="ru-RU" sz="28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525" y="207963"/>
            <a:ext cx="6542088" cy="1219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55600" y="5608392"/>
            <a:ext cx="8015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n w="12700" cmpd="sng">
                  <a:solidFill>
                    <a:srgbClr val="8064A2"/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Организации досуговой деятельности с детьми в контексте ФГОС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1"/>
          <p:cNvSpPr>
            <a:spLocks noChangeArrowheads="1"/>
          </p:cNvSpPr>
          <p:nvPr/>
        </p:nvSpPr>
        <p:spPr bwMode="auto">
          <a:xfrm>
            <a:off x="3048000" y="690563"/>
            <a:ext cx="6096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Прямоугольник 2"/>
          <p:cNvSpPr>
            <a:spLocks noChangeArrowheads="1"/>
          </p:cNvSpPr>
          <p:nvPr/>
        </p:nvSpPr>
        <p:spPr bwMode="auto">
          <a:xfrm>
            <a:off x="981075" y="366713"/>
            <a:ext cx="43526075" cy="710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• </a:t>
            </a:r>
            <a:r>
              <a:rPr lang="ru-RU" sz="2000" b="1" u="sng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Методы игры и игрового тренинга. 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Игра, как сказка, мультфильм, многократно повторяется в жизни ребенка, становится его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 воспитательным тренингом. Игра выявляет знания и интеллектуальные силы ребенка, 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показывает уровень развития организаторских способностей детей, выявляет их физические 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способности: ловкость, силу, выносливость и др.</a:t>
            </a:r>
          </a:p>
          <a:p>
            <a:endParaRPr lang="ru-RU" sz="800" b="1">
              <a:solidFill>
                <a:srgbClr val="700000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• </a:t>
            </a:r>
            <a:r>
              <a:rPr lang="ru-RU" sz="2000" b="1" u="sng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Методы театрализации. </a:t>
            </a:r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Метод театрализации реализуется через костюмирование,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 досуговые аксессуары, обряды, ритуалы.</a:t>
            </a:r>
          </a:p>
          <a:p>
            <a:endParaRPr lang="ru-RU" sz="800" b="1">
              <a:solidFill>
                <a:srgbClr val="700000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• </a:t>
            </a:r>
            <a:r>
              <a:rPr lang="ru-RU" sz="2000" b="1" u="sng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Методы состязательности. </a:t>
            </a:r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Состязание – это внутренняя пружина раскручивания творческих сил,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 стимулирование к поиску и открытию. Детей необходимо учить состязаться. Здесь надо учить 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детей достойно оценивать победу соперника и достойно переживать поражение «своих».</a:t>
            </a:r>
          </a:p>
          <a:p>
            <a:endParaRPr lang="ru-RU" sz="800" b="1">
              <a:solidFill>
                <a:srgbClr val="700000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• </a:t>
            </a:r>
            <a:r>
              <a:rPr lang="ru-RU" sz="2000" b="1" u="sng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Методы равноправного духовного контакта. </a:t>
            </a:r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Они основаны на совместной деятельности детей 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и взрослых «на равных» во всем.</a:t>
            </a:r>
          </a:p>
          <a:p>
            <a:endParaRPr lang="ru-RU" sz="800" b="1">
              <a:solidFill>
                <a:srgbClr val="700000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• </a:t>
            </a:r>
            <a:r>
              <a:rPr lang="ru-RU" sz="2000" b="1" u="sng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Методы воспитывающих ситуаций. </a:t>
            </a:r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Воспитывающая ситуация – это специально созданные 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педагогом для детей условия. Ситуации не должны быть надуманными. Они отражают жизнь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 со всеми ее противоречиями и сложностями. Немаловажную роль для успешного использования 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данного метода играет неожиданность.</a:t>
            </a:r>
          </a:p>
          <a:p>
            <a:endParaRPr lang="ru-RU" sz="800" b="1">
              <a:solidFill>
                <a:srgbClr val="700000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• </a:t>
            </a:r>
            <a:r>
              <a:rPr lang="ru-RU" sz="2000" b="1" u="sng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Методы импровизации. </a:t>
            </a:r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Импровизация – это действие, не осознанное и не подготовленное заранее, действие, </a:t>
            </a:r>
          </a:p>
          <a:p>
            <a: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которое совершается экспромтом.</a:t>
            </a:r>
            <a:br>
              <a:rPr lang="ru-RU" sz="20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2000" b="1">
              <a:solidFill>
                <a:srgbClr val="700000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400" b="1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3"/>
          <p:cNvGrpSpPr>
            <a:grpSpLocks/>
          </p:cNvGrpSpPr>
          <p:nvPr/>
        </p:nvGrpSpPr>
        <p:grpSpPr bwMode="auto">
          <a:xfrm>
            <a:off x="2198688" y="1455738"/>
            <a:ext cx="8337550" cy="4087812"/>
            <a:chOff x="540" y="1071"/>
            <a:chExt cx="5252" cy="2575"/>
          </a:xfrm>
        </p:grpSpPr>
        <p:sp>
          <p:nvSpPr>
            <p:cNvPr id="4" name="Freeform 4"/>
            <p:cNvSpPr>
              <a:spLocks noEditPoints="1"/>
            </p:cNvSpPr>
            <p:nvPr/>
          </p:nvSpPr>
          <p:spPr bwMode="gray">
            <a:xfrm rot="-1358056">
              <a:off x="1357" y="1861"/>
              <a:ext cx="3839" cy="1527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gray">
            <a:xfrm>
              <a:off x="2642" y="1512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gray">
            <a:xfrm>
              <a:off x="1595" y="2236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gray">
            <a:xfrm>
              <a:off x="3352" y="2952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gray">
            <a:xfrm>
              <a:off x="4299" y="2280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gray">
            <a:xfrm>
              <a:off x="4092" y="1263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>
                <a:latin typeface="+mn-lt"/>
                <a:cs typeface="+mn-cs"/>
              </a:endParaRPr>
            </a:p>
          </p:txBody>
        </p:sp>
        <p:sp>
          <p:nvSpPr>
            <p:cNvPr id="33807" name="Text Box 12"/>
            <p:cNvSpPr txBox="1">
              <a:spLocks noChangeArrowheads="1"/>
            </p:cNvSpPr>
            <p:nvPr/>
          </p:nvSpPr>
          <p:spPr bwMode="white">
            <a:xfrm>
              <a:off x="4622" y="1092"/>
              <a:ext cx="117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b="1">
                  <a:solidFill>
                    <a:srgbClr val="FF0000"/>
                  </a:solidFill>
                  <a:latin typeface="Verdana" pitchFamily="34" charset="0"/>
                </a:rPr>
                <a:t>воспитатели</a:t>
              </a:r>
              <a:endParaRPr lang="en-US" b="1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sp>
          <p:nvSpPr>
            <p:cNvPr id="33808" name="Text Box 15"/>
            <p:cNvSpPr txBox="1">
              <a:spLocks noChangeArrowheads="1"/>
            </p:cNvSpPr>
            <p:nvPr/>
          </p:nvSpPr>
          <p:spPr bwMode="auto">
            <a:xfrm>
              <a:off x="2532" y="2318"/>
              <a:ext cx="1639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4400" b="1"/>
                <a:t>Ребёнок</a:t>
              </a:r>
              <a:r>
                <a:rPr lang="ru-RU" sz="2800" b="1"/>
                <a:t> </a:t>
              </a:r>
              <a:endParaRPr lang="en-US" sz="2800" b="1"/>
            </a:p>
          </p:txBody>
        </p:sp>
        <p:sp>
          <p:nvSpPr>
            <p:cNvPr id="33809" name="Line 16"/>
            <p:cNvSpPr>
              <a:spLocks noChangeShapeType="1"/>
            </p:cNvSpPr>
            <p:nvPr/>
          </p:nvSpPr>
          <p:spPr bwMode="black">
            <a:xfrm>
              <a:off x="2119" y="1641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cxnSp>
          <p:nvCxnSpPr>
            <p:cNvPr id="33810" name="AutoShape 17"/>
            <p:cNvCxnSpPr>
              <a:cxnSpLocks noChangeShapeType="1"/>
            </p:cNvCxnSpPr>
            <p:nvPr/>
          </p:nvCxnSpPr>
          <p:spPr bwMode="black">
            <a:xfrm flipH="1">
              <a:off x="1039" y="1641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3811" name="Text Box 18"/>
            <p:cNvSpPr txBox="1">
              <a:spLocks noChangeArrowheads="1"/>
            </p:cNvSpPr>
            <p:nvPr/>
          </p:nvSpPr>
          <p:spPr bwMode="auto">
            <a:xfrm>
              <a:off x="540" y="1071"/>
              <a:ext cx="2604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1600" b="1" i="1">
                  <a:solidFill>
                    <a:srgbClr val="7030A0"/>
                  </a:solidFill>
                  <a:latin typeface="Georgia" pitchFamily="18" charset="0"/>
                </a:rPr>
                <a:t>Культурно – досуговая деятельность</a:t>
              </a:r>
              <a:endParaRPr lang="en-US" sz="1600" b="1" i="1">
                <a:solidFill>
                  <a:srgbClr val="7030A0"/>
                </a:solidFill>
                <a:latin typeface="Georgia" pitchFamily="18" charset="0"/>
              </a:endParaRPr>
            </a:p>
          </p:txBody>
        </p:sp>
      </p:grpSp>
      <p:sp>
        <p:nvSpPr>
          <p:cNvPr id="33794" name="Text Box 12"/>
          <p:cNvSpPr txBox="1">
            <a:spLocks noChangeArrowheads="1"/>
          </p:cNvSpPr>
          <p:nvPr/>
        </p:nvSpPr>
        <p:spPr bwMode="white">
          <a:xfrm>
            <a:off x="4865688" y="1822450"/>
            <a:ext cx="2524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музруководитель</a:t>
            </a:r>
            <a:endParaRPr lang="en-US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795" name="Text Box 12"/>
          <p:cNvSpPr txBox="1">
            <a:spLocks noChangeArrowheads="1"/>
          </p:cNvSpPr>
          <p:nvPr/>
        </p:nvSpPr>
        <p:spPr bwMode="white">
          <a:xfrm>
            <a:off x="9113838" y="3195638"/>
            <a:ext cx="1439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родители</a:t>
            </a:r>
            <a:endParaRPr lang="en-US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796" name="Text Box 12"/>
          <p:cNvSpPr txBox="1">
            <a:spLocks noChangeArrowheads="1"/>
          </p:cNvSpPr>
          <p:nvPr/>
        </p:nvSpPr>
        <p:spPr bwMode="white">
          <a:xfrm>
            <a:off x="6373813" y="5541963"/>
            <a:ext cx="3233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Социальные партнёры</a:t>
            </a:r>
            <a:endParaRPr lang="en-US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797" name="Text Box 12"/>
          <p:cNvSpPr txBox="1">
            <a:spLocks noChangeArrowheads="1"/>
          </p:cNvSpPr>
          <p:nvPr/>
        </p:nvSpPr>
        <p:spPr bwMode="white">
          <a:xfrm>
            <a:off x="1812925" y="2711450"/>
            <a:ext cx="2587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педагог по</a:t>
            </a:r>
          </a:p>
          <a:p>
            <a:pPr algn="ctr" eaLnBrk="0" hangingPunct="0"/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 изобразительной</a:t>
            </a:r>
          </a:p>
          <a:p>
            <a:pPr algn="ctr" eaLnBrk="0" hangingPunct="0"/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деятельности</a:t>
            </a:r>
            <a:endParaRPr lang="en-US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798" name="Text Box 12"/>
          <p:cNvSpPr txBox="1">
            <a:spLocks noChangeArrowheads="1"/>
          </p:cNvSpPr>
          <p:nvPr/>
        </p:nvSpPr>
        <p:spPr bwMode="white">
          <a:xfrm>
            <a:off x="2368550" y="4602163"/>
            <a:ext cx="22129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инструктор </a:t>
            </a:r>
          </a:p>
          <a:p>
            <a:pPr eaLnBrk="0" hangingPunct="0"/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по физической</a:t>
            </a:r>
          </a:p>
          <a:p>
            <a:pPr eaLnBrk="0" hangingPunct="0"/>
            <a:r>
              <a:rPr lang="ru-RU" b="1">
                <a:solidFill>
                  <a:srgbClr val="FF0000"/>
                </a:solidFill>
                <a:latin typeface="Verdana" pitchFamily="34" charset="0"/>
              </a:rPr>
              <a:t> культуре</a:t>
            </a:r>
            <a:endParaRPr lang="en-US" b="1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gray">
          <a:xfrm>
            <a:off x="4445000" y="4759325"/>
            <a:ext cx="1141413" cy="1101725"/>
          </a:xfrm>
          <a:prstGeom prst="ellipse">
            <a:avLst/>
          </a:prstGeom>
          <a:gradFill rotWithShape="1">
            <a:gsLst>
              <a:gs pos="0">
                <a:srgbClr val="92D050"/>
              </a:gs>
              <a:gs pos="100000">
                <a:schemeClr val="accent2">
                  <a:gamma/>
                  <a:shade val="3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76200" dir="10800000">
              <a:srgbClr val="001D3A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506871" y="702746"/>
            <a:ext cx="10072683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Взаимодействие участников воспитательного процесса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 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1688" y="2751138"/>
            <a:ext cx="4765675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225" y="1598613"/>
            <a:ext cx="3028950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69288" y="1995488"/>
            <a:ext cx="34829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22513" y="450850"/>
            <a:ext cx="7394575" cy="1951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3738" y="2306638"/>
            <a:ext cx="59404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515938"/>
            <a:ext cx="3881438" cy="294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11275" y="3630613"/>
            <a:ext cx="3941763" cy="262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214813" y="100013"/>
            <a:ext cx="77533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Задача педагогов детского дошкольного </a:t>
            </a:r>
          </a:p>
          <a:p>
            <a:pPr>
              <a:defRPr/>
            </a:pPr>
            <a:r>
              <a:rPr lang="ru-RU" sz="20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учреждения - привлечь внимание родителей </a:t>
            </a:r>
          </a:p>
          <a:p>
            <a:pPr>
              <a:defRPr/>
            </a:pPr>
            <a:r>
              <a:rPr lang="ru-RU" sz="20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 проблеме организации досуга детей, разъяснить его </a:t>
            </a:r>
          </a:p>
          <a:p>
            <a:pPr>
              <a:defRPr/>
            </a:pPr>
            <a:r>
              <a:rPr lang="ru-RU" sz="20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своеобразие, многообразие видов, развивающий потенциал, </a:t>
            </a:r>
          </a:p>
          <a:p>
            <a:pPr>
              <a:defRPr/>
            </a:pPr>
            <a:r>
              <a:rPr lang="ru-RU" sz="20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важность выбора вида досуга самим ребенком.</a:t>
            </a:r>
          </a:p>
          <a:p>
            <a:pPr>
              <a:defRPr/>
            </a:pPr>
            <a:endParaRPr lang="ru-RU" sz="2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326" y="643197"/>
            <a:ext cx="12132527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Культурно-досуговая деятельность является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важной сферой социализации дошкольника. </a:t>
            </a:r>
            <a:endParaRPr lang="ru-RU" sz="4000" dirty="0">
              <a:latin typeface="+mn-lt"/>
              <a:cs typeface="+mn-cs"/>
            </a:endParaRPr>
          </a:p>
        </p:txBody>
      </p:sp>
      <p:pic>
        <p:nvPicPr>
          <p:cNvPr id="3686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2184400"/>
            <a:ext cx="5780087" cy="385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1900" y="2184400"/>
            <a:ext cx="5780088" cy="385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Прямоугольник 1"/>
          <p:cNvSpPr>
            <a:spLocks noChangeArrowheads="1"/>
          </p:cNvSpPr>
          <p:nvPr/>
        </p:nvSpPr>
        <p:spPr bwMode="auto">
          <a:xfrm>
            <a:off x="222250" y="309563"/>
            <a:ext cx="7394575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r"/>
            <a:r>
              <a:rPr lang="ru-RU" sz="2400" b="1" i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Культурно-досуговая деятельность </a:t>
            </a:r>
          </a:p>
          <a:p>
            <a:pPr indent="449263" algn="just"/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отдых</a:t>
            </a:r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самостоятельные занятия физическими упражнениями, работа на территории детсада, спортивный отдых, игры со снегом, песком и водой; прогулки детей, непринужденная беседа с взрослым, игровая деятельность, просмотр иллюстраций в книжном уголке, прослушивание по желанию ребенка различных произведений, чтение книг, просмотр по желанию дошкольника фильмов и передач по ТВ; </a:t>
            </a:r>
          </a:p>
          <a:p>
            <a:pPr indent="449263" algn="just"/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созерцание</a:t>
            </a:r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природы, атмосферных явлений, звезд и планет Солнечной системы; растительного и животного миров, произведений искусства разных видов; </a:t>
            </a:r>
          </a:p>
          <a:p>
            <a:pPr indent="449263" algn="just"/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развлечения</a:t>
            </a:r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концерты, народные игры, познавательные вечера развлечений, спортивные, театрализованные представления, забавы, развлечения с использованием технических средств обучения; </a:t>
            </a:r>
          </a:p>
          <a:p>
            <a:pPr indent="449263" algn="just"/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международные, государственно-гражданские, народные и фольклорные, православные; бытовые, семейные и специально организуемые; </a:t>
            </a:r>
          </a:p>
          <a:p>
            <a:pPr indent="449263" algn="just"/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самообразование</a:t>
            </a:r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игры, коллекционирование различных предметов, хобби; детское экспериментирование, самостоятельная познавательная и художественно-продуктивная деятельность, познавательные беседы, экскурсии, посещения; творчество — в разных виды культурно-досуговой деятельности в дошкольных образовательных учреждениях, семье, кружках и студиях при детских садах. </a:t>
            </a:r>
          </a:p>
        </p:txBody>
      </p:sp>
      <p:pic>
        <p:nvPicPr>
          <p:cNvPr id="37890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50175" y="309563"/>
            <a:ext cx="3914775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0175" y="3422650"/>
            <a:ext cx="3971925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15875"/>
          <a:ext cx="12144375" cy="6970713"/>
        </p:xfrm>
        <a:graphic>
          <a:graphicData uri="http://schemas.openxmlformats.org/drawingml/2006/table">
            <a:tbl>
              <a:tblPr/>
              <a:tblGrid>
                <a:gridCol w="12144375"/>
              </a:tblGrid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Средняя группа(от 4-5 лет)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  <a:tr h="659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Отдых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Развивать умение заниматься релаксацией в момент усталости, в свободное время занимать себя интересной деятельностью: слушать музыку, мастерить, рисовать, музицировать и т. д. Формировать интерес к пешим прогулкам, спортивным развлечениям. Продолжать формировать потребность в интересном времяпрепровождении.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Развлечения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Создавать обстановку эмоционального благополучия, обеспечивать детям возможность отдохнуть и получить новые впечатления. Развивать интерес к познавательным развлечениям, знакомящим с традициями и обычаями русского народа, истоками русской культуры. Вовлекать в процесс подготовки разных видов развлечений; формировать желание участвовать в кукольном спектакле, музыкальных и литературных композициях, концертах. Организовывать спортивные и игровые соревнования. В процессе организации и проведения развлечений заботиться о формировании потребности заниматься интересным и содержательным делом.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Воспитывать чувство коллективизма, доброжелательного отношения друг к другу и взрослым. Осуществлять патриотическое и нравственное воспитание, приобщать к художественной культуре, эстетико-эмоциональному творчеству.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Праздники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Продолжать приобщать детей к праздничной культуре русского народа. Воспитывать стремление и желание принимать участие в праздничных выступлениях. Формировать чувство причастности к событиям, которые происходят в детском саду, семье, стране. Воспитывать любовь к близким людям, Родине. Организовывать утренники, посвященные Новому году, 8 Марта, праздникам народного календаря, осени и весне.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Творчество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Привлекать детей к творческой деятельности, развивать интерес к эстетико-эмоциональному творчеству и желание посещать студии эстетического воспитания и развития в детском саду или в центрах творчества. Содействовать развитию индивидуальных творческих способностей и художественных наклонностей ребенка.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Примерный перечень развлечений и праздников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Отдых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Прогулки с родителями в парке, в лесу или по городу. Игровая деятельность по интересам в группе и на участке детского сада. Созерцание красивых природных явлений, предметов окружающего мира. Чтение книг, слушание музыки, просмотр мультфильмов. Самостоятельная художественная деятельность.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Развлечения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Театрализованные инсценировки и постановки: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Спектакли по сюжетам русских народных сказок «Лисичка со скалочкой», «Жихарка», «Рукавичка», «Бычок – смоляной бочок», «Пых», «Гуси-лебеди» и т. д.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Музыкальные литературные композиции: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«Осень», «Зимняя сказка», «Здравствуй, лето!».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Познавательно-тематические вечера: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«Приметы осени», «Русская народная сказка», «Зимушка-зима», «Весна пришла», «Город, в котором ты живешь», «Наступило лето».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Концерты: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«Мы услышать музыку смогли», «Наши любимые песни», «Веселые ритмы».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Русское народное творчество: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«Загадки», «Любимые народные игры», «Бабушкины сказки», «Пословицы и поговорки», «Любимые сказки», «Русские народные игры», «В гостях у сказки».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Спортивные: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«Спорт – это сила и здоровье», «Веселые старты», «Здоровье дарит Айболит»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Забавы: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«Пальчики шагают», «Дождик», «Чок да чок», муз.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Е. Макшанцевой; забавы с красками и карандашами, сюрпризные моменты.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Фокусы: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«Бесконечная нитка», «Превращение воды», «Неиссякаемая ширма», «Волшебное превращение».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Праздники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«Осенины», «Зимние колядки», «Прилет птиц», «Лето красное», «Новый год», «День защитника Отечества», «8 Марта»; праздники, традиционные для группы и детского сада; дни рождения детей.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Творчество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 в художественных студиях по интересам. Самостоятельная творческая деятельность, конструирование. Изобразительная, музыкальная и театральная деятельность.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3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1890713"/>
            <a:ext cx="5843587" cy="389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475" y="1908175"/>
            <a:ext cx="5794375" cy="38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Прямоугольник 7"/>
          <p:cNvSpPr>
            <a:spLocks noChangeArrowheads="1"/>
          </p:cNvSpPr>
          <p:nvPr/>
        </p:nvSpPr>
        <p:spPr bwMode="auto">
          <a:xfrm>
            <a:off x="3854450" y="3275013"/>
            <a:ext cx="185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22980" y="830681"/>
            <a:ext cx="883447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2700" cmpd="sng">
                  <a:solidFill>
                    <a:srgbClr val="8064A2"/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Культурно -  досуговая  деятельность в средней  группе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938" y="1139825"/>
            <a:ext cx="6870700" cy="5334000"/>
          </a:xfrm>
          <a:prstGeom prst="rect">
            <a:avLst/>
          </a:prstGeom>
          <a:noFill/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0213" y="115888"/>
            <a:ext cx="6542087" cy="1219200"/>
          </a:xfrm>
          <a:prstGeom prst="rect">
            <a:avLst/>
          </a:prstGeom>
          <a:noFill/>
        </p:spPr>
      </p:pic>
      <p:pic>
        <p:nvPicPr>
          <p:cNvPr id="40963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66000" y="1206500"/>
            <a:ext cx="4532313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2875" y="176839"/>
            <a:ext cx="246368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cs typeface="+mn-cs"/>
              </a:rPr>
              <a:t>ВЫВОДЫ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234" y="1186908"/>
            <a:ext cx="11363093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 cmpd="sng">
                  <a:solidFill>
                    <a:srgbClr val="8064A2"/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Досуговая педагогика</a:t>
            </a: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 – это процесс активного общения, удовлетворения потребностей детей в самореализации и контактах, творческой деятельности, интеллектуального и физического развития ребенка, формирования его характера.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700000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 cmpd="sng">
                  <a:solidFill>
                    <a:srgbClr val="8064A2"/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Досуг</a:t>
            </a: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 следует рассматривать как совокупность различных видов занятий, деятельности, осуществляемой в свободное время, в результате которой происходит развитие личностных качеств ребенка,  удовлетворяются его духовные, физические и другие социально приоритетные потребности. 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700000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ru-RU" sz="2400" b="1" dirty="0">
                <a:ln w="12700" cmpd="sng">
                  <a:solidFill>
                    <a:srgbClr val="8064A2"/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Досуговая деятельность </a:t>
            </a:r>
            <a:r>
              <a:rPr lang="ru-RU" sz="2400" b="1" dirty="0">
                <a:solidFill>
                  <a:srgbClr val="7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+mn-cs"/>
              </a:rPr>
              <a:t>является не только приоритетным направлением организации деятельности ребенка, способствующей развитию его личности, но важной сферой социализации дошкольника.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1825" y="2030413"/>
            <a:ext cx="9747250" cy="1468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2238" y="207963"/>
            <a:ext cx="6540500" cy="1219200"/>
          </a:xfrm>
          <a:prstGeom prst="rect">
            <a:avLst/>
          </a:prstGeom>
          <a:noFill/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38" y="3633788"/>
            <a:ext cx="11771312" cy="1876425"/>
          </a:xfrm>
          <a:prstGeom prst="rect">
            <a:avLst/>
          </a:prstGeom>
          <a:noFill/>
        </p:spPr>
      </p:pic>
      <p:pic>
        <p:nvPicPr>
          <p:cNvPr id="16387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87488" y="1068388"/>
            <a:ext cx="17272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50175" y="2366963"/>
            <a:ext cx="1624013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41875" y="1655763"/>
            <a:ext cx="17145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260350" y="5492750"/>
            <a:ext cx="122301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Досуговая деятельность рассматривается как приоритетное направление </a:t>
            </a:r>
          </a:p>
          <a:p>
            <a:r>
              <a:rPr lang="ru-RU" sz="2800">
                <a:solidFill>
                  <a:srgbClr val="700000"/>
                </a:solidFill>
                <a:latin typeface="Monotype Corsiva" pitchFamily="66" charset="0"/>
                <a:cs typeface="Times New Roman" pitchFamily="18" charset="0"/>
              </a:rPr>
              <a:t>организации творческой деятельности ребёнка, основа формирования его культуры. 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972312" y="77542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1017239" y="2330604"/>
          <a:ext cx="5060176" cy="268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8833" y="753061"/>
            <a:ext cx="1040577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Культурно-досуговая деятельность как средство формирования общей культуры ребенка. 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843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2213" y="2251075"/>
            <a:ext cx="5649912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775" y="2251075"/>
            <a:ext cx="5753100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275" y="2006549"/>
            <a:ext cx="11923457" cy="409342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5AB5BA"/>
                </a:solidFill>
                <a:latin typeface="Monotype Corsiva" pitchFamily="66" charset="0"/>
              </a:rPr>
              <a:t>Составляющими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5AB5BA"/>
                </a:solidFill>
                <a:latin typeface="Monotype Corsiva" pitchFamily="66" charset="0"/>
              </a:rPr>
              <a:t>культурно-досуговой деятельности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5AB5BA"/>
                </a:solidFill>
                <a:latin typeface="Monotype Corsiva" pitchFamily="66" charset="0"/>
              </a:rPr>
              <a:t>являются игровая, коммуникативная,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5AB5BA"/>
                </a:solidFill>
                <a:latin typeface="Monotype Corsiva" pitchFamily="66" charset="0"/>
              </a:rPr>
              <a:t>познавательная (познание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5AB5BA"/>
                </a:solidFill>
                <a:latin typeface="Monotype Corsiva" pitchFamily="66" charset="0"/>
              </a:rPr>
              <a:t>окружающего мира и разных видов искусств),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5AB5BA"/>
                </a:solidFill>
                <a:latin typeface="Monotype Corsiva" pitchFamily="66" charset="0"/>
              </a:rPr>
              <a:t> художественно-творческая деятельность,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5AB5BA"/>
                </a:solidFill>
                <a:latin typeface="Monotype Corsiva" pitchFamily="66" charset="0"/>
              </a:rPr>
              <a:t>включая исполнительскую.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/>
              <a:solidFill>
                <a:srgbClr val="5AB5BA"/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rgbClr val="5AB5BA"/>
                </a:solidFill>
                <a:latin typeface="Monotype Corsiva" pitchFamily="66" charset="0"/>
              </a:rPr>
              <a:t> </a:t>
            </a:r>
            <a:r>
              <a:rPr lang="ru-RU" sz="2400" b="1" dirty="0">
                <a:ln/>
                <a:solidFill>
                  <a:srgbClr val="7030A0"/>
                </a:solidFill>
                <a:latin typeface="Monotype Corsiva" pitchFamily="66" charset="0"/>
              </a:rPr>
              <a:t>Культурно –досуговая деятельность способствует вхождению ребенка в культуру через творчество.</a:t>
            </a: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34963" y="622300"/>
            <a:ext cx="6540501" cy="1219200"/>
          </a:xfrm>
          <a:prstGeom prst="rect">
            <a:avLst/>
          </a:prstGeom>
          <a:noFill/>
        </p:spPr>
      </p:pic>
      <p:pic>
        <p:nvPicPr>
          <p:cNvPr id="19459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1950" y="184150"/>
            <a:ext cx="2284413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6900" y="2176463"/>
            <a:ext cx="507841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4400" y="2995613"/>
            <a:ext cx="4605338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1350" y="333375"/>
            <a:ext cx="4516438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9225" y="3211513"/>
            <a:ext cx="4902200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70763" y="287338"/>
            <a:ext cx="4638675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2450" y="2532063"/>
            <a:ext cx="4922838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5475" y="1236663"/>
            <a:ext cx="38131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9088" y="1951038"/>
            <a:ext cx="4989512" cy="332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93203" y="650876"/>
            <a:ext cx="859081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Формирование коммуникативного компонента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latin typeface="Monotype Corsiva" pitchFamily="66" charset="0"/>
              </a:rPr>
              <a:t>культуры дошкольника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98723" y="5628836"/>
            <a:ext cx="344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Потребность в общении</a:t>
            </a: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FFC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</TotalTime>
  <Words>892</Words>
  <Application>Microsoft Office PowerPoint</Application>
  <PresentationFormat>Произвольный</PresentationFormat>
  <Paragraphs>107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30</vt:i4>
      </vt:variant>
    </vt:vector>
  </HeadingPairs>
  <TitlesOfParts>
    <vt:vector size="48" baseType="lpstr">
      <vt:lpstr>Arial</vt:lpstr>
      <vt:lpstr>Calibri</vt:lpstr>
      <vt:lpstr>Times New Roman</vt:lpstr>
      <vt:lpstr>Monotype Corsiva</vt:lpstr>
      <vt:lpstr>Verdana</vt:lpstr>
      <vt:lpstr>Georgia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AlBo13</cp:lastModifiedBy>
  <cp:revision>43</cp:revision>
  <dcterms:created xsi:type="dcterms:W3CDTF">2015-11-30T05:10:34Z</dcterms:created>
  <dcterms:modified xsi:type="dcterms:W3CDTF">2016-10-05T06:47:22Z</dcterms:modified>
</cp:coreProperties>
</file>