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3" r:id="rId2"/>
    <p:sldId id="264" r:id="rId3"/>
    <p:sldId id="265" r:id="rId4"/>
    <p:sldId id="262" r:id="rId5"/>
  </p:sldIdLst>
  <p:sldSz cx="9906000" cy="6858000" type="A4"/>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0" y="642"/>
      </p:cViewPr>
      <p:guideLst>
        <p:guide orient="horz" pos="2160"/>
        <p:guide pos="312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BDD37F-BF75-4842-93D7-754100731BDE}" type="datetimeFigureOut">
              <a:rPr lang="ru-RU" smtClean="0"/>
              <a:pPr/>
              <a:t>05.10.2016</a:t>
            </a:fld>
            <a:endParaRPr lang="ru-RU"/>
          </a:p>
        </p:txBody>
      </p:sp>
      <p:sp>
        <p:nvSpPr>
          <p:cNvPr id="4" name="Образ слайда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36F505-7328-49DD-8648-89EE83F542F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74639"/>
            <a:ext cx="22288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274639"/>
            <a:ext cx="652145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05.10.2016</a:t>
            </a:fld>
            <a:endParaRPr lang="ru-RU"/>
          </a:p>
        </p:txBody>
      </p:sp>
      <p:sp>
        <p:nvSpPr>
          <p:cNvPr id="5" name="Нижний колонтитул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9906000" cy="830997"/>
          </a:xfrm>
          <a:prstGeom prst="rect">
            <a:avLst/>
          </a:prstGeom>
          <a:noFill/>
        </p:spPr>
        <p:txBody>
          <a:bodyPr wrap="square" rtlCol="0">
            <a:spAutoFit/>
          </a:bodyPr>
          <a:lstStyle/>
          <a:p>
            <a:pPr algn="just"/>
            <a:r>
              <a:rPr lang="ru-RU" sz="1600" dirty="0" smtClean="0">
                <a:latin typeface="Times New Roman" pitchFamily="18" charset="0"/>
                <a:cs typeface="Times New Roman" pitchFamily="18" charset="0"/>
              </a:rPr>
              <a:t>У нас есть ещё талон, к какому же он врачу. Этот талон к врачу, который называется</a:t>
            </a:r>
            <a:r>
              <a:rPr lang="ru-RU" sz="1600" b="1" i="1" dirty="0" smtClean="0">
                <a:latin typeface="Times New Roman" pitchFamily="18" charset="0"/>
                <a:cs typeface="Times New Roman" pitchFamily="18" charset="0"/>
              </a:rPr>
              <a:t> окулист.</a:t>
            </a:r>
            <a:r>
              <a:rPr lang="ru-RU" sz="1600" dirty="0" smtClean="0">
                <a:latin typeface="Times New Roman" pitchFamily="18" charset="0"/>
                <a:cs typeface="Times New Roman" pitchFamily="18" charset="0"/>
              </a:rPr>
              <a:t> </a:t>
            </a:r>
            <a:r>
              <a:rPr lang="ru-RU" sz="1600" b="1" i="1" dirty="0" smtClean="0">
                <a:latin typeface="Times New Roman" pitchFamily="18" charset="0"/>
                <a:cs typeface="Times New Roman" pitchFamily="18" charset="0"/>
              </a:rPr>
              <a:t>Кто же это такой? </a:t>
            </a:r>
            <a:r>
              <a:rPr lang="ru-RU" sz="1600" dirty="0" smtClean="0">
                <a:latin typeface="Times New Roman" pitchFamily="18" charset="0"/>
                <a:cs typeface="Times New Roman" pitchFamily="18" charset="0"/>
              </a:rPr>
              <a:t>Давайте зайдём в кабинет окулиста, здесь на стене весит плакат с изображением картинок и букв для проверки зрения.</a:t>
            </a:r>
            <a:endParaRPr lang="ru-RU" dirty="0"/>
          </a:p>
        </p:txBody>
      </p:sp>
      <p:pic>
        <p:nvPicPr>
          <p:cNvPr id="3" name="Рисунок 2"/>
          <p:cNvPicPr/>
          <p:nvPr/>
        </p:nvPicPr>
        <p:blipFill>
          <a:blip r:embed="rId2" cstate="email"/>
          <a:srcRect/>
          <a:stretch>
            <a:fillRect/>
          </a:stretch>
        </p:blipFill>
        <p:spPr bwMode="auto">
          <a:xfrm>
            <a:off x="2000672" y="908720"/>
            <a:ext cx="5256108" cy="4896544"/>
          </a:xfrm>
          <a:prstGeom prst="rect">
            <a:avLst/>
          </a:prstGeom>
          <a:noFill/>
          <a:ln w="12700">
            <a:solidFill>
              <a:schemeClr val="tx1"/>
            </a:solidFill>
            <a:miter lim="800000"/>
            <a:headEnd/>
            <a:tailEnd/>
          </a:ln>
        </p:spPr>
      </p:pic>
      <p:sp>
        <p:nvSpPr>
          <p:cNvPr id="4" name="TextBox 3"/>
          <p:cNvSpPr txBox="1"/>
          <p:nvPr/>
        </p:nvSpPr>
        <p:spPr>
          <a:xfrm>
            <a:off x="0" y="5805264"/>
            <a:ext cx="9906000" cy="1077218"/>
          </a:xfrm>
          <a:prstGeom prst="rect">
            <a:avLst/>
          </a:prstGeom>
          <a:noFill/>
        </p:spPr>
        <p:txBody>
          <a:bodyPr wrap="square" rtlCol="0">
            <a:spAutoFit/>
          </a:bodyPr>
          <a:lstStyle/>
          <a:p>
            <a:pPr algn="just"/>
            <a:r>
              <a:rPr lang="ru-RU" sz="1600" dirty="0" smtClean="0">
                <a:latin typeface="Times New Roman" pitchFamily="18" charset="0"/>
                <a:cs typeface="Times New Roman" pitchFamily="18" charset="0"/>
              </a:rPr>
              <a:t>Эту профессию ещё называют таким сложным словом, как офтальмолог. Это врач, который, как вы уже догадались, лечит наши глаза, занимается болезнями, связанными со зрением. Он помогает подобрать очки или контактные линзы, проверяет на разных аппаратах здоровье глаз и при серьёзных болезнях назначает лечение, выписывает лекарства.  </a:t>
            </a:r>
            <a:endParaRPr lang="ru-RU" sz="16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email"/>
          <a:srcRect/>
          <a:stretch>
            <a:fillRect/>
          </a:stretch>
        </p:blipFill>
        <p:spPr bwMode="auto">
          <a:xfrm>
            <a:off x="200472" y="548680"/>
            <a:ext cx="4680520" cy="3456384"/>
          </a:xfrm>
          <a:prstGeom prst="rect">
            <a:avLst/>
          </a:prstGeom>
          <a:noFill/>
          <a:ln w="9525">
            <a:noFill/>
            <a:miter lim="800000"/>
            <a:headEnd/>
            <a:tailEnd/>
          </a:ln>
        </p:spPr>
      </p:pic>
      <p:pic>
        <p:nvPicPr>
          <p:cNvPr id="3" name="Рисунок 2"/>
          <p:cNvPicPr/>
          <p:nvPr/>
        </p:nvPicPr>
        <p:blipFill>
          <a:blip r:embed="rId3" cstate="email"/>
          <a:srcRect/>
          <a:stretch>
            <a:fillRect/>
          </a:stretch>
        </p:blipFill>
        <p:spPr bwMode="auto">
          <a:xfrm>
            <a:off x="5025008" y="2276872"/>
            <a:ext cx="4680520" cy="381642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9906000" cy="338554"/>
          </a:xfrm>
          <a:prstGeom prst="rect">
            <a:avLst/>
          </a:prstGeom>
          <a:noFill/>
        </p:spPr>
        <p:txBody>
          <a:bodyPr wrap="square" rtlCol="0">
            <a:spAutoFit/>
          </a:bodyPr>
          <a:lstStyle/>
          <a:p>
            <a:pPr algn="ctr"/>
            <a:r>
              <a:rPr lang="ru-RU" sz="1600" dirty="0" smtClean="0">
                <a:latin typeface="Times New Roman" pitchFamily="18" charset="0"/>
                <a:cs typeface="Times New Roman" pitchFamily="18" charset="0"/>
              </a:rPr>
              <a:t>У нас на руках есть талон к </a:t>
            </a:r>
            <a:r>
              <a:rPr lang="ru-RU" sz="1600" b="1" i="1" dirty="0" smtClean="0">
                <a:latin typeface="Times New Roman" pitchFamily="18" charset="0"/>
                <a:cs typeface="Times New Roman" pitchFamily="18" charset="0"/>
              </a:rPr>
              <a:t>стоматологу. Кто же такой стоматолог? </a:t>
            </a:r>
            <a:r>
              <a:rPr lang="ru-RU" sz="1600" dirty="0" smtClean="0">
                <a:latin typeface="Times New Roman" pitchFamily="18" charset="0"/>
                <a:cs typeface="Times New Roman" pitchFamily="18" charset="0"/>
              </a:rPr>
              <a:t>Зайдём к нему в кабинет.</a:t>
            </a:r>
            <a:endParaRPr lang="ru-RU" dirty="0"/>
          </a:p>
        </p:txBody>
      </p:sp>
      <p:pic>
        <p:nvPicPr>
          <p:cNvPr id="3" name="Рисунок 2"/>
          <p:cNvPicPr/>
          <p:nvPr/>
        </p:nvPicPr>
        <p:blipFill>
          <a:blip r:embed="rId2" cstate="email"/>
          <a:srcRect/>
          <a:stretch>
            <a:fillRect/>
          </a:stretch>
        </p:blipFill>
        <p:spPr bwMode="auto">
          <a:xfrm>
            <a:off x="1424608" y="620688"/>
            <a:ext cx="6696744" cy="5112568"/>
          </a:xfrm>
          <a:prstGeom prst="rect">
            <a:avLst/>
          </a:prstGeom>
          <a:noFill/>
          <a:ln w="9525">
            <a:noFill/>
            <a:miter lim="800000"/>
            <a:headEnd/>
            <a:tailEnd/>
          </a:ln>
        </p:spPr>
      </p:pic>
      <p:sp>
        <p:nvSpPr>
          <p:cNvPr id="4" name="TextBox 3"/>
          <p:cNvSpPr txBox="1"/>
          <p:nvPr/>
        </p:nvSpPr>
        <p:spPr>
          <a:xfrm>
            <a:off x="0" y="5805264"/>
            <a:ext cx="9906000" cy="1077218"/>
          </a:xfrm>
          <a:prstGeom prst="rect">
            <a:avLst/>
          </a:prstGeom>
          <a:noFill/>
        </p:spPr>
        <p:txBody>
          <a:bodyPr wrap="square" rtlCol="0">
            <a:spAutoFit/>
          </a:bodyPr>
          <a:lstStyle/>
          <a:p>
            <a:pPr algn="just"/>
            <a:r>
              <a:rPr lang="ru-RU" sz="1600" b="1" i="1" dirty="0" smtClean="0">
                <a:latin typeface="Times New Roman" pitchFamily="18" charset="0"/>
                <a:cs typeface="Times New Roman" pitchFamily="18" charset="0"/>
              </a:rPr>
              <a:t>Стоматолог </a:t>
            </a:r>
            <a:r>
              <a:rPr lang="ru-RU" sz="1600" dirty="0" smtClean="0">
                <a:latin typeface="Times New Roman" pitchFamily="18" charset="0"/>
                <a:cs typeface="Times New Roman" pitchFamily="18" charset="0"/>
              </a:rPr>
              <a:t>– это зубной врач. Он лечит зубы и дёсны; исправляет прикус, если зубы неправильно выросли; помогает, даёт советы, что нужно делать, чтобы зубы не болели. Врач стоматолог учит взрослых и детей правильно чистить зубы. Бояться этого врача совсем не стоит, а вот посещать его надо регулярно, и тогда наши зубки всегда будут красивые и белые.</a:t>
            </a:r>
            <a:endParaRPr lang="ru-RU" sz="16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6632"/>
            <a:ext cx="9906000" cy="584775"/>
          </a:xfrm>
          <a:prstGeom prst="rect">
            <a:avLst/>
          </a:prstGeom>
        </p:spPr>
        <p:txBody>
          <a:bodyPr wrap="square">
            <a:spAutoFit/>
          </a:bodyPr>
          <a:lstStyle/>
          <a:p>
            <a:r>
              <a:rPr lang="ru-RU" sz="1600" dirty="0" smtClean="0">
                <a:latin typeface="Times New Roman" pitchFamily="18" charset="0"/>
                <a:cs typeface="Times New Roman" pitchFamily="18" charset="0"/>
              </a:rPr>
              <a:t>Есть ещё один медицинский работник, про которого очень хотелось рассказать – это </a:t>
            </a:r>
            <a:r>
              <a:rPr lang="ru-RU" sz="1600" b="1" i="1" dirty="0" smtClean="0">
                <a:latin typeface="Times New Roman" pitchFamily="18" charset="0"/>
                <a:cs typeface="Times New Roman" pitchFamily="18" charset="0"/>
              </a:rPr>
              <a:t>медсестра</a:t>
            </a:r>
            <a:r>
              <a:rPr lang="ru-RU" sz="1600" dirty="0" smtClean="0">
                <a:latin typeface="Times New Roman" pitchFamily="18" charset="0"/>
                <a:cs typeface="Times New Roman" pitchFamily="18" charset="0"/>
              </a:rPr>
              <a:t>. </a:t>
            </a:r>
            <a:r>
              <a:rPr lang="ru-RU" sz="1600" b="1" i="1" dirty="0" smtClean="0">
                <a:latin typeface="Times New Roman" pitchFamily="18" charset="0"/>
                <a:cs typeface="Times New Roman" pitchFamily="18" charset="0"/>
              </a:rPr>
              <a:t>Кто это такая? </a:t>
            </a:r>
            <a:endParaRPr lang="ru-RU" sz="1600" b="1" i="1" dirty="0">
              <a:latin typeface="Times New Roman" pitchFamily="18" charset="0"/>
              <a:cs typeface="Times New Roman" pitchFamily="18" charset="0"/>
            </a:endParaRPr>
          </a:p>
        </p:txBody>
      </p:sp>
      <p:pic>
        <p:nvPicPr>
          <p:cNvPr id="3" name="Рисунок 2"/>
          <p:cNvPicPr/>
          <p:nvPr/>
        </p:nvPicPr>
        <p:blipFill>
          <a:blip r:embed="rId2" cstate="email"/>
          <a:srcRect/>
          <a:stretch>
            <a:fillRect/>
          </a:stretch>
        </p:blipFill>
        <p:spPr bwMode="auto">
          <a:xfrm>
            <a:off x="128464" y="836712"/>
            <a:ext cx="4680520" cy="3168352"/>
          </a:xfrm>
          <a:prstGeom prst="rect">
            <a:avLst/>
          </a:prstGeom>
          <a:noFill/>
          <a:ln w="9525">
            <a:noFill/>
            <a:miter lim="800000"/>
            <a:headEnd/>
            <a:tailEnd/>
          </a:ln>
        </p:spPr>
      </p:pic>
      <p:pic>
        <p:nvPicPr>
          <p:cNvPr id="4" name="Рисунок 3"/>
          <p:cNvPicPr/>
          <p:nvPr/>
        </p:nvPicPr>
        <p:blipFill>
          <a:blip r:embed="rId3" cstate="email"/>
          <a:srcRect/>
          <a:stretch>
            <a:fillRect/>
          </a:stretch>
        </p:blipFill>
        <p:spPr bwMode="auto">
          <a:xfrm>
            <a:off x="5025008" y="1988840"/>
            <a:ext cx="4680520" cy="3312368"/>
          </a:xfrm>
          <a:prstGeom prst="rect">
            <a:avLst/>
          </a:prstGeom>
          <a:noFill/>
          <a:ln w="9525">
            <a:noFill/>
            <a:miter lim="800000"/>
            <a:headEnd/>
            <a:tailEnd/>
          </a:ln>
        </p:spPr>
      </p:pic>
      <p:sp>
        <p:nvSpPr>
          <p:cNvPr id="5" name="TextBox 4"/>
          <p:cNvSpPr txBox="1"/>
          <p:nvPr/>
        </p:nvSpPr>
        <p:spPr>
          <a:xfrm>
            <a:off x="0" y="5445224"/>
            <a:ext cx="9906000" cy="1077218"/>
          </a:xfrm>
          <a:prstGeom prst="rect">
            <a:avLst/>
          </a:prstGeom>
          <a:noFill/>
        </p:spPr>
        <p:txBody>
          <a:bodyPr wrap="square" rtlCol="0">
            <a:spAutoFit/>
          </a:bodyPr>
          <a:lstStyle/>
          <a:p>
            <a:pPr algn="just"/>
            <a:r>
              <a:rPr lang="ru-RU" sz="1600" dirty="0" smtClean="0">
                <a:latin typeface="Times New Roman" pitchFamily="18" charset="0"/>
                <a:cs typeface="Times New Roman" pitchFamily="18" charset="0"/>
              </a:rPr>
              <a:t>У каждого врача есть медсестра. Медсестра – это главный помощник любого врача. Она помогает врачу, и порой проводит с пациентом больше времени, чем сам врач.  Медсестра берёт анализы, ставит уколы, делает прививки, выдаёт справки и направления к другим врачам, заполняет больничные листы. Выполняет все распоряжения доктора.</a:t>
            </a:r>
            <a:endParaRPr lang="ru-RU" sz="16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266</Words>
  <Application>Microsoft Office PowerPoint</Application>
  <PresentationFormat>Лист A4 (210x297 мм)</PresentationFormat>
  <Paragraphs>6</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Слайд 1</vt:lpstr>
      <vt:lpstr>Слайд 2</vt:lpstr>
      <vt:lpstr>Слайд 3</vt:lpstr>
      <vt:lpstr>Слайд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13</cp:revision>
  <dcterms:created xsi:type="dcterms:W3CDTF">2016-09-25T20:44:27Z</dcterms:created>
  <dcterms:modified xsi:type="dcterms:W3CDTF">2016-10-05T20:19:48Z</dcterms:modified>
</cp:coreProperties>
</file>